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4/4/2024</a:t>
            </a:fld>
            <a:endParaRPr lang="zh-CN" altLang="en-US" sz="1200">
              <a:latin typeface="Calibri" pitchFamily="0" charset="0"/>
              <a:ea typeface="宋体" pitchFamily="0" charset="0"/>
              <a:cs typeface="Calibri" pitchFamily="0" charset="0"/>
            </a:endParaRPr>
          </a:p>
        </p:txBody>
      </p:sp>
      <p:sp>
        <p:nvSpPr>
          <p:cNvPr id="2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567778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42" name="对象"/>
          <p:cNvSpPr>
            <a:spLocks noGrp="1"/>
          </p:cNvSpPr>
          <p:nvPr>
            <p:ph type="sldImg"/>
          </p:nvPr>
        </p:nvSpPr>
        <p:spPr>
          <a:xfrm rot="0">
            <a:off x="685800" y="1143000"/>
            <a:ext cx="5486400" cy="3086100"/>
          </a:xfrm>
          <a:prstGeom prst="rect"/>
          <a:noFill/>
          <a:ln w="12700" cmpd="sng" cap="flat">
            <a:noFill/>
            <a:prstDash val="solid"/>
            <a:miter/>
          </a:ln>
        </p:spPr>
      </p:sp>
      <p:sp>
        <p:nvSpPr>
          <p:cNvPr id="4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164767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106" name="对象"/>
          <p:cNvSpPr>
            <a:spLocks noGrp="1"/>
          </p:cNvSpPr>
          <p:nvPr>
            <p:ph type="sldImg"/>
          </p:nvPr>
        </p:nvSpPr>
        <p:spPr>
          <a:xfrm rot="0">
            <a:off x="685800" y="1143000"/>
            <a:ext cx="5486400" cy="3086100"/>
          </a:xfrm>
          <a:prstGeom prst="rect"/>
          <a:noFill/>
          <a:ln w="12700" cmpd="sng" cap="flat">
            <a:noFill/>
            <a:prstDash val="solid"/>
            <a:miter/>
          </a:ln>
        </p:spPr>
      </p:sp>
      <p:sp>
        <p:nvSpPr>
          <p:cNvPr id="10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42770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110" name="对象"/>
          <p:cNvSpPr>
            <a:spLocks noGrp="1"/>
          </p:cNvSpPr>
          <p:nvPr>
            <p:ph type="sldImg"/>
          </p:nvPr>
        </p:nvSpPr>
        <p:spPr>
          <a:xfrm rot="0">
            <a:off x="685800" y="1143000"/>
            <a:ext cx="5486400" cy="3086100"/>
          </a:xfrm>
          <a:prstGeom prst="rect"/>
          <a:noFill/>
          <a:ln w="12700" cmpd="sng" cap="flat">
            <a:noFill/>
            <a:prstDash val="solid"/>
            <a:miter/>
          </a:ln>
        </p:spPr>
      </p:sp>
      <p:sp>
        <p:nvSpPr>
          <p:cNvPr id="11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104700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132"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13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100378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136" name="对象"/>
          <p:cNvSpPr>
            <a:spLocks noGrp="1"/>
          </p:cNvSpPr>
          <p:nvPr>
            <p:ph type="sldImg"/>
          </p:nvPr>
        </p:nvSpPr>
        <p:spPr>
          <a:xfrm rot="0">
            <a:off x="685800" y="1143000"/>
            <a:ext cx="5486400" cy="3086100"/>
          </a:xfrm>
          <a:prstGeom prst="rect"/>
          <a:noFill/>
          <a:ln w="12700" cmpd="sng" cap="flat">
            <a:noFill/>
            <a:prstDash val="solid"/>
            <a:miter/>
          </a:ln>
        </p:spPr>
      </p:sp>
      <p:sp>
        <p:nvSpPr>
          <p:cNvPr id="13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345886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141" name="对象"/>
          <p:cNvSpPr>
            <a:spLocks noGrp="1"/>
          </p:cNvSpPr>
          <p:nvPr>
            <p:ph type="sldImg"/>
          </p:nvPr>
        </p:nvSpPr>
        <p:spPr>
          <a:xfrm rot="0">
            <a:off x="685800" y="1143000"/>
            <a:ext cx="5486400" cy="3086100"/>
          </a:xfrm>
          <a:prstGeom prst="rect"/>
          <a:noFill/>
          <a:ln w="12700" cmpd="sng" cap="flat">
            <a:noFill/>
            <a:prstDash val="solid"/>
            <a:miter/>
          </a:ln>
        </p:spPr>
      </p:sp>
      <p:sp>
        <p:nvSpPr>
          <p:cNvPr id="1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096653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
        <p:nvSpPr>
          <p:cNvPr id="146" name="对象"/>
          <p:cNvSpPr>
            <a:spLocks noGrp="1"/>
          </p:cNvSpPr>
          <p:nvPr>
            <p:ph type="sldImg"/>
          </p:nvPr>
        </p:nvSpPr>
        <p:spPr>
          <a:xfrm rot="0">
            <a:off x="685800" y="1143000"/>
            <a:ext cx="5486400" cy="3086100"/>
          </a:xfrm>
          <a:prstGeom prst="rect"/>
          <a:noFill/>
          <a:ln w="12700" cmpd="sng" cap="flat">
            <a:noFill/>
            <a:prstDash val="solid"/>
            <a:miter/>
          </a:ln>
        </p:spPr>
      </p:sp>
      <p:sp>
        <p:nvSpPr>
          <p:cNvPr id="1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586009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
        <p:nvSpPr>
          <p:cNvPr id="151" name="对象"/>
          <p:cNvSpPr>
            <a:spLocks noGrp="1"/>
          </p:cNvSpPr>
          <p:nvPr>
            <p:ph type="sldImg"/>
          </p:nvPr>
        </p:nvSpPr>
        <p:spPr>
          <a:xfrm rot="0">
            <a:off x="685800" y="1143000"/>
            <a:ext cx="5486400" cy="3086100"/>
          </a:xfrm>
          <a:prstGeom prst="rect"/>
          <a:noFill/>
          <a:ln w="12700" cmpd="sng" cap="flat">
            <a:noFill/>
            <a:prstDash val="solid"/>
            <a:miter/>
          </a:ln>
        </p:spPr>
      </p:sp>
      <p:sp>
        <p:nvSpPr>
          <p:cNvPr id="1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1938536"/>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17</a:t>
            </a:fld>
            <a:endParaRPr lang="zh-CN" altLang="en-US" sz="1200">
              <a:latin typeface="Calibri" pitchFamily="0" charset="0"/>
              <a:ea typeface="宋体" pitchFamily="0" charset="0"/>
              <a:cs typeface="Calibri" pitchFamily="0" charset="0"/>
            </a:endParaRPr>
          </a:p>
        </p:txBody>
      </p:sp>
      <p:sp>
        <p:nvSpPr>
          <p:cNvPr id="156" name="对象"/>
          <p:cNvSpPr>
            <a:spLocks noGrp="1"/>
          </p:cNvSpPr>
          <p:nvPr>
            <p:ph type="sldImg"/>
          </p:nvPr>
        </p:nvSpPr>
        <p:spPr>
          <a:xfrm rot="0">
            <a:off x="685800" y="1143000"/>
            <a:ext cx="5486400" cy="3086100"/>
          </a:xfrm>
          <a:prstGeom prst="rect"/>
          <a:noFill/>
          <a:ln w="12700" cmpd="sng" cap="flat">
            <a:noFill/>
            <a:prstDash val="solid"/>
            <a:miter/>
          </a:ln>
        </p:spPr>
      </p:sp>
      <p:sp>
        <p:nvSpPr>
          <p:cNvPr id="1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7013134"/>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18</a:t>
            </a:fld>
            <a:endParaRPr lang="zh-CN" altLang="en-US" sz="1200">
              <a:latin typeface="Calibri" pitchFamily="0" charset="0"/>
              <a:ea typeface="宋体" pitchFamily="0" charset="0"/>
              <a:cs typeface="Calibri" pitchFamily="0" charset="0"/>
            </a:endParaRPr>
          </a:p>
        </p:txBody>
      </p:sp>
      <p:sp>
        <p:nvSpPr>
          <p:cNvPr id="161" name="对象"/>
          <p:cNvSpPr>
            <a:spLocks noGrp="1"/>
          </p:cNvSpPr>
          <p:nvPr>
            <p:ph type="sldImg"/>
          </p:nvPr>
        </p:nvSpPr>
        <p:spPr>
          <a:xfrm rot="0">
            <a:off x="685800" y="1143000"/>
            <a:ext cx="5486400" cy="3086100"/>
          </a:xfrm>
          <a:prstGeom prst="rect"/>
          <a:noFill/>
          <a:ln w="12700" cmpd="sng" cap="flat">
            <a:noFill/>
            <a:prstDash val="solid"/>
            <a:miter/>
          </a:ln>
        </p:spPr>
      </p:sp>
      <p:sp>
        <p:nvSpPr>
          <p:cNvPr id="1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2848309"/>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19</a:t>
            </a:fld>
            <a:endParaRPr lang="zh-CN" altLang="en-US" sz="1200">
              <a:latin typeface="Calibri" pitchFamily="0" charset="0"/>
              <a:ea typeface="宋体" pitchFamily="0" charset="0"/>
              <a:cs typeface="Calibri" pitchFamily="0" charset="0"/>
            </a:endParaRPr>
          </a:p>
        </p:txBody>
      </p:sp>
      <p:sp>
        <p:nvSpPr>
          <p:cNvPr id="165" name="对象"/>
          <p:cNvSpPr>
            <a:spLocks noGrp="1"/>
          </p:cNvSpPr>
          <p:nvPr>
            <p:ph type="sldImg"/>
          </p:nvPr>
        </p:nvSpPr>
        <p:spPr>
          <a:xfrm rot="0">
            <a:off x="685800" y="1143000"/>
            <a:ext cx="5486400" cy="3086100"/>
          </a:xfrm>
          <a:prstGeom prst="rect"/>
          <a:noFill/>
          <a:ln w="12700" cmpd="sng" cap="flat">
            <a:noFill/>
            <a:prstDash val="solid"/>
            <a:miter/>
          </a:ln>
        </p:spPr>
      </p:sp>
      <p:sp>
        <p:nvSpPr>
          <p:cNvPr id="1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049404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62" name="对象"/>
          <p:cNvSpPr>
            <a:spLocks noGrp="1"/>
          </p:cNvSpPr>
          <p:nvPr>
            <p:ph type="sldImg"/>
          </p:nvPr>
        </p:nvSpPr>
        <p:spPr>
          <a:xfrm rot="0">
            <a:off x="685800" y="1143000"/>
            <a:ext cx="5486400" cy="3086100"/>
          </a:xfrm>
          <a:prstGeom prst="rect"/>
          <a:noFill/>
          <a:ln w="12700" cmpd="sng" cap="flat">
            <a:noFill/>
            <a:prstDash val="solid"/>
            <a:miter/>
          </a:ln>
        </p:spPr>
      </p:sp>
      <p:sp>
        <p:nvSpPr>
          <p:cNvPr id="6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3363406"/>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20</a:t>
            </a:fld>
            <a:endParaRPr lang="zh-CN" altLang="en-US" sz="1200">
              <a:latin typeface="Calibri" pitchFamily="0" charset="0"/>
              <a:ea typeface="宋体" pitchFamily="0" charset="0"/>
              <a:cs typeface="Calibri" pitchFamily="0" charset="0"/>
            </a:endParaRPr>
          </a:p>
        </p:txBody>
      </p:sp>
      <p:sp>
        <p:nvSpPr>
          <p:cNvPr id="169" name="对象"/>
          <p:cNvSpPr>
            <a:spLocks noGrp="1"/>
          </p:cNvSpPr>
          <p:nvPr>
            <p:ph type="sldImg"/>
          </p:nvPr>
        </p:nvSpPr>
        <p:spPr>
          <a:xfrm rot="0">
            <a:off x="685800" y="1143000"/>
            <a:ext cx="5486400" cy="3086100"/>
          </a:xfrm>
          <a:prstGeom prst="rect"/>
          <a:noFill/>
          <a:ln w="12700" cmpd="sng" cap="flat">
            <a:noFill/>
            <a:prstDash val="solid"/>
            <a:miter/>
          </a:ln>
        </p:spPr>
      </p:sp>
      <p:sp>
        <p:nvSpPr>
          <p:cNvPr id="1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7366273"/>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21</a:t>
            </a:fld>
            <a:endParaRPr lang="zh-CN" altLang="en-US" sz="1200">
              <a:latin typeface="Calibri" pitchFamily="0" charset="0"/>
              <a:ea typeface="宋体" pitchFamily="0" charset="0"/>
              <a:cs typeface="Calibri" pitchFamily="0" charset="0"/>
            </a:endParaRPr>
          </a:p>
        </p:txBody>
      </p:sp>
      <p:sp>
        <p:nvSpPr>
          <p:cNvPr id="172" name="对象"/>
          <p:cNvSpPr>
            <a:spLocks noGrp="1"/>
          </p:cNvSpPr>
          <p:nvPr>
            <p:ph type="sldImg"/>
          </p:nvPr>
        </p:nvSpPr>
        <p:spPr>
          <a:xfrm rot="0">
            <a:off x="685800" y="1143000"/>
            <a:ext cx="5486400" cy="3086100"/>
          </a:xfrm>
          <a:prstGeom prst="rect"/>
          <a:noFill/>
          <a:ln w="12700" cmpd="sng" cap="flat">
            <a:noFill/>
            <a:prstDash val="solid"/>
            <a:miter/>
          </a:ln>
        </p:spPr>
      </p:sp>
      <p:sp>
        <p:nvSpPr>
          <p:cNvPr id="1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73820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31640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70" name="对象"/>
          <p:cNvSpPr>
            <a:spLocks noGrp="1"/>
          </p:cNvSpPr>
          <p:nvPr>
            <p:ph type="sldImg"/>
          </p:nvPr>
        </p:nvSpPr>
        <p:spPr>
          <a:xfrm rot="0">
            <a:off x="685800" y="1143000"/>
            <a:ext cx="5486400" cy="3086100"/>
          </a:xfrm>
          <a:prstGeom prst="rect"/>
          <a:noFill/>
          <a:ln w="12700" cmpd="sng" cap="flat">
            <a:noFill/>
            <a:prstDash val="solid"/>
            <a:miter/>
          </a:ln>
        </p:spPr>
      </p:sp>
      <p:sp>
        <p:nvSpPr>
          <p:cNvPr id="7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27248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14398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91" name="对象"/>
          <p:cNvSpPr>
            <a:spLocks noGrp="1"/>
          </p:cNvSpPr>
          <p:nvPr>
            <p:ph type="sldImg"/>
          </p:nvPr>
        </p:nvSpPr>
        <p:spPr>
          <a:xfrm rot="0">
            <a:off x="685800" y="1143000"/>
            <a:ext cx="5486400" cy="3086100"/>
          </a:xfrm>
          <a:prstGeom prst="rect"/>
          <a:noFill/>
          <a:ln w="12700" cmpd="sng" cap="flat">
            <a:noFill/>
            <a:prstDash val="solid"/>
            <a:miter/>
          </a:ln>
        </p:spPr>
      </p:sp>
      <p:sp>
        <p:nvSpPr>
          <p:cNvPr id="9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699208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95" name="对象"/>
          <p:cNvSpPr>
            <a:spLocks noGrp="1"/>
          </p:cNvSpPr>
          <p:nvPr>
            <p:ph type="sldImg"/>
          </p:nvPr>
        </p:nvSpPr>
        <p:spPr>
          <a:xfrm rot="0">
            <a:off x="685800" y="1143000"/>
            <a:ext cx="5486400" cy="3086100"/>
          </a:xfrm>
          <a:prstGeom prst="rect"/>
          <a:noFill/>
          <a:ln w="12700" cmpd="sng" cap="flat">
            <a:noFill/>
            <a:prstDash val="solid"/>
            <a:miter/>
          </a:ln>
        </p:spPr>
      </p:sp>
      <p:sp>
        <p:nvSpPr>
          <p:cNvPr id="9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841574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98" name="对象"/>
          <p:cNvSpPr>
            <a:spLocks noGrp="1"/>
          </p:cNvSpPr>
          <p:nvPr>
            <p:ph type="sldImg"/>
          </p:nvPr>
        </p:nvSpPr>
        <p:spPr>
          <a:xfrm rot="0">
            <a:off x="685800" y="1143000"/>
            <a:ext cx="5486400" cy="3086100"/>
          </a:xfrm>
          <a:prstGeom prst="rect"/>
          <a:noFill/>
          <a:ln w="12700" cmpd="sng" cap="flat">
            <a:noFill/>
            <a:prstDash val="solid"/>
            <a:miter/>
          </a:ln>
        </p:spPr>
      </p:sp>
      <p:sp>
        <p:nvSpPr>
          <p:cNvPr id="9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657384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102" name="对象"/>
          <p:cNvSpPr>
            <a:spLocks noGrp="1"/>
          </p:cNvSpPr>
          <p:nvPr>
            <p:ph type="sldImg"/>
          </p:nvPr>
        </p:nvSpPr>
        <p:spPr>
          <a:xfrm rot="0">
            <a:off x="685800" y="1143000"/>
            <a:ext cx="5486400" cy="3086100"/>
          </a:xfrm>
          <a:prstGeom prst="rect"/>
          <a:noFill/>
          <a:ln w="12700" cmpd="sng" cap="flat">
            <a:noFill/>
            <a:prstDash val="solid"/>
            <a:miter/>
          </a:ln>
        </p:spPr>
      </p:sp>
      <p:sp>
        <p:nvSpPr>
          <p:cNvPr id="10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693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0" y="-8467"/>
            <a:ext cx="12192000" cy="6866468"/>
            <a:chOff x="0" y="-8467"/>
            <a:chExt cx="12192000" cy="6866468"/>
          </a:xfrm>
        </p:grpSpPr>
        <p:sp>
          <p:nvSpPr>
            <p:cNvPr id="24"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25"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6"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7"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8"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9"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30"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31"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32"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33"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35"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6"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7"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8"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9"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4552520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10474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63544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133408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8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7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9223306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2"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2"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13"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14"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115"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116"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118"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120"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21"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12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24" name="文本框"/>
          <p:cNvSpPr>
            <a:spLocks xmlns:a="http://schemas.openxmlformats.org/drawingml/2006/main" noGrp="1"/>
          </p:cNvSpPr>
          <p:nvPr>
            <p:ph type="body" idx="1"/>
          </p:nvPr>
        </p:nvSpPr>
        <p:spPr>
          <a:xfrm xmlns:a="http://schemas.openxmlformats.org/drawingml/2006/main" rot="0">
            <a:off x="677334" y="2160589"/>
            <a:ext cx="4184035" cy="388077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5" name="文本框"/>
          <p:cNvSpPr>
            <a:spLocks xmlns:a="http://schemas.openxmlformats.org/drawingml/2006/main" noGrp="1"/>
          </p:cNvSpPr>
          <p:nvPr>
            <p:ph type="body" idx="2"/>
          </p:nvPr>
        </p:nvSpPr>
        <p:spPr>
          <a:xfrm xmlns:a="http://schemas.openxmlformats.org/drawingml/2006/main" rot="0">
            <a:off x="5089970" y="2160589"/>
            <a:ext cx="4184034"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919920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10700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70899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2193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4922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8431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78105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13515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4847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4/4/2024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13212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hyperlink" Target="https://www.kaggle.com/datasets/shabareesharyan/voice-dataset" TargetMode="Externa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eg"/><Relationship Id="rId3" Type="http://schemas.openxmlformats.org/officeDocument/2006/relationships/slideLayout" Target="../slideLayouts/slideLayout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image" Target="../media/4.jpeg"/><Relationship Id="rId3" Type="http://schemas.openxmlformats.org/officeDocument/2006/relationships/slideLayout" Target="../slideLayouts/slideLayout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image" Target="../media/6.jpeg"/><Relationship Id="rId3" Type="http://schemas.openxmlformats.org/officeDocument/2006/relationships/slideLayout" Target="../slideLayouts/slideLayout14.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8.jpeg"/><Relationship Id="rId3" Type="http://schemas.openxmlformats.org/officeDocument/2006/relationships/slideLayout" Target="../slideLayouts/slideLayout14.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slideLayout" Target="../slideLayouts/slideLayout14.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hyperlink" Target="https://numpy.org/" TargetMode="External"/><Relationship Id="rId2" Type="http://schemas.openxmlformats.org/officeDocument/2006/relationships/hyperlink" Target="https://pandas.pydata.org/" TargetMode="External"/><Relationship Id="rId3" Type="http://schemas.openxmlformats.org/officeDocument/2006/relationships/hyperlink" Target="https://matplotlib.org/" TargetMode="External"/><Relationship Id="rId4" Type="http://schemas.openxmlformats.org/officeDocument/2006/relationships/hyperlink" Target="https://seaborn.pydata.org/" TargetMode="External"/><Relationship Id="rId5" Type="http://schemas.openxmlformats.org/officeDocument/2006/relationships/slideLayout" Target="../slideLayouts/slideLayout12.xml"/><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ctrTitle"/>
          </p:nvPr>
        </p:nvSpPr>
        <p:spPr>
          <a:xfrm rot="0">
            <a:off x="1352521" y="154545"/>
            <a:ext cx="7766934" cy="296901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000" b="0" i="0" u="none" strike="noStrike" kern="1200" cap="none" spc="0" baseline="0">
                <a:solidFill>
                  <a:schemeClr val="tx1"/>
                </a:solidFill>
                <a:latin typeface="Arial" pitchFamily="34" charset="0"/>
                <a:ea typeface="方正姚体" pitchFamily="0" charset="0"/>
                <a:cs typeface="Arial" pitchFamily="34" charset="0"/>
              </a:rPr>
              <a:t>VOICE RECOGNITION USING GENERATIVE ARTIFICIAL INTELLIGENCE</a:t>
            </a:r>
            <a:endParaRPr lang="zh-CN" altLang="en-US" sz="40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41" name="文本框"/>
          <p:cNvSpPr>
            <a:spLocks noGrp="1"/>
          </p:cNvSpPr>
          <p:nvPr>
            <p:ph type="subTitle" idx="1"/>
          </p:nvPr>
        </p:nvSpPr>
        <p:spPr>
          <a:xfrm rot="0">
            <a:off x="1854797" y="4160303"/>
            <a:ext cx="7766935" cy="2697697"/>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CREATE</a:t>
            </a:r>
            <a:r>
              <a:rPr lang="en-US" altLang="zh-CN" sz="1400" b="0" i="0" u="none" strike="noStrike" kern="1200" cap="none" spc="0" baseline="0">
                <a:solidFill>
                  <a:schemeClr val="tx1"/>
                </a:solidFill>
                <a:latin typeface="Arial" pitchFamily="34" charset="0"/>
                <a:ea typeface="华文新魏" pitchFamily="0" charset="0"/>
                <a:cs typeface="Arial" pitchFamily="34" charset="0"/>
              </a:rPr>
              <a:t>D </a:t>
            </a:r>
            <a:r>
              <a:rPr lang="en-US" altLang="zh-CN" sz="1400" b="0" i="0" u="none" strike="noStrike" kern="1200" cap="none" spc="0" baseline="0">
                <a:solidFill>
                  <a:schemeClr val="tx1"/>
                </a:solidFill>
                <a:latin typeface="Arial" pitchFamily="34" charset="0"/>
                <a:ea typeface="华文新魏" pitchFamily="0" charset="0"/>
                <a:cs typeface="Arial" pitchFamily="34" charset="0"/>
              </a:rPr>
              <a:t>BY</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SURIYAN.PA</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REG.NO:912321104048</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III RD </a:t>
            </a:r>
            <a:r>
              <a:rPr lang="en-US" altLang="zh-CN" sz="1400" b="0" i="0" u="none" strike="noStrike" kern="1200" cap="none" spc="0" baseline="0">
                <a:solidFill>
                  <a:schemeClr val="tx1"/>
                </a:solidFill>
                <a:latin typeface="Arial" pitchFamily="34" charset="0"/>
                <a:ea typeface="华文新魏" pitchFamily="0" charset="0"/>
                <a:cs typeface="Arial" pitchFamily="34" charset="0"/>
              </a:rPr>
              <a:t>YEAR-CSE</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SACS M.A.V.M.M. ENGINEERING COLLEGE</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r>
              <a:rPr lang="en-US" altLang="zh-CN" sz="1400" b="0" i="0" u="none" strike="noStrike" kern="1200" cap="none" spc="0" baseline="0">
                <a:solidFill>
                  <a:schemeClr val="tx1"/>
                </a:solidFill>
                <a:latin typeface="Arial" pitchFamily="34" charset="0"/>
                <a:ea typeface="华文新魏" pitchFamily="0" charset="0"/>
                <a:cs typeface="Arial" pitchFamily="34" charset="0"/>
              </a:rPr>
              <a:t>ALAGAR KOVIL,MADURAI.</a:t>
            </a:r>
            <a:endParaRPr lang="en-US" altLang="zh-CN" sz="1400" b="0" i="0" u="none" strike="noStrike" kern="1200" cap="none" spc="0" baseline="0">
              <a:solidFill>
                <a:schemeClr val="tx1"/>
              </a:solidFill>
              <a:latin typeface="Arial" pitchFamily="34" charset="0"/>
              <a:ea typeface="华文新魏" pitchFamily="0" charset="0"/>
              <a:cs typeface="Arial" pitchFamily="34" charset="0"/>
            </a:endParaRPr>
          </a:p>
          <a:p>
            <a:pPr marL="0" indent="0" algn="r">
              <a:lnSpc>
                <a:spcPct val="100000"/>
              </a:lnSpc>
              <a:spcBef>
                <a:spcPts val="1000"/>
              </a:spcBef>
              <a:spcAft>
                <a:spcPts val="0"/>
              </a:spcAft>
              <a:buNone/>
            </a:pPr>
            <a:endParaRPr lang="zh-CN" altLang="en-US" sz="14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6739907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281549" y="118279"/>
            <a:ext cx="8596668" cy="5914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ALGORITHM AND DEPLOYMENT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05" name="文本框"/>
          <p:cNvSpPr>
            <a:spLocks noGrp="1"/>
          </p:cNvSpPr>
          <p:nvPr>
            <p:ph type="body" idx="1"/>
          </p:nvPr>
        </p:nvSpPr>
        <p:spPr>
          <a:xfrm rot="0">
            <a:off x="581800" y="1023582"/>
            <a:ext cx="8596668" cy="562287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DEPLOYMENT:</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Infrastructure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Setup:Provision</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the necessary computational resources, such as cloud-based servers or on-premises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hardware.Configure</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network infrastructure for communication between clients and the deployed system</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Model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Packaging:Package</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the trained generative AI model along with any associated dependencies or preprocessing steps into a deployable format, such as a container (e.g.,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Docker</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image) or a model file compatible with inference frameworks (e.g.,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TensorFlow</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Serving</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Deployment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Environment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Configuration:Set</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up the deployment environment, including installing required software libraries, configuring runtime settings, and ensuring compatibility with the deployed model</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API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Development:Develop</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 an API (Application Programming Interface) for the voice recognition system to allow client applications to send audio inputs and receive transcribed text outputs.</a:t>
            </a:r>
            <a:endParaRPr lang="zh-CN" altLang="en-US" sz="18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1862181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文本框"/>
          <p:cNvSpPr>
            <a:spLocks noGrp="1"/>
          </p:cNvSpPr>
          <p:nvPr>
            <p:ph type="title"/>
          </p:nvPr>
        </p:nvSpPr>
        <p:spPr>
          <a:xfrm rot="0">
            <a:off x="322492" y="418531"/>
            <a:ext cx="8596668" cy="65964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DATASET STATE</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09" name="文本框"/>
          <p:cNvSpPr>
            <a:spLocks noGrp="1"/>
          </p:cNvSpPr>
          <p:nvPr>
            <p:ph type="body" idx="1"/>
          </p:nvPr>
        </p:nvSpPr>
        <p:spPr>
          <a:xfrm rot="0">
            <a:off x="718277" y="1628326"/>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Dataset for voice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recognization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using generative artificial intelligence</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hlinkClick r:id="rId1"/>
              </a:rPr>
              <a:t>https://www.kaggle.com/datasets/shabareesharyan/voice-dataset</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0593088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172367" y="0"/>
            <a:ext cx="8596668" cy="6186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30" name="文本框"/>
          <p:cNvSpPr>
            <a:spLocks noGrp="1"/>
          </p:cNvSpPr>
          <p:nvPr>
            <p:ph type="body" idx="1"/>
          </p:nvPr>
        </p:nvSpPr>
        <p:spPr>
          <a:xfrm rot="0">
            <a:off x="477735" y="805218"/>
            <a:ext cx="4184035" cy="6052782"/>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numpy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np</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mport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pandas as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pd</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matplotlib.pyplot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import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seaborn</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as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pd.read_csv</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('../input/voice-dataset/voice.csv</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df.head</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df.shape</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df.isna</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().sum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['label'].value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_</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counts</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val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[1584,1584</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male','female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plt.figure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figsize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=(6,8</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plt.pie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val,labels</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=label)</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plt.legend</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sns.set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font_scale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=1.5</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plt.figure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figsize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20,2)</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&gt;0.85]</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plt.figure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(figsize0))</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sns.heatmap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corr,annot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True,cmap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coolwarm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15,15</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sns.heatmap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corr,annot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True,cmap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coolwarm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meanfreq</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','centroid',],axis=1</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columnssns.boxplot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df.maxdom,y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df.dfrange,y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zh-CN" altLang="en-US" sz="1100" b="0" i="0" u="none" strike="noStrike" kern="1200" cap="none" spc="0" baseline="0">
              <a:solidFill>
                <a:srgbClr val="000000"/>
              </a:solidFill>
              <a:latin typeface="Trebuchet MS" pitchFamily="0" charset="0"/>
              <a:ea typeface="华文新魏" pitchFamily="0" charset="0"/>
              <a:cs typeface="Trebuchet MS" pitchFamily="0" charset="0"/>
            </a:endParaRPr>
          </a:p>
        </p:txBody>
      </p:sp>
      <p:sp>
        <p:nvSpPr>
          <p:cNvPr id="131" name="文本框"/>
          <p:cNvSpPr>
            <a:spLocks noGrp="1"/>
          </p:cNvSpPr>
          <p:nvPr>
            <p:ph type="body" idx="2"/>
          </p:nvPr>
        </p:nvSpPr>
        <p:spPr>
          <a:xfrm rot="0">
            <a:off x="5253744" y="805218"/>
            <a:ext cx="4184032" cy="6027761"/>
          </a:xfrm>
          <a:prstGeom prst="rect"/>
          <a:solidFill>
            <a:srgbClr val="FFFFFF"/>
          </a:solidFill>
          <a:ln w="19050" cmpd="sng" cap="rnd">
            <a:solidFill>
              <a:srgbClr val="000000"/>
            </a:solidFill>
            <a:prstDash val="solid"/>
            <a:round/>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df.dfrange,y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dfrange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maxdom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'],axis=1</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kurt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','skew'],axis=1)</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['skew'],y=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kurt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sd</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['IQR'],y=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(['IQR'],axis=1</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sfm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sns.boxplot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sp.ent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'],y=</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ent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axis=1)</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sns.pairplot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df,kind</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boxplot',hue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='label</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df.drop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maxfun</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modindx</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minfun</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'],axis=1) </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df.corr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&gt;0.85]</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plt.figure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figsize</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=(5,5</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sns.heatmap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corr,annot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True,cmap</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coolwarm</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en-US" altLang="zh-CN" sz="1100" b="0" i="0" u="none" strike="noStrike" kern="1200" cap="none" spc="0" baseline="0">
              <a:solidFill>
                <a:srgbClr val="000000"/>
              </a:solidFill>
              <a:latin typeface="Trebuchet MS" pitchFamily="0" charset="0"/>
              <a:ea typeface="华文新魏" pitchFamily="0" charset="0"/>
              <a:cs typeface="Trebuchet MS" pitchFamily="0" charset="0"/>
            </a:endParaRPr>
          </a:p>
          <a:p>
            <a:pPr marL="0" indent="0" algn="l">
              <a:lnSpc>
                <a:spcPct val="80000"/>
              </a:lnSpc>
              <a:spcBef>
                <a:spcPts val="1000"/>
              </a:spcBef>
              <a:spcAft>
                <a:spcPts val="0"/>
              </a:spcAft>
              <a:buNone/>
            </a:pP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plt.show</a:t>
            </a:r>
            <a:r>
              <a:rPr lang="en-US" altLang="zh-CN" sz="1100" b="0" i="0" u="none" strike="noStrike" kern="1200" cap="none" spc="0" baseline="0">
                <a:solidFill>
                  <a:srgbClr val="000000"/>
                </a:solidFill>
                <a:latin typeface="Trebuchet MS" pitchFamily="0" charset="0"/>
                <a:ea typeface="华文新魏" pitchFamily="0" charset="0"/>
                <a:cs typeface="Trebuchet MS" pitchFamily="0" charset="0"/>
              </a:rPr>
              <a:t>()</a:t>
            </a:r>
            <a:endParaRPr lang="zh-CN" altLang="en-US" sz="1100" b="0" i="0" u="none" strike="noStrike" kern="1200" cap="none" spc="0" baseline="0">
              <a:solidFill>
                <a:srgbClr val="00000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593777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245660" y="268406"/>
            <a:ext cx="8596668" cy="6869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IMPLEMENTATION(Cont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35" name="文本框"/>
          <p:cNvSpPr>
            <a:spLocks noGrp="1"/>
          </p:cNvSpPr>
          <p:nvPr>
            <p:ph type="body" idx="1"/>
          </p:nvPr>
        </p:nvSpPr>
        <p:spPr>
          <a:xfrm rot="0">
            <a:off x="636391" y="1050877"/>
            <a:ext cx="8596668" cy="58071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from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sklearn.model_selection</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import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train_test_splitX_train,x_test,y_train,y_test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train_test_split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X,y,test_size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=0.2,random_state = 1</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X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df.iloc</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[:,:-1]y =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df.label</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from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sklearn.metrics</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import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classification_report,confusion_matrix</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def</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eval</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y_pred,ytest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print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("Confusion matrix:\n")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cm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confusion_matrix</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y_pred,ytest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sns.heatmap</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cm,annot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True,xticklabels</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Female","Male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yticklabels</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Female","Male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plt.show</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print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("Classification Report\n",</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classification_report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y_pred,ytest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def</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score(model):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print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("Training score: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model.score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X_train,y_train</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print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("Test score: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model.score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x_test,y_test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from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sklearn.tree</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import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DecisionTreeClassifier</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DTmodel</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DecisionTreeClassifier</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min_samples_split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 5,max_depth = 10,random_state = 0</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ypred1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 </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DTmodel.predict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x_test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)ypred1[:5</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DTmodel.fit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X_train,y_train</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en-US" altLang="zh-CN" sz="1300" b="0" i="0" u="none" strike="noStrike" kern="1200" cap="none" spc="0" baseline="0">
              <a:solidFill>
                <a:srgbClr val="404040"/>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1300" b="0" i="0" u="none" strike="noStrike" kern="1200" cap="none" spc="0" baseline="0">
                <a:solidFill>
                  <a:srgbClr val="404040"/>
                </a:solidFill>
                <a:latin typeface="Arial" pitchFamily="34" charset="0"/>
                <a:ea typeface="华文新魏" pitchFamily="0" charset="0"/>
                <a:cs typeface="Arial" pitchFamily="34" charset="0"/>
              </a:rPr>
              <a:t>eval</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(ypred1,y_test</a:t>
            </a:r>
            <a:r>
              <a:rPr lang="en-US" altLang="zh-CN" sz="1300" b="0" i="0" u="none" strike="noStrike" kern="1200" cap="none" spc="0" baseline="0">
                <a:solidFill>
                  <a:srgbClr val="404040"/>
                </a:solidFill>
                <a:latin typeface="Arial" pitchFamily="34" charset="0"/>
                <a:ea typeface="华文新魏" pitchFamily="0" charset="0"/>
                <a:cs typeface="Arial" pitchFamily="34" charset="0"/>
              </a:rPr>
              <a:t>)</a:t>
            </a:r>
            <a:endParaRPr lang="zh-CN" altLang="en-US" sz="13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25885067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145072" y="363940"/>
            <a:ext cx="8596668" cy="7005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39" name="图片"/>
          <p:cNvPicPr>
            <a:picLocks noChangeAspect="1"/>
          </p:cNvPicPr>
          <p:nvPr/>
        </p:nvPicPr>
        <p:blipFill>
          <a:blip r:embed="rId1" cstate="print"/>
          <a:stretch>
            <a:fillRect/>
          </a:stretch>
        </p:blipFill>
        <p:spPr>
          <a:xfrm rot="0">
            <a:off x="677863" y="2160590"/>
            <a:ext cx="4183062" cy="2830854"/>
          </a:xfrm>
          <a:prstGeom prst="rect"/>
          <a:noFill/>
          <a:ln w="12700" cmpd="sng" cap="flat">
            <a:noFill/>
            <a:prstDash val="solid"/>
            <a:miter/>
          </a:ln>
        </p:spPr>
      </p:pic>
      <p:pic>
        <p:nvPicPr>
          <p:cNvPr id="140" name="图片"/>
          <p:cNvPicPr>
            <a:picLocks noChangeAspect="1"/>
          </p:cNvPicPr>
          <p:nvPr/>
        </p:nvPicPr>
        <p:blipFill>
          <a:blip r:embed="rId2" cstate="print"/>
          <a:stretch>
            <a:fillRect/>
          </a:stretch>
        </p:blipFill>
        <p:spPr>
          <a:xfrm rot="0">
            <a:off x="5568287" y="1764803"/>
            <a:ext cx="2890494" cy="3881434"/>
          </a:xfrm>
          <a:prstGeom prst="rect"/>
          <a:noFill/>
          <a:ln w="12700" cmpd="sng" cap="flat">
            <a:noFill/>
            <a:prstDash val="solid"/>
            <a:miter/>
          </a:ln>
        </p:spPr>
      </p:pic>
    </p:spTree>
    <p:extLst>
      <p:ext uri="{BB962C8B-B14F-4D97-AF65-F5344CB8AC3E}">
        <p14:creationId xmlns:p14="http://schemas.microsoft.com/office/powerpoint/2010/main" val="58310866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349787" y="309349"/>
            <a:ext cx="8596668" cy="74152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44" name="图片"/>
          <p:cNvPicPr>
            <a:picLocks noChangeAspect="1"/>
          </p:cNvPicPr>
          <p:nvPr/>
        </p:nvPicPr>
        <p:blipFill>
          <a:blip r:embed="rId1" cstate="print"/>
          <a:stretch>
            <a:fillRect/>
          </a:stretch>
        </p:blipFill>
        <p:spPr>
          <a:xfrm rot="0">
            <a:off x="677863" y="2754105"/>
            <a:ext cx="4183062" cy="1347201"/>
          </a:xfrm>
          <a:prstGeom prst="rect"/>
          <a:noFill/>
          <a:ln w="12700" cmpd="sng" cap="flat">
            <a:noFill/>
            <a:prstDash val="solid"/>
            <a:miter/>
          </a:ln>
        </p:spPr>
      </p:pic>
      <p:pic>
        <p:nvPicPr>
          <p:cNvPr id="145" name="图片"/>
          <p:cNvPicPr>
            <a:picLocks noChangeAspect="1"/>
          </p:cNvPicPr>
          <p:nvPr/>
        </p:nvPicPr>
        <p:blipFill>
          <a:blip r:embed="rId2" cstate="print"/>
          <a:stretch>
            <a:fillRect/>
          </a:stretch>
        </p:blipFill>
        <p:spPr>
          <a:xfrm rot="0">
            <a:off x="5089524" y="2221415"/>
            <a:ext cx="4184650" cy="3759782"/>
          </a:xfrm>
          <a:prstGeom prst="rect"/>
          <a:noFill/>
          <a:ln w="12700" cmpd="sng" cap="flat">
            <a:noFill/>
            <a:prstDash val="solid"/>
            <a:miter/>
          </a:ln>
        </p:spPr>
      </p:pic>
    </p:spTree>
    <p:extLst>
      <p:ext uri="{BB962C8B-B14F-4D97-AF65-F5344CB8AC3E}">
        <p14:creationId xmlns:p14="http://schemas.microsoft.com/office/powerpoint/2010/main" val="2020148658"/>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390731" y="309350"/>
            <a:ext cx="8596668" cy="6732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49" name="图片"/>
          <p:cNvPicPr>
            <a:picLocks noChangeAspect="1"/>
          </p:cNvPicPr>
          <p:nvPr/>
        </p:nvPicPr>
        <p:blipFill>
          <a:blip r:embed="rId1" cstate="print"/>
          <a:stretch>
            <a:fillRect/>
          </a:stretch>
        </p:blipFill>
        <p:spPr>
          <a:xfrm rot="0">
            <a:off x="801303" y="2160588"/>
            <a:ext cx="3936182" cy="3881434"/>
          </a:xfrm>
          <a:prstGeom prst="rect"/>
          <a:noFill/>
          <a:ln w="12700" cmpd="sng" cap="flat">
            <a:noFill/>
            <a:prstDash val="solid"/>
            <a:miter/>
          </a:ln>
        </p:spPr>
      </p:pic>
      <p:pic>
        <p:nvPicPr>
          <p:cNvPr id="150" name="图片"/>
          <p:cNvPicPr>
            <a:picLocks noChangeAspect="1"/>
          </p:cNvPicPr>
          <p:nvPr/>
        </p:nvPicPr>
        <p:blipFill>
          <a:blip r:embed="rId2" cstate="print"/>
          <a:stretch>
            <a:fillRect/>
          </a:stretch>
        </p:blipFill>
        <p:spPr>
          <a:xfrm rot="0">
            <a:off x="5213757" y="2160588"/>
            <a:ext cx="3936182" cy="3881434"/>
          </a:xfrm>
          <a:prstGeom prst="rect"/>
          <a:noFill/>
          <a:ln w="12700" cmpd="sng" cap="flat">
            <a:noFill/>
            <a:prstDash val="solid"/>
            <a:miter/>
          </a:ln>
        </p:spPr>
      </p:pic>
    </p:spTree>
    <p:extLst>
      <p:ext uri="{BB962C8B-B14F-4D97-AF65-F5344CB8AC3E}">
        <p14:creationId xmlns:p14="http://schemas.microsoft.com/office/powerpoint/2010/main" val="101594063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431675" y="282054"/>
            <a:ext cx="8596668" cy="6869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54" name="图片"/>
          <p:cNvPicPr>
            <a:picLocks noChangeAspect="1"/>
          </p:cNvPicPr>
          <p:nvPr/>
        </p:nvPicPr>
        <p:blipFill>
          <a:blip r:embed="rId1" cstate="print"/>
          <a:stretch>
            <a:fillRect/>
          </a:stretch>
        </p:blipFill>
        <p:spPr>
          <a:xfrm rot="0">
            <a:off x="1303662" y="2160588"/>
            <a:ext cx="2931463" cy="3881434"/>
          </a:xfrm>
          <a:prstGeom prst="rect"/>
          <a:noFill/>
          <a:ln w="12700" cmpd="sng" cap="flat">
            <a:noFill/>
            <a:prstDash val="solid"/>
            <a:miter/>
          </a:ln>
        </p:spPr>
      </p:pic>
      <p:pic>
        <p:nvPicPr>
          <p:cNvPr id="155" name="图片"/>
          <p:cNvPicPr>
            <a:picLocks noChangeAspect="1"/>
          </p:cNvPicPr>
          <p:nvPr/>
        </p:nvPicPr>
        <p:blipFill>
          <a:blip r:embed="rId2" cstate="print"/>
          <a:stretch>
            <a:fillRect/>
          </a:stretch>
        </p:blipFill>
        <p:spPr>
          <a:xfrm rot="0">
            <a:off x="5768157" y="1983167"/>
            <a:ext cx="2991159" cy="3881437"/>
          </a:xfrm>
          <a:prstGeom prst="rect"/>
          <a:noFill/>
          <a:ln w="12700" cmpd="sng" cap="flat">
            <a:noFill/>
            <a:prstDash val="solid"/>
            <a:miter/>
          </a:ln>
        </p:spPr>
      </p:pic>
    </p:spTree>
    <p:extLst>
      <p:ext uri="{BB962C8B-B14F-4D97-AF65-F5344CB8AC3E}">
        <p14:creationId xmlns:p14="http://schemas.microsoft.com/office/powerpoint/2010/main" val="115415511"/>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295197" y="336645"/>
            <a:ext cx="8596668" cy="6732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RESULT(Cont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pic>
        <p:nvPicPr>
          <p:cNvPr id="159" name="图片"/>
          <p:cNvPicPr>
            <a:picLocks noChangeAspect="1"/>
          </p:cNvPicPr>
          <p:nvPr/>
        </p:nvPicPr>
        <p:blipFill>
          <a:blip r:embed="rId1" cstate="print"/>
          <a:stretch>
            <a:fillRect/>
          </a:stretch>
        </p:blipFill>
        <p:spPr>
          <a:xfrm rot="0">
            <a:off x="6120222" y="2160588"/>
            <a:ext cx="2409629" cy="3881434"/>
          </a:xfrm>
          <a:prstGeom prst="rect"/>
          <a:noFill/>
          <a:ln w="12700" cmpd="sng" cap="flat">
            <a:noFill/>
            <a:prstDash val="solid"/>
            <a:miter/>
          </a:ln>
        </p:spPr>
      </p:pic>
      <p:pic>
        <p:nvPicPr>
          <p:cNvPr id="160" name="图片"/>
          <p:cNvPicPr>
            <a:picLocks noChangeAspect="1"/>
          </p:cNvPicPr>
          <p:nvPr/>
        </p:nvPicPr>
        <p:blipFill>
          <a:blip r:embed="rId2" cstate="print"/>
          <a:stretch>
            <a:fillRect/>
          </a:stretch>
        </p:blipFill>
        <p:spPr>
          <a:xfrm rot="0">
            <a:off x="677863" y="3640205"/>
            <a:ext cx="4183062" cy="922202"/>
          </a:xfrm>
          <a:prstGeom prst="rect"/>
          <a:noFill/>
          <a:ln w="12700" cmpd="sng" cap="flat">
            <a:noFill/>
            <a:prstDash val="solid"/>
            <a:miter/>
          </a:ln>
        </p:spPr>
      </p:pic>
    </p:spTree>
    <p:extLst>
      <p:ext uri="{BB962C8B-B14F-4D97-AF65-F5344CB8AC3E}">
        <p14:creationId xmlns:p14="http://schemas.microsoft.com/office/powerpoint/2010/main" val="952610907"/>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308843" y="322997"/>
            <a:ext cx="8596669" cy="7415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REFERENCES</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64" name="文本框"/>
          <p:cNvSpPr>
            <a:spLocks noGrp="1"/>
          </p:cNvSpPr>
          <p:nvPr>
            <p:ph type="body" idx="1"/>
          </p:nvPr>
        </p:nvSpPr>
        <p:spPr>
          <a:xfrm rot="0">
            <a:off x="690980" y="1409962"/>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1"/>
              </a:rPr>
              <a:t>https://numpy.org/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2"/>
              </a:rPr>
              <a:t>https://pandas.pydata.org/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3"/>
              </a:rPr>
              <a:t>https://matplotlib.org/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hlinkClick r:id="rId4"/>
              </a:rPr>
              <a:t>https://seaborn.pydata.org/</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9607160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395785" y="163773"/>
            <a:ext cx="9383183" cy="7233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rial" pitchFamily="34" charset="0"/>
                <a:ea typeface="方正姚体" pitchFamily="0" charset="0"/>
                <a:cs typeface="Arial" pitchFamily="34" charset="0"/>
              </a:rPr>
              <a:t>AGENDA</a:t>
            </a:r>
            <a:endParaRPr lang="zh-CN" altLang="en-US" sz="32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1" name="文本框"/>
          <p:cNvSpPr>
            <a:spLocks noGrp="1"/>
          </p:cNvSpPr>
          <p:nvPr>
            <p:ph type="body" idx="1"/>
          </p:nvPr>
        </p:nvSpPr>
        <p:spPr>
          <a:xfrm rot="0">
            <a:off x="1862191" y="169857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PROBLEM STATEMENT</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PROPOSED SYSTEM/SOLUTION</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SYSYTEM DEVELOPMENT APPROACHES</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ALGORITHM AND DEPLOYMENT</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RESULT</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REFERENCES</a:t>
            </a:r>
            <a:endParaRPr lang="en-US" altLang="zh-CN" sz="20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2000" b="0" i="0" u="none" strike="noStrike" kern="1200" cap="none" spc="0" baseline="0">
                <a:solidFill>
                  <a:schemeClr val="tx1"/>
                </a:solidFill>
                <a:latin typeface="Arial" pitchFamily="34" charset="0"/>
                <a:ea typeface="华文新魏" pitchFamily="0" charset="0"/>
                <a:cs typeface="Arial" pitchFamily="34" charset="0"/>
              </a:rPr>
              <a:t>CONCLUSION</a:t>
            </a:r>
            <a:endParaRPr lang="zh-CN" altLang="en-US" sz="20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309879613"/>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295197" y="309350"/>
            <a:ext cx="8596668" cy="6732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CONCLUSION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68" name="文本框"/>
          <p:cNvSpPr>
            <a:spLocks noGrp="1"/>
          </p:cNvSpPr>
          <p:nvPr>
            <p:ph type="body" idx="1"/>
          </p:nvPr>
        </p:nvSpPr>
        <p:spPr>
          <a:xfrm rot="0">
            <a:off x="677334" y="1282890"/>
            <a:ext cx="8596668" cy="47584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Arial" pitchFamily="34" charset="0"/>
                <a:ea typeface="华文新魏" pitchFamily="0" charset="0"/>
                <a:cs typeface="Arial" pitchFamily="34" charset="0"/>
              </a:rPr>
              <a:t>                        voic</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e </a:t>
            </a:r>
            <a:r>
              <a:rPr lang="en-US" altLang="zh-CN" sz="1800" b="0" i="0" u="none" strike="noStrike" kern="1200" cap="none" spc="0" baseline="0">
                <a:solidFill>
                  <a:srgbClr val="404040"/>
                </a:solidFill>
                <a:latin typeface="Arial" pitchFamily="34" charset="0"/>
                <a:ea typeface="华文新魏" pitchFamily="0" charset="0"/>
                <a:cs typeface="Arial" pitchFamily="34" charset="0"/>
              </a:rPr>
              <a:t>recognition using generative artificial intelligence algorithms holds great promise for improving accuracy and robustness in speech recognition systems. By leveraging generative models, such as GANs or VAEs, we can enhance the quality of synthesized speech, enabling more natural and human-like interactions. However, challenges remain, particularly in addressing data privacy concerns and ensuring ethical use of synthesized voices. Continued research and development in this field are essential to unlock the full potential of voice recognition powered by generative AI.</a:t>
            </a:r>
            <a:endParaRPr lang="zh-CN" altLang="en-US" sz="1800" b="0" i="0" u="none" strike="noStrike" kern="1200" cap="none" spc="0" baseline="0">
              <a:solidFill>
                <a:srgbClr val="404040"/>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4132714"/>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body" idx="4294967295"/>
          </p:nvPr>
        </p:nvSpPr>
        <p:spPr>
          <a:xfrm rot="0">
            <a:off x="204717" y="1519143"/>
            <a:ext cx="8596313" cy="388143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4800" b="0" i="0" u="none" strike="noStrike" kern="1200" cap="none" spc="0" baseline="0">
                <a:solidFill>
                  <a:srgbClr val="404040"/>
                </a:solidFill>
                <a:latin typeface="Arial Black" pitchFamily="34" charset="0"/>
                <a:ea typeface="华文新魏" pitchFamily="0" charset="0"/>
                <a:cs typeface="Lucida Sans" pitchFamily="0" charset="0"/>
              </a:rPr>
              <a:t>            </a:t>
            </a:r>
            <a:endParaRPr lang="en-US" altLang="zh-CN" sz="4800" b="0" i="0" u="none" strike="noStrike" kern="1200" cap="none" spc="0" baseline="0">
              <a:solidFill>
                <a:srgbClr val="404040"/>
              </a:solidFill>
              <a:latin typeface="Arial Black" pitchFamily="34" charset="0"/>
              <a:ea typeface="华文新魏" pitchFamily="0" charset="0"/>
              <a:cs typeface="Lucida Sans" pitchFamily="0" charset="0"/>
            </a:endParaRPr>
          </a:p>
          <a:p>
            <a:pPr marL="0" indent="0" algn="just">
              <a:lnSpc>
                <a:spcPct val="100000"/>
              </a:lnSpc>
              <a:spcBef>
                <a:spcPts val="1000"/>
              </a:spcBef>
              <a:spcAft>
                <a:spcPts val="0"/>
              </a:spcAft>
              <a:buNone/>
            </a:pPr>
            <a:r>
              <a:rPr lang="en-US" altLang="zh-CN" sz="4800" b="0" i="0" u="none" strike="noStrike" kern="1200" cap="none" spc="0" baseline="0">
                <a:solidFill>
                  <a:srgbClr val="404040"/>
                </a:solidFill>
                <a:latin typeface="Arial Black" pitchFamily="34" charset="0"/>
                <a:ea typeface="华文新魏" pitchFamily="0" charset="0"/>
                <a:cs typeface="Lucida Sans" pitchFamily="0" charset="0"/>
              </a:rPr>
              <a:t> </a:t>
            </a:r>
            <a:r>
              <a:rPr lang="en-US" altLang="zh-CN" sz="4800" b="0" i="0" u="none" strike="noStrike" kern="1200" cap="none" spc="0" baseline="0">
                <a:solidFill>
                  <a:srgbClr val="404040"/>
                </a:solidFill>
                <a:latin typeface="Arial Black" pitchFamily="34" charset="0"/>
                <a:ea typeface="华文新魏" pitchFamily="0" charset="0"/>
                <a:cs typeface="Lucida Sans" pitchFamily="0" charset="0"/>
              </a:rPr>
              <a:t>             </a:t>
            </a:r>
            <a:r>
              <a:rPr lang="en-US" altLang="zh-CN" sz="4800" b="0" i="0" u="none" strike="noStrike" kern="1200" cap="none" spc="0" baseline="0">
                <a:solidFill>
                  <a:srgbClr val="404040"/>
                </a:solidFill>
                <a:latin typeface="Eras Bold ITC" pitchFamily="34" charset="0"/>
                <a:ea typeface="华文新魏" pitchFamily="0" charset="0"/>
                <a:cs typeface="Lucida Sans" pitchFamily="0" charset="0"/>
              </a:rPr>
              <a:t>THANK YOU!</a:t>
            </a:r>
            <a:endParaRPr lang="zh-CN" altLang="en-US" sz="4800" b="0" i="0" u="none" strike="noStrike" kern="1200" cap="none" spc="0" baseline="0">
              <a:solidFill>
                <a:srgbClr val="404040"/>
              </a:solidFill>
              <a:latin typeface="Eras Bold ITC" pitchFamily="34" charset="0"/>
              <a:ea typeface="华文新魏" pitchFamily="0" charset="0"/>
              <a:cs typeface="Lucida Sans" pitchFamily="0" charset="0"/>
            </a:endParaRPr>
          </a:p>
        </p:txBody>
      </p:sp>
    </p:spTree>
    <p:extLst>
      <p:ext uri="{BB962C8B-B14F-4D97-AF65-F5344CB8AC3E}">
        <p14:creationId xmlns:p14="http://schemas.microsoft.com/office/powerpoint/2010/main" val="5406831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200816" y="635357"/>
            <a:ext cx="8596668" cy="7941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PROBLEM STATEMENT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5" name="文本框"/>
          <p:cNvSpPr>
            <a:spLocks noGrp="1"/>
          </p:cNvSpPr>
          <p:nvPr>
            <p:ph type="body" idx="1"/>
          </p:nvPr>
        </p:nvSpPr>
        <p:spPr>
          <a:xfrm rot="0">
            <a:off x="984888" y="2078894"/>
            <a:ext cx="8621213"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Developing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 robust voice recognition system using generative artificial intelligence (AI) poses several challenges. The primary goal is to create a model that can accurately understand and transcribe spoken language with high fidelity. However, traditional approaches to voice recognition often struggle with noisy environments, accents, and variations in speech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patterns</a:t>
            </a:r>
            <a:r>
              <a:rPr lang="en-US" altLang="zh-CN" sz="1800" b="0" i="0" u="none" strike="noStrike" kern="1200" cap="none" spc="0" baseline="0">
                <a:solidFill>
                  <a:schemeClr val="tx1"/>
                </a:solidFill>
                <a:latin typeface="Trebuchet MS" pitchFamily="0" charset="0"/>
                <a:ea typeface="华文新魏" pitchFamily="0" charset="0"/>
                <a:cs typeface="Lucida Sans" pitchFamily="0" charset="0"/>
              </a:rPr>
              <a:t>.</a:t>
            </a:r>
            <a:endParaRPr lang="zh-CN" altLang="en-US" sz="1800" b="0" i="0" u="none" strike="noStrike" kern="1200" cap="none" spc="0" baseline="0">
              <a:solidFill>
                <a:schemeClr val="tx1"/>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0078639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290967" y="326265"/>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PROPOSED SYSTEM/SOLUTION</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69" name="文本框"/>
          <p:cNvSpPr>
            <a:spLocks noGrp="1"/>
          </p:cNvSpPr>
          <p:nvPr>
            <p:ph type="body" idx="1"/>
          </p:nvPr>
        </p:nvSpPr>
        <p:spPr>
          <a:xfrm rot="0">
            <a:off x="1359913" y="1468192"/>
            <a:ext cx="8596668" cy="418680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 collection and preprocessing</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Model architecture</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Training strategy</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Noise robustness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Accent and dialect adaptation</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Real-time processing</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Privacy-preserving measures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Scalability and integration </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5000"/>
              <a:buFont typeface="Wingdings" pitchFamily="2" charset="2"/>
              <a:buChar char="ü"/>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Evaluation and testing</a:t>
            </a:r>
            <a:endParaRPr lang="zh-CN" altLang="en-US" sz="18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493102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226572" y="120202"/>
            <a:ext cx="8634092" cy="7941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rebuchet MS" pitchFamily="0" charset="0"/>
                <a:ea typeface="方正姚体" pitchFamily="0" charset="0"/>
                <a:cs typeface="Lucida Sans" pitchFamily="0" charset="0"/>
              </a:rPr>
              <a:t>PROPOSED SYSTEM/SOLUTION(</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cont</a:t>
            </a:r>
            <a:r>
              <a:rPr lang="en-US" altLang="zh-CN" sz="2800" b="0" i="0" u="none" strike="noStrike" kern="1200" cap="none" spc="0" baseline="0">
                <a:solidFill>
                  <a:schemeClr val="tx1"/>
                </a:solidFill>
                <a:latin typeface="Arial" pitchFamily="34" charset="0"/>
                <a:ea typeface="方正姚体" pitchFamily="0" charset="0"/>
                <a:cs typeface="Arial" pitchFamily="34" charset="0"/>
              </a:rPr>
              <a:t>d...)</a:t>
            </a:r>
            <a:endParaRPr lang="zh-CN" altLang="en-US" sz="2800" b="0"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73" name="文本框"/>
          <p:cNvSpPr>
            <a:spLocks noGrp="1"/>
          </p:cNvSpPr>
          <p:nvPr>
            <p:ph type="body" idx="1"/>
          </p:nvPr>
        </p:nvSpPr>
        <p:spPr>
          <a:xfrm rot="0">
            <a:off x="859041" y="914399"/>
            <a:ext cx="8733089" cy="5499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1.Data Collection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Preprocessing:</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G</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ather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 diverse dataset of spoken language samples, encompassing various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accents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d</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ialects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and speech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Patterns . Preprocess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the data to remove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noise,normalize</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audio</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le</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vels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and segment utterances for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training.</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2.Model architecture:</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Im</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plement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 deep learning architecture tailored for voice recognition,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suchas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recurrent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neural networks (RNNs), convolutional neural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networks(CNNs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or transformer</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m</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odels.Generative</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AI techniques like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WaveNet</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Tacotron</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for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waveform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synthesis 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text-to-speech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conversion. </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3.Training strategy:</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Uti</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lize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large-scale datasets and techniques like data augmentation to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improve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model</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ro</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bustness.Employ</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transfer learning from pre-trained models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to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leverage knowledge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f</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rom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related tasks, such as speech synthesis 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natural language processing.</a:t>
            </a:r>
            <a:endParaRPr lang="zh-CN" altLang="en-US" sz="16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125627419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0" name="文本框"/>
          <p:cNvSpPr>
            <a:spLocks noGrp="1"/>
          </p:cNvSpPr>
          <p:nvPr>
            <p:ph type="body" idx="4294967295"/>
          </p:nvPr>
        </p:nvSpPr>
        <p:spPr>
          <a:xfrm rot="0">
            <a:off x="157620" y="260614"/>
            <a:ext cx="8596313" cy="661643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PROPOSED SYSTEM/SOLUTION</a:t>
            </a:r>
            <a:endParaRPr lang="en-US" altLang="zh-CN" sz="2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4.Real-time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Processing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chemeClr val="tx1"/>
              </a:buClr>
              <a:buSzPct val="85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Optimize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model architecture and inference algorithms for low-latency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processing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enabling real-time transcription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feedback.Implement</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parallelization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hardware acceleration (e.g., GPU or TPU) to speed up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inference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without sacrificing accuracy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5.</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Scalability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Integration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chemeClr val="accent1"/>
              </a:buClr>
              <a:buSzPct val="80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Desi</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system with scalability in mind, using cloud-based infrastructure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containerization to handle increasing user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demand.Provide</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easy-to-use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APIs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SDKs for seamless integration with existing software applications,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mobile devices</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IoT</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 devices.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6.Ev</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aluation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Testing:</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100000"/>
              </a:lnSpc>
              <a:spcBef>
                <a:spcPts val="1000"/>
              </a:spcBef>
              <a:spcAft>
                <a:spcPts val="0"/>
              </a:spcAft>
              <a:buClr>
                <a:schemeClr val="accent1"/>
              </a:buClr>
              <a:buSzPct val="80000"/>
              <a:buFont typeface="Wingdings" pitchFamily="2" charset="2"/>
              <a:buChar char="Ø"/>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Evaluate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the model's performance using standard metrics like word error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rate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(WER) and accuracy on held-out validation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datasets.</a:t>
            </a: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en-US" altLang="zh-CN" sz="1800" b="0" i="0" u="none" strike="noStrike" kern="1200" cap="none" spc="0" baseline="0">
              <a:solidFill>
                <a:schemeClr val="tx1"/>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endParaRPr lang="zh-CN" altLang="en-US" sz="1800" b="0" i="0" u="none" strike="noStrike" kern="1200" cap="none" spc="0" baseline="0">
              <a:solidFill>
                <a:schemeClr val="tx1"/>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2969595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30272" y="168642"/>
            <a:ext cx="8596668" cy="7684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SYSTEM DEVELOPMENT APPROACHES</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94" name="文本框"/>
          <p:cNvSpPr>
            <a:spLocks noGrp="1"/>
          </p:cNvSpPr>
          <p:nvPr>
            <p:ph type="body" idx="1"/>
          </p:nvPr>
        </p:nvSpPr>
        <p:spPr>
          <a:xfrm rot="0">
            <a:off x="517524" y="963680"/>
            <a:ext cx="9118242" cy="530609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Developing a voice recognition system using generative artificial intelligence involves several approaches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Here are some key system development approaches for voice recognition using generative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AI</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End-to-End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Model Training</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accent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Train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 single end-to-end model that directly maps input audio waveforms to text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transcripts without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intermediate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representationsConsiderations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Requires a large amount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of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training data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computational resources, and may be less interpretable compared to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modular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approaches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Hybrid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Models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Combine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generative AI techniques with traditional signal processing methods 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rule-based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systems.Considerations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Requires careful integration and tuning of different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components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potentially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increasing complexity and development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effort.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Transfer Learning:</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Fine-tune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pre-trained generative AI models, such as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WaveNet</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Tacotron</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on voice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recognition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tasks.Advantages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Exploits pre-trained models' knowledge and features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learned from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large scale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datasets, reducing the need for extensive training data 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accelerating development.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zh-CN" altLang="en-US" sz="15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5542705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body" idx="4294967295"/>
          </p:nvPr>
        </p:nvSpPr>
        <p:spPr>
          <a:xfrm rot="0">
            <a:off x="0" y="212479"/>
            <a:ext cx="8891588" cy="62975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Arial" pitchFamily="34" charset="0"/>
                <a:ea typeface="华文新魏" pitchFamily="0" charset="0"/>
                <a:cs typeface="Arial" pitchFamily="34" charset="0"/>
              </a:rPr>
              <a:t>SYSTEM DEVELOPMENT APPROACHES(Cont</a:t>
            </a:r>
            <a:r>
              <a:rPr lang="en-US" altLang="zh-CN" sz="2800" b="0" i="0" u="none" strike="noStrike" kern="1200" cap="none" spc="0" baseline="0">
                <a:solidFill>
                  <a:schemeClr val="tx1"/>
                </a:solidFill>
                <a:latin typeface="Arial" pitchFamily="34" charset="0"/>
                <a:ea typeface="华文新魏" pitchFamily="0" charset="0"/>
                <a:cs typeface="Arial" pitchFamily="34" charset="0"/>
              </a:rPr>
              <a:t>d...)</a:t>
            </a:r>
            <a:endParaRPr lang="en-US" altLang="zh-CN" sz="2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5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Data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Augmentation and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Synthesis:</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9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Augment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training data with artificially generated samples, perturbations, or transformations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to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improve model generalization 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robustness.Considerations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Requires careful selection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and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design of augmentation techniques to avoid introducing bias or artifacts into the data</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Adversarial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Training</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9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Train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generative models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adversarially</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against discriminative models or adversarial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examples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to improve robustness against adversarial attacks 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noise.Considerations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Requires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additional computational resources and careful tuning of adversarial training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parameters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to achieve desired performance gains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6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Arial" pitchFamily="34" charset="0"/>
              </a:rPr>
              <a:t>	Incremental </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Learning and Adaptation</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800" b="0" i="0" u="none" strike="noStrike" kern="1200" cap="none" spc="0" baseline="0">
              <a:solidFill>
                <a:schemeClr val="tx1"/>
              </a:solidFill>
              <a:latin typeface="Arial" pitchFamily="34" charset="0"/>
              <a:ea typeface="华文新魏" pitchFamily="0" charset="0"/>
              <a:cs typeface="Arial" pitchFamily="34" charset="0"/>
            </a:endParaRPr>
          </a:p>
          <a:p>
            <a:pPr lvl="1" marL="742950" indent="-285750" algn="l">
              <a:lnSpc>
                <a:spcPct val="90000"/>
              </a:lnSpc>
              <a:spcBef>
                <a:spcPts val="1000"/>
              </a:spcBef>
              <a:spcAft>
                <a:spcPts val="0"/>
              </a:spcAft>
              <a:buClr>
                <a:schemeClr val="tx1"/>
              </a:buClr>
              <a:buSzPct val="80000"/>
              <a:buFont typeface="Wingdings" pitchFamily="2" charset="2"/>
              <a:buChar char="Ø"/>
            </a:pPr>
            <a:r>
              <a:rPr lang="en-US" altLang="zh-CN" sz="1600" b="0" i="0" u="none" strike="noStrike" kern="1200" cap="none" spc="0" baseline="0">
                <a:solidFill>
                  <a:schemeClr val="tx1"/>
                </a:solidFill>
                <a:latin typeface="Arial" pitchFamily="34" charset="0"/>
                <a:ea typeface="华文新魏" pitchFamily="0" charset="0"/>
                <a:cs typeface="Arial" pitchFamily="34" charset="0"/>
              </a:rPr>
              <a:t>Continuously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update and refine the voice recognition model over time using online learning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or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transfer learning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techniques.Advantages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Enables the system to adapt to changing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user</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preferences</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 environments, or data distributions, improving long-term performance and user </a:t>
            </a:r>
            <a:r>
              <a:rPr lang="en-US" altLang="zh-CN" sz="1600" b="0" i="0" u="none" strike="noStrike" kern="1200" cap="none" spc="0" baseline="0">
                <a:solidFill>
                  <a:schemeClr val="tx1"/>
                </a:solidFill>
                <a:latin typeface="Arial" pitchFamily="34" charset="0"/>
                <a:ea typeface="华文新魏" pitchFamily="0" charset="0"/>
                <a:cs typeface="Arial" pitchFamily="34" charset="0"/>
              </a:rPr>
              <a:t>satisfaction.</a:t>
            </a:r>
            <a:endParaRPr lang="zh-CN" altLang="en-US" sz="16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20822135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0" name="文本框"/>
          <p:cNvSpPr>
            <a:spLocks noGrp="1"/>
          </p:cNvSpPr>
          <p:nvPr>
            <p:ph type="title"/>
          </p:nvPr>
        </p:nvSpPr>
        <p:spPr>
          <a:xfrm rot="0">
            <a:off x="150124" y="118281"/>
            <a:ext cx="7840987" cy="65964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方正姚体" pitchFamily="0" charset="0"/>
                <a:cs typeface="Arial" pitchFamily="34" charset="0"/>
              </a:rPr>
              <a:t>ALGORITHM AND DEPLOYMENT</a:t>
            </a:r>
            <a:endParaRPr lang="zh-CN" altLang="en-US" sz="2800" b="0" i="0" u="none" strike="noStrike" kern="1200" cap="none" spc="0" baseline="0">
              <a:solidFill>
                <a:schemeClr val="tx1"/>
              </a:solidFill>
              <a:latin typeface="Arial" pitchFamily="34" charset="0"/>
              <a:ea typeface="方正姚体" pitchFamily="0" charset="0"/>
              <a:cs typeface="Arial" pitchFamily="34" charset="0"/>
            </a:endParaRPr>
          </a:p>
        </p:txBody>
      </p:sp>
      <p:sp>
        <p:nvSpPr>
          <p:cNvPr id="101" name="文本框"/>
          <p:cNvSpPr>
            <a:spLocks noGrp="1"/>
          </p:cNvSpPr>
          <p:nvPr>
            <p:ph type="body" idx="1"/>
          </p:nvPr>
        </p:nvSpPr>
        <p:spPr>
          <a:xfrm rot="0">
            <a:off x="636389" y="941695"/>
            <a:ext cx="8596670" cy="56706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1700" b="0" i="0" u="none" strike="noStrike" kern="1200" cap="none" spc="0" baseline="0">
                <a:solidFill>
                  <a:schemeClr val="tx1"/>
                </a:solidFill>
                <a:latin typeface="Arial" pitchFamily="34" charset="0"/>
                <a:ea typeface="华文新魏" pitchFamily="0" charset="0"/>
                <a:cs typeface="Arial" pitchFamily="34" charset="0"/>
              </a:rPr>
              <a:t>ALGORITHM </a:t>
            </a:r>
            <a:r>
              <a:rPr lang="en-US" altLang="zh-CN" sz="22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700" b="0" i="0" u="none" strike="noStrike" kern="1200" cap="none" spc="0" baseline="0">
                <a:solidFill>
                  <a:schemeClr val="tx1"/>
                </a:solidFill>
                <a:latin typeface="Arial" pitchFamily="34" charset="0"/>
                <a:ea typeface="华文新魏" pitchFamily="0" charset="0"/>
                <a:cs typeface="Arial" pitchFamily="34" charset="0"/>
              </a:rPr>
              <a:t>Data Preprocessing</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Collect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a dataset of audio recordings paired with corresponding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transcripts.Preprocess</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the audio data by converting it into a suitable format (e.g., spectrograms) and normalize the audio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levels.</a:t>
            </a: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90000"/>
              </a:lnSpc>
              <a:spcBef>
                <a:spcPts val="1000"/>
              </a:spcBef>
              <a:spcAft>
                <a:spcPts val="0"/>
              </a:spcAft>
              <a:buNone/>
            </a:pP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700" b="0" i="0" u="none" strike="noStrike" kern="1200" cap="none" spc="0" baseline="0">
                <a:solidFill>
                  <a:schemeClr val="tx1"/>
                </a:solidFill>
                <a:latin typeface="Arial" pitchFamily="34" charset="0"/>
                <a:ea typeface="华文新魏" pitchFamily="0" charset="0"/>
                <a:cs typeface="Arial" pitchFamily="34" charset="0"/>
              </a:rPr>
              <a:t>Model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Selection</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Choose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a generative AI model suitable for voice recognition tasks, such as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Tacotron</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WaveNet</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or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DeepSpeech.Consider</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the architecture's ability to handle sequential data and generate accurate representations of speech</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700" b="0" i="0" u="none" strike="noStrike" kern="1200" cap="none" spc="0" baseline="0">
                <a:solidFill>
                  <a:schemeClr val="tx1"/>
                </a:solidFill>
                <a:latin typeface="Arial" pitchFamily="34" charset="0"/>
                <a:ea typeface="华文新魏" pitchFamily="0" charset="0"/>
                <a:cs typeface="Arial" pitchFamily="34" charset="0"/>
              </a:rPr>
              <a:t>Model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Training</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Split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the dataset into training, validation, and test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sets.Train</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the generative model using the training data, optimizing for transcription accuracy and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fluency.Monitor</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the model's performance on the validation set and adjust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hyperparameters</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 as needed to prevent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overfitting</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a:t>
            </a: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endParaRPr lang="en-US" altLang="zh-CN" sz="1700" b="0" i="0" u="none" strike="noStrike" kern="1200" cap="none" spc="0" baseline="0">
              <a:solidFill>
                <a:schemeClr val="tx1"/>
              </a:solidFill>
              <a:latin typeface="Arial" pitchFamily="34" charset="0"/>
              <a:ea typeface="华文新魏" pitchFamily="0" charset="0"/>
              <a:cs typeface="Arial" pitchFamily="34" charset="0"/>
            </a:endParaRPr>
          </a:p>
          <a:p>
            <a:pPr marL="342900" indent="-342900" algn="l">
              <a:lnSpc>
                <a:spcPct val="90000"/>
              </a:lnSpc>
              <a:spcBef>
                <a:spcPts val="1000"/>
              </a:spcBef>
              <a:spcAft>
                <a:spcPts val="0"/>
              </a:spcAft>
              <a:buClr>
                <a:schemeClr val="tx1"/>
              </a:buClr>
              <a:buSzPct val="80000"/>
              <a:buFont typeface="Wingdings" pitchFamily="2" charset="2"/>
              <a:buChar char="Ø"/>
            </a:pPr>
            <a:r>
              <a:rPr lang="en-US" altLang="zh-CN" sz="1700" b="0" i="0" u="none" strike="noStrike" kern="1200" cap="none" spc="0" baseline="0">
                <a:solidFill>
                  <a:schemeClr val="tx1"/>
                </a:solidFill>
                <a:latin typeface="Arial" pitchFamily="34" charset="0"/>
                <a:ea typeface="华文新魏" pitchFamily="0" charset="0"/>
                <a:cs typeface="Arial" pitchFamily="34" charset="0"/>
              </a:rPr>
              <a:t>Evaluation: Evaluate </a:t>
            </a:r>
            <a:r>
              <a:rPr lang="en-US" altLang="zh-CN" sz="1700" b="0" i="0" u="none" strike="noStrike" kern="1200" cap="none" spc="0" baseline="0">
                <a:solidFill>
                  <a:schemeClr val="tx1"/>
                </a:solidFill>
                <a:latin typeface="Arial" pitchFamily="34" charset="0"/>
                <a:ea typeface="华文新魏" pitchFamily="0" charset="0"/>
                <a:cs typeface="Arial" pitchFamily="34" charset="0"/>
              </a:rPr>
              <a:t>the trained model's performance on the test set using metrics like word error rate (WER) or character error rate (CER).Assess the model's ability to accurately transcribe speech across different accents, languages, and environmental conditions.</a:t>
            </a:r>
            <a:endParaRPr lang="zh-CN" altLang="en-US" sz="1700" b="0" i="0" u="none" strike="noStrike" kern="1200" cap="none" spc="0" baseline="0">
              <a:solidFill>
                <a:schemeClr val="tx1"/>
              </a:solidFill>
              <a:latin typeface="Arial" pitchFamily="34" charset="0"/>
              <a:ea typeface="华文新魏" pitchFamily="0" charset="0"/>
              <a:cs typeface="Arial" pitchFamily="34" charset="0"/>
            </a:endParaRPr>
          </a:p>
        </p:txBody>
      </p:sp>
    </p:spTree>
    <p:extLst>
      <p:ext uri="{BB962C8B-B14F-4D97-AF65-F5344CB8AC3E}">
        <p14:creationId xmlns:p14="http://schemas.microsoft.com/office/powerpoint/2010/main" val="86457500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2024-04-04T03:56:51Z</dcterms:modified>
</cp:coreProperties>
</file>