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3" r:id="rId4"/>
    <p:sldId id="265" r:id="rId5"/>
    <p:sldId id="261" r:id="rId6"/>
    <p:sldId id="262" r:id="rId7"/>
    <p:sldId id="264"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37137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4EDB56-83FE-402A-A201-C2BE33BAF110}"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86586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206816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10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3936731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600030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246022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970197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228888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26279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53247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EDB56-83FE-402A-A201-C2BE33BAF110}"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195489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4EDB56-83FE-402A-A201-C2BE33BAF110}"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98361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67204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38613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D4EDB56-83FE-402A-A201-C2BE33BAF110}" type="datetimeFigureOut">
              <a:rPr lang="en-US" smtClean="0"/>
              <a:t>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239905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4EDB56-83FE-402A-A201-C2BE33BAF110}"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3BC7-6B4D-41A0-A405-DA94E7C2583B}" type="slidenum">
              <a:rPr lang="en-US" smtClean="0"/>
              <a:t>‹#›</a:t>
            </a:fld>
            <a:endParaRPr lang="en-US"/>
          </a:p>
        </p:txBody>
      </p:sp>
    </p:spTree>
    <p:extLst>
      <p:ext uri="{BB962C8B-B14F-4D97-AF65-F5344CB8AC3E}">
        <p14:creationId xmlns:p14="http://schemas.microsoft.com/office/powerpoint/2010/main" val="217664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4EDB56-83FE-402A-A201-C2BE33BAF110}" type="datetimeFigureOut">
              <a:rPr lang="en-US" smtClean="0"/>
              <a:t>1/6/2025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6B3BC7-6B4D-41A0-A405-DA94E7C2583B}" type="slidenum">
              <a:rPr lang="en-US" smtClean="0"/>
              <a:t>‹#›</a:t>
            </a:fld>
            <a:endParaRPr lang="en-US"/>
          </a:p>
        </p:txBody>
      </p:sp>
    </p:spTree>
    <p:extLst>
      <p:ext uri="{BB962C8B-B14F-4D97-AF65-F5344CB8AC3E}">
        <p14:creationId xmlns:p14="http://schemas.microsoft.com/office/powerpoint/2010/main" val="385280959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4519" y="606202"/>
            <a:ext cx="8442961" cy="908973"/>
          </a:xfrm>
        </p:spPr>
        <p:txBody>
          <a:bodyPr>
            <a:normAutofit/>
          </a:bodyPr>
          <a:lstStyle/>
          <a:p>
            <a:pPr algn="ctr"/>
            <a:r>
              <a:rPr lang="el-GR" sz="4800" b="1" dirty="0">
                <a:latin typeface="Calibri" panose="020F0502020204030204" pitchFamily="34" charset="0"/>
                <a:ea typeface="Calibri" panose="020F0502020204030204" pitchFamily="34" charset="0"/>
                <a:cs typeface="Calibri" panose="020F0502020204030204" pitchFamily="34" charset="0"/>
              </a:rPr>
              <a:t>Πρακτικ</a:t>
            </a:r>
            <a:r>
              <a:rPr lang="en-US" sz="4800" b="1" dirty="0">
                <a:latin typeface="Calibri" panose="020F0502020204030204" pitchFamily="34" charset="0"/>
                <a:ea typeface="Calibri" panose="020F0502020204030204" pitchFamily="34" charset="0"/>
                <a:cs typeface="Calibri" panose="020F0502020204030204" pitchFamily="34" charset="0"/>
              </a:rPr>
              <a:t>On</a:t>
            </a:r>
          </a:p>
        </p:txBody>
      </p:sp>
      <p:sp>
        <p:nvSpPr>
          <p:cNvPr id="3" name="Subtitle 2"/>
          <p:cNvSpPr>
            <a:spLocks noGrp="1"/>
          </p:cNvSpPr>
          <p:nvPr>
            <p:ph type="subTitle" idx="1"/>
          </p:nvPr>
        </p:nvSpPr>
        <p:spPr>
          <a:xfrm>
            <a:off x="9017329" y="5669161"/>
            <a:ext cx="2600302" cy="1009996"/>
          </a:xfrm>
        </p:spPr>
        <p:txBody>
          <a:bodyPr>
            <a:normAutofit/>
          </a:bodyPr>
          <a:lstStyle/>
          <a:p>
            <a:pPr algn="ctr"/>
            <a:r>
              <a:rPr lang="el-GR" sz="1600" dirty="0">
                <a:solidFill>
                  <a:schemeClr val="tx1"/>
                </a:solidFill>
                <a:latin typeface="Calibri" panose="020F0502020204030204" pitchFamily="34" charset="0"/>
                <a:ea typeface="Calibri" panose="020F0502020204030204" pitchFamily="34" charset="0"/>
                <a:cs typeface="Calibri" panose="020F0502020204030204" pitchFamily="34" charset="0"/>
              </a:rPr>
              <a:t>ΚΑΡΒΟΥΝΗΣ ΠΑΣΧΑΛΗΣ</a:t>
            </a:r>
          </a:p>
          <a:p>
            <a:pPr algn="ctr"/>
            <a:r>
              <a:rPr lang="el-GR" sz="1600" dirty="0">
                <a:solidFill>
                  <a:schemeClr val="tx1"/>
                </a:solidFill>
                <a:latin typeface="Calibri" panose="020F0502020204030204" pitchFamily="34" charset="0"/>
                <a:ea typeface="Calibri" panose="020F0502020204030204" pitchFamily="34" charset="0"/>
                <a:cs typeface="Calibri" panose="020F0502020204030204" pitchFamily="34" charset="0"/>
              </a:rPr>
              <a:t>ΚΩΤΣΟΠΟΥΛΟΣ ΙΩΑΝΝΗΣ</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6903AB8-B6C5-D16F-A904-D614EB598A6C}"/>
              </a:ext>
            </a:extLst>
          </p:cNvPr>
          <p:cNvSpPr txBox="1"/>
          <p:nvPr/>
        </p:nvSpPr>
        <p:spPr>
          <a:xfrm>
            <a:off x="574369" y="5667023"/>
            <a:ext cx="2814320" cy="584775"/>
          </a:xfrm>
          <a:prstGeom prst="rect">
            <a:avLst/>
          </a:prstGeom>
          <a:noFill/>
        </p:spPr>
        <p:txBody>
          <a:bodyPr wrap="square" rtlCol="0">
            <a:spAutoFit/>
          </a:bodyPr>
          <a:lstStyle/>
          <a:p>
            <a:pPr algn="ctr"/>
            <a:r>
              <a:rPr lang="el-GR" sz="1600" dirty="0">
                <a:latin typeface="Calibri" panose="020F0502020204030204" pitchFamily="34" charset="0"/>
                <a:ea typeface="Calibri" panose="020F0502020204030204" pitchFamily="34" charset="0"/>
                <a:cs typeface="Calibri" panose="020F0502020204030204" pitchFamily="34" charset="0"/>
              </a:rPr>
              <a:t>ΒΑΣΕΙΣ ΔΕΔΟΜΕΝΩΝ</a:t>
            </a:r>
          </a:p>
          <a:p>
            <a:pPr algn="ctr"/>
            <a:r>
              <a:rPr lang="el-GR" sz="1600" dirty="0">
                <a:latin typeface="Calibri" panose="020F0502020204030204" pitchFamily="34" charset="0"/>
                <a:ea typeface="Calibri" panose="020F0502020204030204" pitchFamily="34" charset="0"/>
                <a:cs typeface="Calibri" panose="020F0502020204030204" pitchFamily="34" charset="0"/>
              </a:rPr>
              <a:t>ΟΜΑΔΑ 8</a:t>
            </a:r>
          </a:p>
        </p:txBody>
      </p:sp>
      <p:pic>
        <p:nvPicPr>
          <p:cNvPr id="6" name="Εικόνα 5" descr="Εικόνα που περιέχει κείμενο, στιγμιότυπο οθόνης, λογότυπο, σχεδίαση&#10;&#10;Περιγραφή που δημιουργήθηκε αυτόματα">
            <a:extLst>
              <a:ext uri="{FF2B5EF4-FFF2-40B4-BE49-F238E27FC236}">
                <a16:creationId xmlns:a16="http://schemas.microsoft.com/office/drawing/2014/main" id="{0716F188-FBE6-003D-F63B-32E195EC1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170" y="2031340"/>
            <a:ext cx="5483660" cy="3637821"/>
          </a:xfrm>
          <a:prstGeom prst="rect">
            <a:avLst/>
          </a:prstGeom>
        </p:spPr>
      </p:pic>
    </p:spTree>
    <p:extLst>
      <p:ext uri="{BB962C8B-B14F-4D97-AF65-F5344CB8AC3E}">
        <p14:creationId xmlns:p14="http://schemas.microsoft.com/office/powerpoint/2010/main" val="226414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22EF6B-2FC1-E9F8-7C40-3D844F378D8E}"/>
              </a:ext>
            </a:extLst>
          </p:cNvPr>
          <p:cNvSpPr>
            <a:spLocks noGrp="1"/>
          </p:cNvSpPr>
          <p:nvPr>
            <p:ph type="title"/>
          </p:nvPr>
        </p:nvSpPr>
        <p:spPr>
          <a:xfrm>
            <a:off x="646112" y="180393"/>
            <a:ext cx="7378215" cy="858416"/>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Περιγραφή μικρόκοσμου:</a:t>
            </a:r>
          </a:p>
        </p:txBody>
      </p:sp>
      <p:sp>
        <p:nvSpPr>
          <p:cNvPr id="3" name="Θέση περιεχομένου 2">
            <a:extLst>
              <a:ext uri="{FF2B5EF4-FFF2-40B4-BE49-F238E27FC236}">
                <a16:creationId xmlns:a16="http://schemas.microsoft.com/office/drawing/2014/main" id="{8065AAF5-0D78-B288-E38A-0CB155CF1C55}"/>
              </a:ext>
            </a:extLst>
          </p:cNvPr>
          <p:cNvSpPr>
            <a:spLocks noGrp="1"/>
          </p:cNvSpPr>
          <p:nvPr>
            <p:ph idx="1"/>
          </p:nvPr>
        </p:nvSpPr>
        <p:spPr>
          <a:xfrm>
            <a:off x="646112" y="1156996"/>
            <a:ext cx="9403741" cy="5091403"/>
          </a:xfrm>
        </p:spPr>
        <p:txBody>
          <a:bodyPr>
            <a:normAutofit/>
          </a:bodyPr>
          <a:lstStyle/>
          <a:p>
            <a:r>
              <a:rPr lang="el-GR" dirty="0">
                <a:latin typeface="Calibri" panose="020F0502020204030204" pitchFamily="34" charset="0"/>
                <a:ea typeface="Calibri" panose="020F0502020204030204" pitchFamily="34" charset="0"/>
                <a:cs typeface="Calibri" panose="020F0502020204030204" pitchFamily="34" charset="0"/>
              </a:rPr>
              <a:t>Οι χρήστες της εφαρμογής χωρίζονται σε τρείς κατηγορίες:</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Φοιτητές</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Γραφεία Πρακτικής</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Φορείς</a:t>
            </a: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l-GR" dirty="0">
                <a:latin typeface="Calibri" panose="020F0502020204030204" pitchFamily="34" charset="0"/>
                <a:ea typeface="Calibri" panose="020F0502020204030204" pitchFamily="34" charset="0"/>
                <a:cs typeface="Calibri" panose="020F0502020204030204" pitchFamily="34" charset="0"/>
              </a:rPr>
              <a:t>Κάθε κατηγορία έχει τις δικές της δυνατότητες</a:t>
            </a:r>
          </a:p>
          <a:p>
            <a:r>
              <a:rPr lang="el-GR" dirty="0">
                <a:latin typeface="Calibri" panose="020F0502020204030204" pitchFamily="34" charset="0"/>
                <a:ea typeface="Calibri" panose="020F0502020204030204" pitchFamily="34" charset="0"/>
                <a:cs typeface="Calibri" panose="020F0502020204030204" pitchFamily="34" charset="0"/>
              </a:rPr>
              <a:t>Οι φοιτητές έχουν πρόσβαση σε όλες τις θέσεις που αφορούν το τμήμα τους, ενώ μπορούν να προσθέσουν όσες επιθυμούν στα αγαπημένα</a:t>
            </a:r>
          </a:p>
          <a:p>
            <a:r>
              <a:rPr lang="el-GR" dirty="0">
                <a:latin typeface="Calibri" panose="020F0502020204030204" pitchFamily="34" charset="0"/>
                <a:ea typeface="Calibri" panose="020F0502020204030204" pitchFamily="34" charset="0"/>
                <a:cs typeface="Calibri" panose="020F0502020204030204" pitchFamily="34" charset="0"/>
              </a:rPr>
              <a:t>Οι φορείς έχουν την δυνατότητα να εισάγουν θέσεις, αλλά και να επεξεργαστούν όσες έχουν ήδη εισαχθεί από τους ίδιους και είναι ακόμη ελεύθερες</a:t>
            </a:r>
          </a:p>
          <a:p>
            <a:r>
              <a:rPr lang="el-GR" dirty="0">
                <a:latin typeface="Calibri" panose="020F0502020204030204" pitchFamily="34" charset="0"/>
                <a:ea typeface="Calibri" panose="020F0502020204030204" pitchFamily="34" charset="0"/>
                <a:cs typeface="Calibri" panose="020F0502020204030204" pitchFamily="34" charset="0"/>
              </a:rPr>
              <a:t>Τα γραφεία πρακτικής έχουν τη δυνατότητα να αντιστοιχούν τους φοιτητές των τμημάτων που ανήκουν με τις θέσεις που τους αφορούν, να τις επεξεργάζονται από το στάδιο της προδέσμευσης έως το στάδιο της ολοκλήρωσης ή ακύρωσης. </a:t>
            </a:r>
          </a:p>
          <a:p>
            <a:endParaRPr lang="el-G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452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1">
            <a:extLst>
              <a:ext uri="{FF2B5EF4-FFF2-40B4-BE49-F238E27FC236}">
                <a16:creationId xmlns:a16="http://schemas.microsoft.com/office/drawing/2014/main" id="{6086265B-9BB9-461B-5F67-88930699BA27}"/>
              </a:ext>
            </a:extLst>
          </p:cNvPr>
          <p:cNvSpPr>
            <a:spLocks noGrp="1"/>
          </p:cNvSpPr>
          <p:nvPr>
            <p:ph type="title"/>
          </p:nvPr>
        </p:nvSpPr>
        <p:spPr>
          <a:xfrm>
            <a:off x="646112" y="180393"/>
            <a:ext cx="7378215" cy="858416"/>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Περιγραφή μικρόκοσμου:</a:t>
            </a:r>
          </a:p>
        </p:txBody>
      </p:sp>
      <p:sp>
        <p:nvSpPr>
          <p:cNvPr id="9" name="Θέση περιεχομένου 2">
            <a:extLst>
              <a:ext uri="{FF2B5EF4-FFF2-40B4-BE49-F238E27FC236}">
                <a16:creationId xmlns:a16="http://schemas.microsoft.com/office/drawing/2014/main" id="{CD8DC725-7D2F-00E3-2BC1-B4344AD19320}"/>
              </a:ext>
            </a:extLst>
          </p:cNvPr>
          <p:cNvSpPr>
            <a:spLocks noGrp="1"/>
          </p:cNvSpPr>
          <p:nvPr>
            <p:ph idx="1"/>
          </p:nvPr>
        </p:nvSpPr>
        <p:spPr>
          <a:xfrm>
            <a:off x="646112" y="1156996"/>
            <a:ext cx="9403741" cy="5091403"/>
          </a:xfrm>
        </p:spPr>
        <p:txBody>
          <a:bodyPr>
            <a:normAutofit/>
          </a:bodyPr>
          <a:lstStyle/>
          <a:p>
            <a:r>
              <a:rPr lang="el-GR" dirty="0">
                <a:latin typeface="Calibri" panose="020F0502020204030204" pitchFamily="34" charset="0"/>
                <a:ea typeface="Calibri" panose="020F0502020204030204" pitchFamily="34" charset="0"/>
                <a:cs typeface="Calibri" panose="020F0502020204030204" pitchFamily="34" charset="0"/>
              </a:rPr>
              <a:t>Τα στάδια μιας θέσης είναι τα εξής:</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Ελεύθερη</a:t>
            </a:r>
            <a:r>
              <a:rPr lang="en-US" sz="1400" dirty="0">
                <a:latin typeface="Calibri" panose="020F0502020204030204" pitchFamily="34" charset="0"/>
                <a:ea typeface="Calibri" panose="020F0502020204030204" pitchFamily="34" charset="0"/>
                <a:cs typeface="Calibri" panose="020F0502020204030204" pitchFamily="34" charset="0"/>
              </a:rPr>
              <a:t> (</a:t>
            </a:r>
            <a:r>
              <a:rPr lang="el-GR" sz="1400" dirty="0">
                <a:latin typeface="Calibri" panose="020F0502020204030204" pitchFamily="34" charset="0"/>
                <a:ea typeface="Calibri" panose="020F0502020204030204" pitchFamily="34" charset="0"/>
                <a:cs typeface="Calibri" panose="020F0502020204030204" pitchFamily="34" charset="0"/>
              </a:rPr>
              <a:t>χρώμα γαλάζιο</a:t>
            </a:r>
            <a:r>
              <a:rPr lang="en-US" sz="1400" dirty="0">
                <a:latin typeface="Calibri" panose="020F0502020204030204" pitchFamily="34" charset="0"/>
                <a:ea typeface="Calibri" panose="020F0502020204030204" pitchFamily="34" charset="0"/>
                <a:cs typeface="Calibri" panose="020F0502020204030204" pitchFamily="34" charset="0"/>
              </a:rPr>
              <a:t>)</a:t>
            </a:r>
            <a:endParaRPr lang="el-GR" sz="1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Προδεσμευμένη (χρώμα άσπρο)</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Αντιστοιχισμένη (χρώμα μωβ)</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Υπό-Διενέργεια (χρώμα κίτρινο)</a:t>
            </a:r>
          </a:p>
          <a:p>
            <a:pPr>
              <a:buFont typeface="Arial" panose="020B0604020202020204" pitchFamily="34" charset="0"/>
              <a:buChar char="•"/>
            </a:pPr>
            <a:r>
              <a:rPr lang="el-GR" sz="1400" dirty="0">
                <a:latin typeface="Calibri" panose="020F0502020204030204" pitchFamily="34" charset="0"/>
                <a:ea typeface="Calibri" panose="020F0502020204030204" pitchFamily="34" charset="0"/>
                <a:cs typeface="Calibri" panose="020F0502020204030204" pitchFamily="34" charset="0"/>
              </a:rPr>
              <a:t>Ολοκληρωμένη-Ακυρωμένη (χρώμα πράσινο-κόκκινο)</a:t>
            </a:r>
          </a:p>
          <a:p>
            <a:r>
              <a:rPr lang="el-GR" dirty="0">
                <a:latin typeface="Calibri" panose="020F0502020204030204" pitchFamily="34" charset="0"/>
                <a:ea typeface="Calibri" panose="020F0502020204030204" pitchFamily="34" charset="0"/>
                <a:cs typeface="Calibri" panose="020F0502020204030204" pitchFamily="34" charset="0"/>
              </a:rPr>
              <a:t>Όλοι οι χρήστες έχουν την δυνατότητα να προβάλλουν τα στοιχεία των υπόλοιπων κατηγοριών χρηστών μέσω των θέσεων το οποίο είναι και χρήσιμο για τα στοιχεία επικοινωνίας</a:t>
            </a:r>
          </a:p>
          <a:p>
            <a:r>
              <a:rPr lang="el-GR" dirty="0">
                <a:latin typeface="Calibri" panose="020F0502020204030204" pitchFamily="34" charset="0"/>
                <a:ea typeface="Calibri" panose="020F0502020204030204" pitchFamily="34" charset="0"/>
                <a:cs typeface="Calibri" panose="020F0502020204030204" pitchFamily="34" charset="0"/>
              </a:rPr>
              <a:t>Η εφαρμογή υποστηρίζει και την αξιολόγηση μεταξύ των χρηστών εφόσον έχουν συνεργαστεί</a:t>
            </a:r>
          </a:p>
          <a:p>
            <a:endParaRPr lang="el-G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551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06421143-81A0-C7C2-8677-02D9BB0E62B0}"/>
              </a:ext>
            </a:extLst>
          </p:cNvPr>
          <p:cNvSpPr>
            <a:spLocks noGrp="1"/>
          </p:cNvSpPr>
          <p:nvPr>
            <p:ph type="title"/>
          </p:nvPr>
        </p:nvSpPr>
        <p:spPr>
          <a:xfrm>
            <a:off x="646112" y="180393"/>
            <a:ext cx="7378215" cy="858416"/>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Σκοπός της εφαρμογής:</a:t>
            </a:r>
          </a:p>
        </p:txBody>
      </p:sp>
      <p:sp>
        <p:nvSpPr>
          <p:cNvPr id="5" name="Θέση περιεχομένου 2">
            <a:extLst>
              <a:ext uri="{FF2B5EF4-FFF2-40B4-BE49-F238E27FC236}">
                <a16:creationId xmlns:a16="http://schemas.microsoft.com/office/drawing/2014/main" id="{50F89D20-843D-5FEE-C2D5-D3B84033C941}"/>
              </a:ext>
            </a:extLst>
          </p:cNvPr>
          <p:cNvSpPr>
            <a:spLocks noGrp="1"/>
          </p:cNvSpPr>
          <p:nvPr>
            <p:ph idx="1"/>
          </p:nvPr>
        </p:nvSpPr>
        <p:spPr>
          <a:xfrm>
            <a:off x="646112" y="1156996"/>
            <a:ext cx="9403741" cy="5091403"/>
          </a:xfrm>
        </p:spPr>
        <p:txBody>
          <a:bodyPr>
            <a:normAutofit/>
          </a:bodyPr>
          <a:lstStyle/>
          <a:p>
            <a:r>
              <a:rPr lang="el-GR" dirty="0">
                <a:latin typeface="Calibri" panose="020F0502020204030204" pitchFamily="34" charset="0"/>
                <a:ea typeface="Calibri" panose="020F0502020204030204" pitchFamily="34" charset="0"/>
                <a:cs typeface="Calibri" panose="020F0502020204030204" pitchFamily="34" charset="0"/>
              </a:rPr>
              <a:t>Πρακτική εξάσκηση των φοιτητών πριν καν γίνουν επαγγελματίες</a:t>
            </a:r>
          </a:p>
          <a:p>
            <a:r>
              <a:rPr lang="el-GR" dirty="0">
                <a:latin typeface="Calibri" panose="020F0502020204030204" pitchFamily="34" charset="0"/>
                <a:ea typeface="Calibri" panose="020F0502020204030204" pitchFamily="34" charset="0"/>
                <a:cs typeface="Calibri" panose="020F0502020204030204" pitchFamily="34" charset="0"/>
              </a:rPr>
              <a:t>Διασύνδεση τμημάτων με επιχειρήσεις </a:t>
            </a:r>
          </a:p>
          <a:p>
            <a:r>
              <a:rPr lang="el-GR" dirty="0">
                <a:latin typeface="Calibri" panose="020F0502020204030204" pitchFamily="34" charset="0"/>
                <a:ea typeface="Calibri" panose="020F0502020204030204" pitchFamily="34" charset="0"/>
                <a:cs typeface="Calibri" panose="020F0502020204030204" pitchFamily="34" charset="0"/>
              </a:rPr>
              <a:t>Ευκαιρία για χρηματοδοτήσεις από την ευρωπαϊκή ένωση και κατ’ επέκταση ανάπτυξη της χώρας</a:t>
            </a:r>
            <a:endParaRPr lang="en-US" dirty="0">
              <a:latin typeface="Calibri" panose="020F0502020204030204" pitchFamily="34" charset="0"/>
              <a:ea typeface="Calibri" panose="020F0502020204030204" pitchFamily="34" charset="0"/>
              <a:cs typeface="Calibri" panose="020F0502020204030204" pitchFamily="34" charset="0"/>
            </a:endParaRPr>
          </a:p>
          <a:p>
            <a:r>
              <a:rPr lang="el-GR" dirty="0">
                <a:latin typeface="Calibri" panose="020F0502020204030204" pitchFamily="34" charset="0"/>
                <a:ea typeface="Calibri" panose="020F0502020204030204" pitchFamily="34" charset="0"/>
                <a:cs typeface="Calibri" panose="020F0502020204030204" pitchFamily="34" charset="0"/>
              </a:rPr>
              <a:t>Ενίσχυση της επαγγελματικής αποκατάστασης των φοιτητών </a:t>
            </a:r>
          </a:p>
          <a:p>
            <a:r>
              <a:rPr lang="el-GR" dirty="0">
                <a:latin typeface="Calibri" panose="020F0502020204030204" pitchFamily="34" charset="0"/>
                <a:ea typeface="Calibri" panose="020F0502020204030204" pitchFamily="34" charset="0"/>
                <a:cs typeface="Calibri" panose="020F0502020204030204" pitchFamily="34" charset="0"/>
              </a:rPr>
              <a:t>Μεγαλύτερη εξειδίκευση των φοιτητών πάνω στο αντικείμενό τους </a:t>
            </a:r>
          </a:p>
          <a:p>
            <a:r>
              <a:rPr lang="el-GR" dirty="0">
                <a:latin typeface="Calibri" panose="020F0502020204030204" pitchFamily="34" charset="0"/>
                <a:ea typeface="Calibri" panose="020F0502020204030204" pitchFamily="34" charset="0"/>
                <a:cs typeface="Calibri" panose="020F0502020204030204" pitchFamily="34" charset="0"/>
              </a:rPr>
              <a:t>Εύκολη και άμεση εξυπηρέτηση των χρηστών για την διευκόλυνση όλων των παραπάνω</a:t>
            </a:r>
          </a:p>
        </p:txBody>
      </p:sp>
    </p:spTree>
    <p:extLst>
      <p:ext uri="{BB962C8B-B14F-4D97-AF65-F5344CB8AC3E}">
        <p14:creationId xmlns:p14="http://schemas.microsoft.com/office/powerpoint/2010/main" val="69823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4ED79F0-F52F-CC15-B99F-12826526BE2D}"/>
              </a:ext>
            </a:extLst>
          </p:cNvPr>
          <p:cNvSpPr>
            <a:spLocks noGrp="1"/>
          </p:cNvSpPr>
          <p:nvPr>
            <p:ph type="title"/>
          </p:nvPr>
        </p:nvSpPr>
        <p:spPr>
          <a:xfrm>
            <a:off x="646112" y="180393"/>
            <a:ext cx="7378215" cy="510487"/>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ERD</a:t>
            </a:r>
            <a:r>
              <a:rPr lang="el-GR" sz="3200" dirty="0">
                <a:latin typeface="Calibri" panose="020F0502020204030204" pitchFamily="34" charset="0"/>
                <a:ea typeface="Calibri" panose="020F0502020204030204" pitchFamily="34" charset="0"/>
                <a:cs typeface="Calibri" panose="020F0502020204030204" pitchFamily="34" charset="0"/>
              </a:rPr>
              <a:t>:</a:t>
            </a:r>
          </a:p>
        </p:txBody>
      </p:sp>
      <p:pic>
        <p:nvPicPr>
          <p:cNvPr id="8" name="Εικόνα 7" descr="Εικόνα που περιέχει κύκλος, διάγραμμα, μοτίβο&#10;&#10;Περιγραφή που δημιουργήθηκε αυτόματα">
            <a:extLst>
              <a:ext uri="{FF2B5EF4-FFF2-40B4-BE49-F238E27FC236}">
                <a16:creationId xmlns:a16="http://schemas.microsoft.com/office/drawing/2014/main" id="{E5C7CB1F-A3F8-A113-7F23-83B51765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 y="690880"/>
            <a:ext cx="11282678" cy="5986727"/>
          </a:xfrm>
          <a:prstGeom prst="rect">
            <a:avLst/>
          </a:prstGeom>
        </p:spPr>
      </p:pic>
    </p:spTree>
    <p:extLst>
      <p:ext uri="{BB962C8B-B14F-4D97-AF65-F5344CB8AC3E}">
        <p14:creationId xmlns:p14="http://schemas.microsoft.com/office/powerpoint/2010/main" val="396979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946343-9308-AA14-7FC8-EE1DDAA0DC6B}"/>
              </a:ext>
            </a:extLst>
          </p:cNvPr>
          <p:cNvSpPr>
            <a:spLocks noGrp="1"/>
          </p:cNvSpPr>
          <p:nvPr>
            <p:ph type="title"/>
          </p:nvPr>
        </p:nvSpPr>
        <p:spPr>
          <a:xfrm>
            <a:off x="646112" y="180393"/>
            <a:ext cx="7378215" cy="510487"/>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Σχεσιακό Σχήμα:</a:t>
            </a:r>
          </a:p>
        </p:txBody>
      </p:sp>
      <p:pic>
        <p:nvPicPr>
          <p:cNvPr id="4" name="Εικόνα 3" descr="Εικόνα που περιέχει κείμενο, διάγραμμα, παράλληλα, Σχέδιο&#10;&#10;Περιγραφή που δημιουργήθηκε αυτόματα">
            <a:extLst>
              <a:ext uri="{FF2B5EF4-FFF2-40B4-BE49-F238E27FC236}">
                <a16:creationId xmlns:a16="http://schemas.microsoft.com/office/drawing/2014/main" id="{44BF1A88-7A3E-6652-EE5C-15A667541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690880"/>
            <a:ext cx="8398137" cy="6022624"/>
          </a:xfrm>
          <a:prstGeom prst="rect">
            <a:avLst/>
          </a:prstGeom>
        </p:spPr>
      </p:pic>
    </p:spTree>
    <p:extLst>
      <p:ext uri="{BB962C8B-B14F-4D97-AF65-F5344CB8AC3E}">
        <p14:creationId xmlns:p14="http://schemas.microsoft.com/office/powerpoint/2010/main" val="334726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descr="Εικόνα που περιέχει κείμενο, γραμματοσειρά, αριθμός, στιγμιότυπο οθόνης&#10;&#10;Περιγραφή που δημιουργήθηκε αυτόματα">
            <a:extLst>
              <a:ext uri="{FF2B5EF4-FFF2-40B4-BE49-F238E27FC236}">
                <a16:creationId xmlns:a16="http://schemas.microsoft.com/office/drawing/2014/main" id="{6840A7C5-2B29-4C98-FC54-596FBAB48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740" y="2789854"/>
            <a:ext cx="10106609" cy="2826298"/>
          </a:xfrm>
        </p:spPr>
      </p:pic>
      <p:sp>
        <p:nvSpPr>
          <p:cNvPr id="6" name="Τίτλος 1">
            <a:extLst>
              <a:ext uri="{FF2B5EF4-FFF2-40B4-BE49-F238E27FC236}">
                <a16:creationId xmlns:a16="http://schemas.microsoft.com/office/drawing/2014/main" id="{B7CF6D8D-B313-5BB4-8A65-ACD9DD93E462}"/>
              </a:ext>
            </a:extLst>
          </p:cNvPr>
          <p:cNvSpPr>
            <a:spLocks noGrp="1"/>
          </p:cNvSpPr>
          <p:nvPr>
            <p:ph type="title"/>
          </p:nvPr>
        </p:nvSpPr>
        <p:spPr>
          <a:xfrm>
            <a:off x="646112" y="180393"/>
            <a:ext cx="7378215" cy="858416"/>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Υλοποίηση σε </a:t>
            </a:r>
            <a:r>
              <a:rPr lang="en-US" sz="3200" dirty="0" err="1">
                <a:latin typeface="Calibri" panose="020F0502020204030204" pitchFamily="34" charset="0"/>
                <a:ea typeface="Calibri" panose="020F0502020204030204" pitchFamily="34" charset="0"/>
                <a:cs typeface="Calibri" panose="020F0502020204030204" pitchFamily="34" charset="0"/>
              </a:rPr>
              <a:t>db</a:t>
            </a:r>
            <a:r>
              <a:rPr lang="en-US" sz="3200" dirty="0">
                <a:latin typeface="Calibri" panose="020F0502020204030204" pitchFamily="34" charset="0"/>
                <a:ea typeface="Calibri" panose="020F0502020204030204" pitchFamily="34" charset="0"/>
                <a:cs typeface="Calibri" panose="020F0502020204030204" pitchFamily="34" charset="0"/>
              </a:rPr>
              <a:t> Browser for </a:t>
            </a:r>
            <a:r>
              <a:rPr lang="en-US" sz="3200" dirty="0" err="1">
                <a:latin typeface="Calibri" panose="020F0502020204030204" pitchFamily="34" charset="0"/>
                <a:ea typeface="Calibri" panose="020F0502020204030204" pitchFamily="34" charset="0"/>
                <a:cs typeface="Calibri" panose="020F0502020204030204" pitchFamily="34" charset="0"/>
              </a:rPr>
              <a:t>SQlite</a:t>
            </a:r>
            <a:r>
              <a:rPr lang="el-GR" sz="3200" dirty="0">
                <a:latin typeface="Calibri" panose="020F0502020204030204" pitchFamily="34" charset="0"/>
                <a:ea typeface="Calibri" panose="020F0502020204030204" pitchFamily="34" charset="0"/>
                <a:cs typeface="Calibri" panose="020F0502020204030204" pitchFamily="34" charset="0"/>
              </a:rPr>
              <a:t>:</a:t>
            </a:r>
          </a:p>
        </p:txBody>
      </p:sp>
      <p:sp>
        <p:nvSpPr>
          <p:cNvPr id="7" name="Θέση περιεχομένου 2">
            <a:extLst>
              <a:ext uri="{FF2B5EF4-FFF2-40B4-BE49-F238E27FC236}">
                <a16:creationId xmlns:a16="http://schemas.microsoft.com/office/drawing/2014/main" id="{2C094AF6-F26B-E0E8-41A6-9FE94193124D}"/>
              </a:ext>
            </a:extLst>
          </p:cNvPr>
          <p:cNvSpPr txBox="1">
            <a:spLocks/>
          </p:cNvSpPr>
          <p:nvPr/>
        </p:nvSpPr>
        <p:spPr>
          <a:xfrm>
            <a:off x="646112" y="1038810"/>
            <a:ext cx="9403741" cy="1228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l-GR" dirty="0">
                <a:latin typeface="Calibri" panose="020F0502020204030204" pitchFamily="34" charset="0"/>
                <a:ea typeface="Calibri" panose="020F0502020204030204" pitchFamily="34" charset="0"/>
                <a:cs typeface="Calibri" panose="020F0502020204030204" pitchFamily="34" charset="0"/>
              </a:rPr>
              <a:t>Μετατρέψαμε το σχεσιακό σχήμα σε </a:t>
            </a:r>
            <a:r>
              <a:rPr lang="en-US" dirty="0" err="1">
                <a:latin typeface="Calibri" panose="020F0502020204030204" pitchFamily="34" charset="0"/>
                <a:ea typeface="Calibri" panose="020F0502020204030204" pitchFamily="34" charset="0"/>
                <a:cs typeface="Calibri" panose="020F0502020204030204" pitchFamily="34" charset="0"/>
              </a:rPr>
              <a:t>Sqlite</a:t>
            </a:r>
            <a:r>
              <a:rPr lang="en-US" dirty="0">
                <a:latin typeface="Calibri" panose="020F0502020204030204" pitchFamily="34" charset="0"/>
                <a:ea typeface="Calibri" panose="020F0502020204030204" pitchFamily="34" charset="0"/>
                <a:cs typeface="Calibri" panose="020F0502020204030204" pitchFamily="34" charset="0"/>
              </a:rPr>
              <a:t> </a:t>
            </a:r>
            <a:r>
              <a:rPr lang="el-GR" dirty="0">
                <a:latin typeface="Calibri" panose="020F0502020204030204" pitchFamily="34" charset="0"/>
                <a:ea typeface="Calibri" panose="020F0502020204030204" pitchFamily="34" charset="0"/>
                <a:cs typeface="Calibri" panose="020F0502020204030204" pitchFamily="34" charset="0"/>
              </a:rPr>
              <a:t>κώδικα </a:t>
            </a:r>
          </a:p>
          <a:p>
            <a:r>
              <a:rPr lang="el-GR" dirty="0">
                <a:latin typeface="Calibri" panose="020F0502020204030204" pitchFamily="34" charset="0"/>
                <a:ea typeface="Calibri" panose="020F0502020204030204" pitchFamily="34" charset="0"/>
                <a:cs typeface="Calibri" panose="020F0502020204030204" pitchFamily="34" charset="0"/>
              </a:rPr>
              <a:t>Προσθέσαμε ελέγχους ορθότητας των δεδομένων μέσω των </a:t>
            </a:r>
            <a:r>
              <a:rPr lang="en-US" dirty="0">
                <a:latin typeface="Calibri" panose="020F0502020204030204" pitchFamily="34" charset="0"/>
                <a:ea typeface="Calibri" panose="020F0502020204030204" pitchFamily="34" charset="0"/>
                <a:cs typeface="Calibri" panose="020F0502020204030204" pitchFamily="34" charset="0"/>
              </a:rPr>
              <a:t>checks </a:t>
            </a:r>
            <a:r>
              <a:rPr lang="el-GR" dirty="0">
                <a:latin typeface="Calibri" panose="020F0502020204030204" pitchFamily="34" charset="0"/>
                <a:ea typeface="Calibri" panose="020F0502020204030204" pitchFamily="34" charset="0"/>
                <a:cs typeface="Calibri" panose="020F0502020204030204" pitchFamily="34" charset="0"/>
              </a:rPr>
              <a:t>που διαθέτει η εφαρμογή </a:t>
            </a:r>
            <a:r>
              <a:rPr lang="en-US" sz="2000" dirty="0" err="1">
                <a:latin typeface="Calibri" panose="020F0502020204030204" pitchFamily="34" charset="0"/>
                <a:ea typeface="Calibri" panose="020F0502020204030204" pitchFamily="34" charset="0"/>
                <a:cs typeface="Calibri" panose="020F0502020204030204" pitchFamily="34" charset="0"/>
              </a:rPr>
              <a:t>db</a:t>
            </a:r>
            <a:r>
              <a:rPr lang="en-US" sz="2000" dirty="0">
                <a:latin typeface="Calibri" panose="020F0502020204030204" pitchFamily="34" charset="0"/>
                <a:ea typeface="Calibri" panose="020F0502020204030204" pitchFamily="34" charset="0"/>
                <a:cs typeface="Calibri" panose="020F0502020204030204" pitchFamily="34" charset="0"/>
              </a:rPr>
              <a:t> Browser for </a:t>
            </a:r>
            <a:r>
              <a:rPr lang="en-US" sz="2000" dirty="0" err="1">
                <a:latin typeface="Calibri" panose="020F0502020204030204" pitchFamily="34" charset="0"/>
                <a:ea typeface="Calibri" panose="020F0502020204030204" pitchFamily="34" charset="0"/>
                <a:cs typeface="Calibri" panose="020F0502020204030204" pitchFamily="34" charset="0"/>
              </a:rPr>
              <a:t>SQlite</a:t>
            </a:r>
            <a:endParaRPr lang="el-G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92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2C90D52B-B26D-6BF8-5620-6E4DAB44A362}"/>
              </a:ext>
            </a:extLst>
          </p:cNvPr>
          <p:cNvSpPr>
            <a:spLocks noGrp="1"/>
          </p:cNvSpPr>
          <p:nvPr>
            <p:ph type="title"/>
          </p:nvPr>
        </p:nvSpPr>
        <p:spPr>
          <a:xfrm>
            <a:off x="646112" y="180393"/>
            <a:ext cx="8161986" cy="510487"/>
          </a:xfrm>
        </p:spPr>
        <p:txBody>
          <a:bodyPr/>
          <a:lstStyle/>
          <a:p>
            <a:r>
              <a:rPr lang="el-GR" sz="3200" dirty="0">
                <a:latin typeface="Calibri" panose="020F0502020204030204" pitchFamily="34" charset="0"/>
                <a:ea typeface="Calibri" panose="020F0502020204030204" pitchFamily="34" charset="0"/>
                <a:cs typeface="Calibri" panose="020F0502020204030204" pitchFamily="34" charset="0"/>
              </a:rPr>
              <a:t>Ενδεικτικά Παραδείγματα Επιλογών Χρηστών:</a:t>
            </a:r>
          </a:p>
        </p:txBody>
      </p:sp>
      <p:pic>
        <p:nvPicPr>
          <p:cNvPr id="7" name="Εικόνα 6">
            <a:extLst>
              <a:ext uri="{FF2B5EF4-FFF2-40B4-BE49-F238E27FC236}">
                <a16:creationId xmlns:a16="http://schemas.microsoft.com/office/drawing/2014/main" id="{0EE24397-0A90-5CCD-69DA-F64BF4DE98BF}"/>
              </a:ext>
            </a:extLst>
          </p:cNvPr>
          <p:cNvPicPr>
            <a:picLocks noChangeAspect="1"/>
          </p:cNvPicPr>
          <p:nvPr/>
        </p:nvPicPr>
        <p:blipFill>
          <a:blip r:embed="rId2"/>
          <a:stretch>
            <a:fillRect/>
          </a:stretch>
        </p:blipFill>
        <p:spPr>
          <a:xfrm>
            <a:off x="0" y="1562249"/>
            <a:ext cx="4141928" cy="4064110"/>
          </a:xfrm>
          <a:prstGeom prst="rect">
            <a:avLst/>
          </a:prstGeom>
        </p:spPr>
      </p:pic>
      <p:pic>
        <p:nvPicPr>
          <p:cNvPr id="9" name="Εικόνα 8">
            <a:extLst>
              <a:ext uri="{FF2B5EF4-FFF2-40B4-BE49-F238E27FC236}">
                <a16:creationId xmlns:a16="http://schemas.microsoft.com/office/drawing/2014/main" id="{14416563-8F50-C2DE-6DDE-BA99A2BA97BD}"/>
              </a:ext>
            </a:extLst>
          </p:cNvPr>
          <p:cNvPicPr>
            <a:picLocks noChangeAspect="1"/>
          </p:cNvPicPr>
          <p:nvPr/>
        </p:nvPicPr>
        <p:blipFill>
          <a:blip r:embed="rId3"/>
          <a:stretch>
            <a:fillRect/>
          </a:stretch>
        </p:blipFill>
        <p:spPr>
          <a:xfrm>
            <a:off x="4141928" y="1562249"/>
            <a:ext cx="4141928" cy="4064110"/>
          </a:xfrm>
          <a:prstGeom prst="rect">
            <a:avLst/>
          </a:prstGeom>
        </p:spPr>
      </p:pic>
      <p:sp>
        <p:nvSpPr>
          <p:cNvPr id="10" name="Τίτλος 1">
            <a:extLst>
              <a:ext uri="{FF2B5EF4-FFF2-40B4-BE49-F238E27FC236}">
                <a16:creationId xmlns:a16="http://schemas.microsoft.com/office/drawing/2014/main" id="{28851C7E-FF04-D0A6-4FB0-972D383D27F4}"/>
              </a:ext>
            </a:extLst>
          </p:cNvPr>
          <p:cNvSpPr txBox="1">
            <a:spLocks/>
          </p:cNvSpPr>
          <p:nvPr/>
        </p:nvSpPr>
        <p:spPr>
          <a:xfrm>
            <a:off x="121870" y="884226"/>
            <a:ext cx="2257436" cy="510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2400" dirty="0">
                <a:latin typeface="Calibri" panose="020F0502020204030204" pitchFamily="34" charset="0"/>
                <a:ea typeface="Calibri" panose="020F0502020204030204" pitchFamily="34" charset="0"/>
                <a:cs typeface="Calibri" panose="020F0502020204030204" pitchFamily="34" charset="0"/>
              </a:rPr>
              <a:t>Φοιτητής</a:t>
            </a:r>
          </a:p>
        </p:txBody>
      </p:sp>
      <p:sp>
        <p:nvSpPr>
          <p:cNvPr id="11" name="Τίτλος 1">
            <a:extLst>
              <a:ext uri="{FF2B5EF4-FFF2-40B4-BE49-F238E27FC236}">
                <a16:creationId xmlns:a16="http://schemas.microsoft.com/office/drawing/2014/main" id="{739BF36D-0AA2-DFE9-2B69-A0AAD1B41838}"/>
              </a:ext>
            </a:extLst>
          </p:cNvPr>
          <p:cNvSpPr txBox="1">
            <a:spLocks/>
          </p:cNvSpPr>
          <p:nvPr/>
        </p:nvSpPr>
        <p:spPr>
          <a:xfrm>
            <a:off x="4030014" y="884225"/>
            <a:ext cx="2184174" cy="510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2400" dirty="0">
                <a:latin typeface="Calibri" panose="020F0502020204030204" pitchFamily="34" charset="0"/>
                <a:ea typeface="Calibri" panose="020F0502020204030204" pitchFamily="34" charset="0"/>
                <a:cs typeface="Calibri" panose="020F0502020204030204" pitchFamily="34" charset="0"/>
              </a:rPr>
              <a:t>Γραφείο</a:t>
            </a:r>
          </a:p>
        </p:txBody>
      </p:sp>
      <p:pic>
        <p:nvPicPr>
          <p:cNvPr id="13" name="Εικόνα 12">
            <a:extLst>
              <a:ext uri="{FF2B5EF4-FFF2-40B4-BE49-F238E27FC236}">
                <a16:creationId xmlns:a16="http://schemas.microsoft.com/office/drawing/2014/main" id="{2E9D78B1-8A12-5EA6-7224-52097C394E5D}"/>
              </a:ext>
            </a:extLst>
          </p:cNvPr>
          <p:cNvPicPr>
            <a:picLocks noChangeAspect="1"/>
          </p:cNvPicPr>
          <p:nvPr/>
        </p:nvPicPr>
        <p:blipFill>
          <a:blip r:embed="rId4"/>
          <a:stretch>
            <a:fillRect/>
          </a:stretch>
        </p:blipFill>
        <p:spPr>
          <a:xfrm>
            <a:off x="8315184" y="1562250"/>
            <a:ext cx="3876816" cy="4064110"/>
          </a:xfrm>
          <a:prstGeom prst="rect">
            <a:avLst/>
          </a:prstGeom>
        </p:spPr>
      </p:pic>
      <p:sp>
        <p:nvSpPr>
          <p:cNvPr id="14" name="Τίτλος 1">
            <a:extLst>
              <a:ext uri="{FF2B5EF4-FFF2-40B4-BE49-F238E27FC236}">
                <a16:creationId xmlns:a16="http://schemas.microsoft.com/office/drawing/2014/main" id="{16685A99-1553-01E7-0D73-F0D8503D835D}"/>
              </a:ext>
            </a:extLst>
          </p:cNvPr>
          <p:cNvSpPr txBox="1">
            <a:spLocks/>
          </p:cNvSpPr>
          <p:nvPr/>
        </p:nvSpPr>
        <p:spPr>
          <a:xfrm>
            <a:off x="8315184" y="871321"/>
            <a:ext cx="2184174" cy="510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2400" dirty="0">
                <a:latin typeface="Calibri" panose="020F0502020204030204" pitchFamily="34" charset="0"/>
                <a:ea typeface="Calibri" panose="020F0502020204030204" pitchFamily="34" charset="0"/>
                <a:cs typeface="Calibri" panose="020F0502020204030204" pitchFamily="34" charset="0"/>
              </a:rPr>
              <a:t>Φορέας</a:t>
            </a:r>
          </a:p>
        </p:txBody>
      </p:sp>
    </p:spTree>
    <p:extLst>
      <p:ext uri="{BB962C8B-B14F-4D97-AF65-F5344CB8AC3E}">
        <p14:creationId xmlns:p14="http://schemas.microsoft.com/office/powerpoint/2010/main" val="271546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289</Words>
  <Application>Microsoft Office PowerPoint</Application>
  <PresentationFormat>Ευρεία οθόνη</PresentationFormat>
  <Paragraphs>39</Paragraphs>
  <Slides>8</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8</vt:i4>
      </vt:variant>
    </vt:vector>
  </HeadingPairs>
  <TitlesOfParts>
    <vt:vector size="13" baseType="lpstr">
      <vt:lpstr>Arial</vt:lpstr>
      <vt:lpstr>Calibri</vt:lpstr>
      <vt:lpstr>Century Gothic</vt:lpstr>
      <vt:lpstr>Wingdings 3</vt:lpstr>
      <vt:lpstr>Ion</vt:lpstr>
      <vt:lpstr>ΠρακτικOn</vt:lpstr>
      <vt:lpstr>Περιγραφή μικρόκοσμου:</vt:lpstr>
      <vt:lpstr>Περιγραφή μικρόκοσμου:</vt:lpstr>
      <vt:lpstr>Σκοπός της εφαρμογής:</vt:lpstr>
      <vt:lpstr>ERD:</vt:lpstr>
      <vt:lpstr>Σχεσιακό Σχήμα:</vt:lpstr>
      <vt:lpstr>Υλοποίηση σε db Browser for SQlite:</vt:lpstr>
      <vt:lpstr>Ενδεικτικά Παραδείγματα Επιλογών Χρηστών: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ΕΦΑΡΜΟΓΗ ΥΠΗΡΕΣΙΩΝ ΦΟΙΤΗΤΗ</dc:title>
  <dc:creator>ΚΑΡΒΟΥΝΗΣ ΠΑΣΧΑΛΗΣ</dc:creator>
  <cp:lastModifiedBy>ΚΑΡΒΟΥΝΗΣ ΠΑΣΧΑΛΗΣ</cp:lastModifiedBy>
  <cp:revision>13</cp:revision>
  <dcterms:created xsi:type="dcterms:W3CDTF">2024-11-01T15:33:07Z</dcterms:created>
  <dcterms:modified xsi:type="dcterms:W3CDTF">2025-01-06T17:55:12Z</dcterms:modified>
</cp:coreProperties>
</file>