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67" r:id="rId7"/>
    <p:sldId id="273" r:id="rId8"/>
    <p:sldId id="272" r:id="rId9"/>
    <p:sldId id="274" r:id="rId10"/>
    <p:sldId id="269" r:id="rId11"/>
    <p:sldId id="260" r:id="rId12"/>
    <p:sldId id="276" r:id="rId13"/>
    <p:sldId id="275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6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76" name="Google Shape;76;p12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78" name="Google Shape;78;p12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4" name="Google Shape;94;p15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type="body" idx="1"/>
          </p:nvPr>
        </p:nvSpPr>
        <p:spPr>
          <a:xfrm>
            <a:off x="838200" y="2124075"/>
            <a:ext cx="10515600" cy="153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и объект">
  <p:cSld name="2_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>
            <p:ph type="pic" idx="2"/>
          </p:nvPr>
        </p:nvSpPr>
        <p:spPr>
          <a:xfrm>
            <a:off x="6321001" y="458237"/>
            <a:ext cx="5490000" cy="606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71000" y="458238"/>
            <a:ext cx="5490000" cy="94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 panose="020F050202020403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body" idx="1"/>
          </p:nvPr>
        </p:nvSpPr>
        <p:spPr>
          <a:xfrm>
            <a:off x="471001" y="1764750"/>
            <a:ext cx="5490000" cy="476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Заголовок и объект">
  <p:cSld name="3_Заголовок и объект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>
            <p:ph type="pic" idx="2"/>
          </p:nvPr>
        </p:nvSpPr>
        <p:spPr>
          <a:xfrm>
            <a:off x="606000" y="458237"/>
            <a:ext cx="3428371" cy="606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346001" y="458237"/>
            <a:ext cx="3509999" cy="94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 panose="020F050202020403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8346001" y="1764750"/>
            <a:ext cx="3509999" cy="476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3"/>
          </p:nvPr>
        </p:nvSpPr>
        <p:spPr>
          <a:xfrm>
            <a:off x="4415836" y="1047942"/>
            <a:ext cx="3509999" cy="476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>
  <p:cSld name="1_Заголовок и объект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>
            <p:ph type="pic" idx="2"/>
          </p:nvPr>
        </p:nvSpPr>
        <p:spPr>
          <a:xfrm>
            <a:off x="336550" y="503238"/>
            <a:ext cx="2745000" cy="396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Google Shape;32;p5"/>
          <p:cNvSpPr/>
          <p:nvPr>
            <p:ph type="pic" idx="3"/>
          </p:nvPr>
        </p:nvSpPr>
        <p:spPr>
          <a:xfrm>
            <a:off x="3351000" y="503238"/>
            <a:ext cx="2745000" cy="184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Google Shape;33;p5"/>
          <p:cNvSpPr/>
          <p:nvPr>
            <p:ph type="pic" idx="4"/>
          </p:nvPr>
        </p:nvSpPr>
        <p:spPr>
          <a:xfrm>
            <a:off x="3351000" y="2540769"/>
            <a:ext cx="2745000" cy="396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Google Shape;34;p5"/>
          <p:cNvSpPr/>
          <p:nvPr>
            <p:ph type="pic" idx="5"/>
          </p:nvPr>
        </p:nvSpPr>
        <p:spPr>
          <a:xfrm>
            <a:off x="336550" y="4655769"/>
            <a:ext cx="2745000" cy="184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6365450" y="503238"/>
            <a:ext cx="5490000" cy="94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 panose="020F050202020403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body" idx="1"/>
          </p:nvPr>
        </p:nvSpPr>
        <p:spPr>
          <a:xfrm>
            <a:off x="6365451" y="1809750"/>
            <a:ext cx="5490000" cy="46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 panose="020F050202020403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Заголовок и объект">
  <p:cSld name="6_Заголовок и объект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>
            <p:ph type="pic" idx="2"/>
          </p:nvPr>
        </p:nvSpPr>
        <p:spPr>
          <a:xfrm>
            <a:off x="7626001" y="458237"/>
            <a:ext cx="4185000" cy="256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71000" y="458238"/>
            <a:ext cx="6795000" cy="94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 panose="020F050202020403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body" idx="1"/>
          </p:nvPr>
        </p:nvSpPr>
        <p:spPr>
          <a:xfrm>
            <a:off x="471001" y="1584000"/>
            <a:ext cx="6794999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/>
          <p:nvPr>
            <p:ph type="pic" idx="3"/>
          </p:nvPr>
        </p:nvSpPr>
        <p:spPr>
          <a:xfrm>
            <a:off x="471000" y="3443100"/>
            <a:ext cx="4185000" cy="256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body" idx="4"/>
          </p:nvPr>
        </p:nvSpPr>
        <p:spPr>
          <a:xfrm>
            <a:off x="5017652" y="4554000"/>
            <a:ext cx="6794999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body" idx="5"/>
          </p:nvPr>
        </p:nvSpPr>
        <p:spPr>
          <a:xfrm>
            <a:off x="5196000" y="3443288"/>
            <a:ext cx="6615001" cy="94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None/>
              <a:defRPr sz="4400" b="1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None/>
              <a:defRPr sz="4400" b="1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Заголовок и объект">
  <p:cSld name="5_Заголовок и объект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>
            <p:ph type="pic" idx="2"/>
          </p:nvPr>
        </p:nvSpPr>
        <p:spPr>
          <a:xfrm>
            <a:off x="471000" y="2934000"/>
            <a:ext cx="35100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471000" y="458238"/>
            <a:ext cx="11340000" cy="94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 panose="020F050202020403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type="body" idx="1"/>
          </p:nvPr>
        </p:nvSpPr>
        <p:spPr>
          <a:xfrm>
            <a:off x="471001" y="1719001"/>
            <a:ext cx="11340000" cy="80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/>
          <p:nvPr>
            <p:ph type="pic" idx="3"/>
          </p:nvPr>
        </p:nvSpPr>
        <p:spPr>
          <a:xfrm>
            <a:off x="4386000" y="2934000"/>
            <a:ext cx="35100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8"/>
          <p:cNvSpPr/>
          <p:nvPr>
            <p:ph type="pic" idx="4"/>
          </p:nvPr>
        </p:nvSpPr>
        <p:spPr>
          <a:xfrm>
            <a:off x="8301000" y="2934000"/>
            <a:ext cx="35100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body" idx="5"/>
          </p:nvPr>
        </p:nvSpPr>
        <p:spPr>
          <a:xfrm>
            <a:off x="478950" y="5543238"/>
            <a:ext cx="3502050" cy="94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body" idx="6"/>
          </p:nvPr>
        </p:nvSpPr>
        <p:spPr>
          <a:xfrm>
            <a:off x="4344975" y="5546102"/>
            <a:ext cx="3502050" cy="94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body" idx="7"/>
          </p:nvPr>
        </p:nvSpPr>
        <p:spPr>
          <a:xfrm>
            <a:off x="8301000" y="5546102"/>
            <a:ext cx="3502050" cy="94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и объект">
  <p:cSld name="4_Заголовок и объект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>
            <p:ph type="pic" idx="2"/>
          </p:nvPr>
        </p:nvSpPr>
        <p:spPr>
          <a:xfrm>
            <a:off x="7626001" y="458237"/>
            <a:ext cx="4185000" cy="606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471000" y="458238"/>
            <a:ext cx="6795000" cy="94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 panose="020F050202020403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body" idx="1"/>
          </p:nvPr>
        </p:nvSpPr>
        <p:spPr>
          <a:xfrm>
            <a:off x="471001" y="1764750"/>
            <a:ext cx="6795000" cy="476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1524000" y="2204720"/>
            <a:ext cx="9809480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Calibri" panose="020F0502020204030204"/>
              <a:buNone/>
            </a:pPr>
            <a:r>
              <a:rPr lang="ru-RU" sz="4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Политика</a:t>
            </a:r>
            <a:br>
              <a:rPr lang="ru-RU" sz="4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</a:br>
            <a:r>
              <a:rPr lang="ru-RU" sz="4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информационной безопасности </a:t>
            </a:r>
            <a:br>
              <a:rPr lang="ru-RU" sz="4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</a:br>
            <a:r>
              <a:rPr lang="ru-RU" sz="4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гостиницы</a:t>
            </a:r>
            <a:endParaRPr lang="ru-RU" sz="4400" b="1" dirty="0">
              <a:solidFill>
                <a:srgbClr val="FFFFFF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sp>
        <p:nvSpPr>
          <p:cNvPr id="126" name="Google Shape;126;p20"/>
          <p:cNvSpPr txBox="1"/>
          <p:nvPr>
            <p:ph type="subTitle" idx="1"/>
          </p:nvPr>
        </p:nvSpPr>
        <p:spPr>
          <a:xfrm>
            <a:off x="1703575" y="5660871"/>
            <a:ext cx="9144000" cy="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 altLang="en-US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Зинович Елизавета, 3 курс, 4 группа</a:t>
            </a:r>
            <a:endParaRPr lang="ru-RU" altLang="en-US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911225" y="908685"/>
            <a:ext cx="1051496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 panose="020F0502020204030204"/>
              <a:buNone/>
            </a:pPr>
            <a:r>
              <a:rPr lang="en-US" sz="3950" b="1">
                <a:solidFill>
                  <a:schemeClr val="accent2"/>
                </a:solidFill>
                <a:latin typeface="Century Gothic" panose="020B0502020202020204" charset="0"/>
                <a:cs typeface="Century Gothic" panose="020B0502020202020204" charset="0"/>
              </a:rPr>
              <a:t>Оценка угроз, рисков и уязвимостей. Вероятностно-временная шкала реализации несанкционированного доступа к информационным ресурсам </a:t>
            </a:r>
            <a:endParaRPr lang="en-US" sz="3950" b="1">
              <a:solidFill>
                <a:schemeClr val="accent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graphicFrame>
        <p:nvGraphicFramePr>
          <p:cNvPr id="2" name="Таблица 1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8636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 события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частота события (НДС) 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2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Данный вид атаки отсутствует 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2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Реже, чем раз в год 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год 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0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месяц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неделю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Практически ежедневно</a:t>
                      </a:r>
                      <a:endParaRPr lang="en-US" altLang="en-US" sz="2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/>
          <p:nvPr/>
        </p:nvGraphicFramePr>
        <p:xfrm>
          <a:off x="1055370" y="3357245"/>
          <a:ext cx="10165080" cy="2884805"/>
        </p:xfrm>
        <a:graphic>
          <a:graphicData uri="http://schemas.openxmlformats.org/drawingml/2006/table">
            <a:tbl>
              <a:tblPr firstCol="1">
                <a:tableStyleId>{37CE84F3-28C3-443E-9E96-99CF82512B78}</a:tableStyleId>
              </a:tblPr>
              <a:tblGrid>
                <a:gridCol w="3392805"/>
                <a:gridCol w="3392805"/>
              </a:tblGrid>
              <a:tr h="4883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Вероятность события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Средняя частота события (НДС) 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883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0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Данный вид атаки отсутствует 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0,1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Реже, чем раз в год 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0,2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Около 1 раза в год 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0,3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Около 1 раза в месяц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0,4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Около 1 раза в неделю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0,5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600">
                          <a:latin typeface="Century Gothic" panose="020B0502020202020204" charset="0"/>
                          <a:cs typeface="Century Gothic" panose="020B0502020202020204" charset="0"/>
                        </a:rPr>
                        <a:t>Практически ежедневно</a:t>
                      </a:r>
                      <a:endParaRPr lang="en-US" altLang="en-US" sz="1600"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911860" y="332740"/>
            <a:ext cx="1051496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 panose="020F0502020204030204"/>
              <a:buNone/>
            </a:pPr>
            <a:r>
              <a:rPr lang="en-US" sz="3950" b="1">
                <a:solidFill>
                  <a:schemeClr val="accent2"/>
                </a:solidFill>
                <a:latin typeface="Century Gothic" panose="020B0502020202020204" charset="0"/>
                <a:cs typeface="Century Gothic" panose="020B0502020202020204" charset="0"/>
              </a:rPr>
              <a:t>Оценка угроз, рисков и уязвимостей. Оценка рисков </a:t>
            </a:r>
            <a:endParaRPr lang="en-US" sz="3950" b="1">
              <a:solidFill>
                <a:schemeClr val="accent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type="pic" idx="2"/>
          </p:nvPr>
        </p:nvGraphicFramePr>
        <p:xfrm>
          <a:off x="1009015" y="2062480"/>
          <a:ext cx="10346690" cy="4204335"/>
        </p:xfrm>
        <a:graphic>
          <a:graphicData uri="http://schemas.openxmlformats.org/drawingml/2006/table">
            <a:tbl>
              <a:tblPr firstCol="1">
                <a:tableStyleId>{37CE84F3-28C3-443E-9E96-99CF82512B78}</a:tableStyleId>
              </a:tblPr>
              <a:tblGrid>
                <a:gridCol w="4192905"/>
                <a:gridCol w="1196340"/>
                <a:gridCol w="1638300"/>
                <a:gridCol w="3319145"/>
              </a:tblGrid>
              <a:tr h="548005">
                <a:tc>
                  <a:txBody>
                    <a:bodyPr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Описание атаки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Ущерб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Вероятность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Риск (Ущерб </a:t>
                      </a:r>
                      <a:r>
                        <a:rPr lang="en-US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x </a:t>
                      </a: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Вероятность)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74320"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Спам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1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0,4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0,4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00405"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Копирование жесткого диска из центрального офиса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3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0,1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0,3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2770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Межсайтовое кодирование (</a:t>
                      </a:r>
                      <a:r>
                        <a:rPr lang="en-US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XSS-</a:t>
                      </a: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атаки)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2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0,1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0,2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74320"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SQL-</a:t>
                      </a: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инъекции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2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0,1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0,2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74320"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Вирусы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2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0,3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0,6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11150"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DDoS-</a:t>
                      </a: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атаки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2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0,3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0,6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00405"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Неправильная конфигурация </a:t>
                      </a:r>
                      <a:r>
                        <a:rPr lang="en-US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web-</a:t>
                      </a: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сервера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1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0,1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0,1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74320"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Пиратское ПО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3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0,1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0,3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74320">
                <a:tc>
                  <a:txBody>
                    <a:bodyPr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Итого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16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1,5</a:t>
                      </a:r>
                      <a:endParaRPr lang="ru-RU" sz="180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2,7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55370" y="1700530"/>
            <a:ext cx="1051496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 panose="020F0502020204030204"/>
              <a:buNone/>
            </a:pPr>
            <a:r>
              <a:rPr lang="en-US" sz="3950" b="1">
                <a:solidFill>
                  <a:schemeClr val="accent2"/>
                </a:solidFill>
                <a:latin typeface="Century Gothic" panose="020B0502020202020204" charset="0"/>
                <a:cs typeface="Century Gothic" panose="020B0502020202020204" charset="0"/>
              </a:rPr>
              <a:t>Меры, методы и средства обеспечения требуемого уровня</a:t>
            </a:r>
            <a:br>
              <a:rPr lang="en-US" sz="3950" b="1">
                <a:solidFill>
                  <a:schemeClr val="accent2"/>
                </a:solidFill>
                <a:latin typeface="Century Gothic" panose="020B0502020202020204" charset="0"/>
                <a:cs typeface="Century Gothic" panose="020B0502020202020204" charset="0"/>
              </a:rPr>
            </a:br>
            <a:r>
              <a:rPr lang="en-US" sz="3950" b="1">
                <a:solidFill>
                  <a:schemeClr val="accent2"/>
                </a:solidFill>
                <a:latin typeface="Century Gothic" panose="020B0502020202020204" charset="0"/>
                <a:cs typeface="Century Gothic" panose="020B0502020202020204" charset="0"/>
              </a:rPr>
              <a:t>защищенности информационных ресурсов</a:t>
            </a:r>
            <a:endParaRPr lang="en-US" sz="3950" b="1">
              <a:solidFill>
                <a:schemeClr val="accent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body" idx="1"/>
          </p:nvPr>
        </p:nvSpPr>
        <p:spPr>
          <a:xfrm>
            <a:off x="573405" y="620395"/>
            <a:ext cx="11045825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Комплексная система обеспечения безопасности персональных данных в гостинице включает в свой состав следующие группы мер и мероприятий по защите информации: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правовые и законодательные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действующие законы и иные правовые нормативные акты, регламентирующие правила обращения с информацией, устанавливающие права и обязанности участников процессов обработки и использования информации и определяющие ответственность и санкции за нарушения этих правил.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endParaRPr lang="ru-RU"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Для обеспечения физической безопасности компонентов выполняются следующие организационные и технические мероприятия: 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введение ограничений по доступу в помещения гостиницы, предназначенные для хранения и обработки персональных данных;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оборудование системы устройствами от сбоев электропитания и помех в линиях связи;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контроль доступа сотрудников и посторонних лиц в помещения гостиницы.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body" idx="1"/>
          </p:nvPr>
        </p:nvSpPr>
        <p:spPr>
          <a:xfrm>
            <a:off x="573405" y="692785"/>
            <a:ext cx="11045825" cy="571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r>
              <a:rPr lang="ru-RU"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О</a:t>
            </a: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рганизационные и административные </a:t>
            </a:r>
            <a:r>
              <a:rPr lang="en-US"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(</a:t>
            </a: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регламентируют процессы функционирования, использование ещё ресурсов, деятельность обслуживающего персонала гостиницы</a:t>
            </a:r>
            <a:r>
              <a:rPr lang="en-US"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)</a:t>
            </a: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формирование политики информационной безопасности и формулировку перспектив дальнейшего развития и совершенствования системы защиты информации;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определение регламента и процедуры предоставления доступа к ресурсам;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 определение порядка взаимодействия и координация действий всех подразделений гостиницы с целью обеспечения требуемого уровня защищённости информационных ресурсов; 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определение обязанностей пользователей и степень ответственности за нарушения процедур обработки данных и защиты информации;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осуществление контроля над выполнением положений нормативных документов и проведение проверок;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подбор и проверку персонала при зачислении в штат организации и предоставлении доступа к информационным ресурсам;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проведение мероприятий по доведению порядка эксплуатации компонент АС до пользователей (проведение инструктажа);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body" idx="1"/>
          </p:nvPr>
        </p:nvSpPr>
        <p:spPr>
          <a:xfrm>
            <a:off x="623570" y="404495"/>
            <a:ext cx="11045825" cy="571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При сборе, обработке, хранении, использовании и передаче персональных данных в гостинице обеспечивается следующее: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доступ к персональным данным только для специально уполномоченных лиц, при этом указанные лица должны получать только те данные, которые необходимы для выполнения конкретных функций;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проведение мероприятий, направленных на предотвращение НСД к персональным данным и (или) передачи ее лицам, не имеющим права доступа к такой информации;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своевременное обнаружение фактов несанкционированного доступа к персональным данным;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недопущение воздействия на технические средства автоматизированной обработки информации, в результате которого может быть нарушено их функционирование;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постоянный контроль обеспечения защищенности информации.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body" idx="1"/>
          </p:nvPr>
        </p:nvSpPr>
        <p:spPr>
          <a:xfrm>
            <a:off x="573405" y="620395"/>
            <a:ext cx="11045825" cy="571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На структурное подразделение или должностное лицо, ответственное за обеспечение информационной безопасности гостиницы возлагаются следующие задачи: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методологический контроль в области безопасности информации;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взаимодействие с государственными органами в части защиты информационных ресурсов от НСД,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сертификации используемых технических средств и аттестации объектов информатизации по требованиям безопасности информации;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взаимодействие с правоохранительными органами в части расследования компьютерных инцидентов и преступлений в области информационных технологий.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В структурных подразделениях разрабатывается перечень должностных обязанностей работников, ответственных за обеспечение безопасности конфиденциальной информации.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В целях предотвращения несанкционированного доступа к информации и ее утечки, хищения технических средств обработки и хранения информации и несанкционированного управления ими обеспечивается физическая защита входящих в нее технических средств.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body" idx="1"/>
          </p:nvPr>
        </p:nvSpPr>
        <p:spPr>
          <a:xfrm>
            <a:off x="573405" y="620395"/>
            <a:ext cx="11045825" cy="571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В целях обеспечения непрерывного и устойчивого функционирования гостиницы осуществляется защита ее сетевой инфраструктуры.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Защита сетевой инфраструктуры обеспечивается: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физической защитой сетевого оборудования и средств защиты гостиницы;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контролем логического доступа к сетевому оборудованию гостиницы;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шифрованием каналов управления;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контролем сетевых соединений;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обнаружением и предотвращением вторжений;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мониторингом подключаемых к ЛВС автоматизированной системы управления технологическими процессами сетевых устройств;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использованием встроенных в сетевое оборудование средств защиты от подмены адреса;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защитой информации ограниченного доступа при ее передаче вне контролируемых зон;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применением средств мониторинга и регистрации событий.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ий текст 2"/>
          <p:cNvSpPr/>
          <p:nvPr>
            <p:ph type="body" idx="1"/>
          </p:nvPr>
        </p:nvSpPr>
        <p:spPr>
          <a:xfrm>
            <a:off x="263525" y="1412240"/>
            <a:ext cx="11043920" cy="4516120"/>
          </a:xfrm>
        </p:spPr>
        <p:txBody>
          <a:bodyPr/>
          <a:p>
            <a:pPr algn="just"/>
            <a:r>
              <a:rPr lang="en-US" altLang="ru-RU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Политика безопасности гостиницы описывает порядок предоставления и использования прав доступа пользователей, а также требования отчетности пользователей за свои действия в вопросах безопасности. 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just"/>
            <a:r>
              <a:rPr lang="en-US" altLang="ru-RU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Разработаны технические меры обеспечения безопасности, организационные меры обеспечения безопасности, сетевая безопасность, общие меры предосторожностей для гостиницы.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just"/>
            <a:r>
              <a:rPr lang="en-US" altLang="ru-RU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Политика информационной безопасности необходима для обоснования введения защитных мер в компании. Политика должна быть утверждена высшим административным органом компании (генеральный директор, совет директоров и т.п.). 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080" y="260350"/>
            <a:ext cx="9521825" cy="1143000"/>
          </a:xfrm>
        </p:spPr>
        <p:txBody>
          <a:bodyPr>
            <a:normAutofit/>
          </a:bodyPr>
          <a:p>
            <a:r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t>Выводы</a:t>
            </a:r>
            <a:endParaRPr lang="ru-RU" b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ctrTitle"/>
          </p:nvPr>
        </p:nvSpPr>
        <p:spPr>
          <a:xfrm>
            <a:off x="1524000" y="1174140"/>
            <a:ext cx="9144000" cy="14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Calibri" panose="020F0502020204030204"/>
              <a:buNone/>
            </a:pPr>
            <a:r>
              <a:rPr lang="en-US" sz="8000" b="1">
                <a:solidFill>
                  <a:schemeClr val="accent2"/>
                </a:solidFill>
                <a:latin typeface="Century Gothic" panose="020B0502020202020204" charset="0"/>
                <a:cs typeface="Century Gothic" panose="020B0502020202020204" charset="0"/>
              </a:rPr>
              <a:t>СПАСИБО</a:t>
            </a:r>
            <a:endParaRPr lang="en-US" sz="8000" b="1">
              <a:solidFill>
                <a:schemeClr val="accent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71170" y="458470"/>
            <a:ext cx="8333105" cy="9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Calibri" panose="020F0502020204030204"/>
              <a:buNone/>
            </a:pPr>
            <a:r>
              <a:rPr lang="ru-RU" sz="3955" dirty="0">
                <a:latin typeface="Bahnschrift" panose="020B0502040204020203" pitchFamily="34" charset="0"/>
                <a:sym typeface="+mn-ea"/>
              </a:rPr>
              <a:t>Актуальность, цели и задачи разработки ПИБ гостиницы</a:t>
            </a:r>
            <a:endParaRPr lang="en-US" altLang="ru-RU" sz="3955" dirty="0">
              <a:latin typeface="Bahnschrift" panose="020B0502040204020203" pitchFamily="34" charset="0"/>
              <a:sym typeface="+mn-ea"/>
            </a:endParaRPr>
          </a:p>
        </p:txBody>
      </p:sp>
      <p:sp>
        <p:nvSpPr>
          <p:cNvPr id="135" name="Google Shape;135;p21"/>
          <p:cNvSpPr txBox="1"/>
          <p:nvPr>
            <p:ph type="body" idx="1"/>
          </p:nvPr>
        </p:nvSpPr>
        <p:spPr>
          <a:xfrm>
            <a:off x="471170" y="1772920"/>
            <a:ext cx="10289540" cy="456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Целью обеспечения информационной безопасности является повышение уровня устойчивости ее функционирования, стабильности исполнения реализуемых технологических процессов путем предотвращения и/или снижения возможного ущерба от несанкционированных воздействий на объекты защиты автоматизированной системы управления технологическими процессам.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None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Политика информационной безопасности направлена на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Arial" panose="020B0604020202020204" pitchFamily="34" charset="0"/>
              <a:buChar char="•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защиту информационных активов от угроз, исходящих от противоправных действий злоумышленников,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Arial" panose="020B0604020202020204" pitchFamily="34" charset="0"/>
              <a:buChar char="•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уменьшение рисков и снижение потенциального вреда от аварий,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Arial" panose="020B0604020202020204" pitchFamily="34" charset="0"/>
              <a:buChar char="•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непреднамеренных ошибочных действий персонала, технических сбоев, 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Arial" panose="020B0604020202020204" pitchFamily="34" charset="0"/>
              <a:buChar char="•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неправильных технологических и организационных решений в процессах обработки, передачи и хранения информации</a:t>
            </a:r>
            <a:r>
              <a:rPr lang="en-US"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, </a:t>
            </a:r>
            <a:endParaRPr lang="en-US"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Arial" panose="020B0604020202020204" pitchFamily="34" charset="0"/>
              <a:buChar char="•"/>
            </a:pPr>
            <a:r>
              <a:rPr sz="1960">
                <a:solidFill>
                  <a:schemeClr val="lt1"/>
                </a:solidFill>
                <a:latin typeface="Century Gothic" panose="020B0502020202020204" charset="0"/>
                <a:cs typeface="Century Gothic" panose="020B0502020202020204" charset="0"/>
              </a:rPr>
              <a:t>обеспечение нормального функционирования технологических процессов.</a:t>
            </a:r>
            <a:endParaRPr sz="1960">
              <a:solidFill>
                <a:schemeClr val="lt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40105" y="457200"/>
            <a:ext cx="102260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Calibri" panose="020F0502020204030204"/>
              <a:buNone/>
            </a:pPr>
            <a:r>
              <a:rPr lang="ru-RU" sz="3950" dirty="0">
                <a:latin typeface="Bahnschrift" panose="020B0502040204020203" pitchFamily="34" charset="0"/>
                <a:sym typeface="+mn-ea"/>
              </a:rPr>
              <a:t>Описание структуры гостиницы</a:t>
            </a:r>
            <a:endParaRPr lang="en-US" altLang="ru-RU" sz="3950" dirty="0">
              <a:latin typeface="Bahnschrift" panose="020B0502040204020203" pitchFamily="34" charset="0"/>
              <a:sym typeface="+mn-ea"/>
            </a:endParaRPr>
          </a:p>
        </p:txBody>
      </p:sp>
      <p:pic>
        <p:nvPicPr>
          <p:cNvPr id="2" name="Picture 19" descr="IMG_25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03705" y="2057400"/>
            <a:ext cx="8158480" cy="4153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71170" y="458470"/>
            <a:ext cx="8333105" cy="9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Calibri" panose="020F0502020204030204"/>
              <a:buNone/>
            </a:pPr>
            <a:r>
              <a:rPr lang="ru-RU" sz="3955" dirty="0">
                <a:latin typeface="Bahnschrift" panose="020B0502040204020203" pitchFamily="34" charset="0"/>
                <a:sym typeface="+mn-ea"/>
              </a:rPr>
              <a:t>Анализ потенциальных угроз</a:t>
            </a:r>
            <a:endParaRPr lang="en-US" altLang="ru-RU" sz="3955" dirty="0">
              <a:latin typeface="Bahnschrift" panose="020B0502040204020203" pitchFamily="34" charset="0"/>
              <a:sym typeface="+mn-ea"/>
            </a:endParaRPr>
          </a:p>
        </p:txBody>
      </p:sp>
      <p:sp>
        <p:nvSpPr>
          <p:cNvPr id="135" name="Google Shape;135;p21"/>
          <p:cNvSpPr txBox="1"/>
          <p:nvPr>
            <p:ph type="body" idx="1"/>
          </p:nvPr>
        </p:nvSpPr>
        <p:spPr>
          <a:xfrm>
            <a:off x="551815" y="1556385"/>
            <a:ext cx="10289540" cy="456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ü"/>
            </a:pPr>
            <a:r>
              <a:rPr lang="ru-RU" sz="196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По природе возникновения угрозы разделяется на два класса:</a:t>
            </a:r>
            <a:endParaRPr lang="ru-RU" sz="196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lang="ru-RU" sz="168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естественные угрозы – это угрозы, вызванные воздействиями на предприятие объективных физических процессов или стихийных природных явлений, независящих от человека. </a:t>
            </a:r>
            <a:endParaRPr lang="ru-RU" sz="168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lang="ru-RU" sz="168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искусственные угрозы – это угрозы предприятию, вызванные деятельностью человека.</a:t>
            </a:r>
            <a:endParaRPr lang="ru-RU" sz="168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ü"/>
            </a:pPr>
            <a:endParaRPr lang="ru-RU" sz="196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ü"/>
            </a:pPr>
            <a:r>
              <a:rPr lang="ru-RU" sz="196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Среди искусственных, исходя из мотивации действий, можно выделить:</a:t>
            </a:r>
            <a:endParaRPr lang="ru-RU" sz="196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lang="ru-RU" sz="1680" i="1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непреднамеренные </a:t>
            </a:r>
            <a:r>
              <a:rPr lang="ru-RU" sz="168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(неумышленные, случайные) угрозы, вызванные ошибками в проектировании, ошибками в программном обеспечении, ошибками в действиях персонала и т.п.;</a:t>
            </a:r>
            <a:endParaRPr lang="ru-RU" sz="168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lang="ru-RU" sz="1680" i="1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преднамеренные </a:t>
            </a:r>
            <a:r>
              <a:rPr lang="ru-RU" sz="168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(умышленные) угрозы, связанные с корыстными, идейными или иными устремлениями людей (злоумышленников).</a:t>
            </a:r>
            <a:endParaRPr lang="ru-RU" sz="168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ü"/>
            </a:pPr>
            <a:endParaRPr lang="ru-RU" sz="196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ü"/>
            </a:pPr>
            <a:r>
              <a:rPr lang="ru-RU" sz="196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Источники угроз по отношению к инфраструктуре гостиницы могут</a:t>
            </a:r>
            <a:r>
              <a:rPr lang="en-US" altLang="ru-RU" sz="196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r>
              <a:rPr lang="ru-RU" altLang="ru-RU" sz="196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быть:</a:t>
            </a:r>
            <a:r>
              <a:rPr lang="ru-RU" sz="196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 </a:t>
            </a:r>
            <a:endParaRPr lang="ru-RU" sz="196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lang="ru-RU" sz="1680" i="1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внешними</a:t>
            </a:r>
            <a:endParaRPr lang="ru-RU" sz="1680" i="1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60"/>
              <a:buFont typeface="Wingdings" panose="05000000000000000000" charset="0"/>
              <a:buChar char="v"/>
            </a:pPr>
            <a:r>
              <a:rPr lang="ru-RU" sz="1680" i="1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внутренними</a:t>
            </a:r>
            <a:r>
              <a:rPr lang="ru-RU" sz="168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.</a:t>
            </a:r>
            <a:endParaRPr lang="ru-RU" sz="168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9515" y="260350"/>
            <a:ext cx="9521825" cy="1143000"/>
          </a:xfrm>
        </p:spPr>
        <p:txBody>
          <a:bodyPr>
            <a:normAutofit/>
          </a:bodyPr>
          <a:lstStyle/>
          <a:p>
            <a:r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t>Естественные и искусственные</a:t>
            </a:r>
            <a:endParaRPr lang="ru-RU" b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1330" y="1484784"/>
            <a:ext cx="861972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Возникновение </a:t>
            </a:r>
            <a:r>
              <a:rPr lang="ru-RU" sz="1600" i="1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естественных </a:t>
            </a: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(природных) угроз обусловлено воздействиями на объект угрозы объективных физических процессов природного характера, стихийных природных явлений, состояний физической среды, не обусловленных напрямую деятельностью человека. К естественным угрозам относятся угрозы метеорологические, атмосферные, геофизические, геомагнитные, включая экстремальные климатические условия, метеорологические явления, стихийные бедствия.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endParaRPr lang="ru-RU" sz="1600" b="1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i="1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Искусственные </a:t>
            </a: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угрозы напрямую связаны с деятельностью человека. Среди них можно выделить угрозы, возникающие вследствие как непреднамеренных (неумышленных) действий: угрозы, вызванные ошибками в проектировании информационной системы и ее элементов, ошибками в действиях персонала, — так и угрозы, возникающие в силу умышленных действий, связанные с корыстными, идейными или иными устремлениями людей.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330" y="274955"/>
            <a:ext cx="10895965" cy="1143000"/>
          </a:xfrm>
        </p:spPr>
        <p:txBody>
          <a:bodyPr>
            <a:normAutofit fontScale="90000"/>
          </a:bodyPr>
          <a:lstStyle/>
          <a:p>
            <a:r>
              <a:rPr lang="ru-RU" altLang="en-US" b="1" smtClean="0">
                <a:latin typeface="Century Gothic" panose="020B0502020202020204" charset="0"/>
                <a:cs typeface="Century Gothic" panose="020B0502020202020204" charset="0"/>
              </a:rPr>
              <a:t>Преднамеренные и непреднамеренные</a:t>
            </a:r>
            <a:endParaRPr lang="ru-RU" altLang="en-US" b="1" smtClean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330" y="1196340"/>
            <a:ext cx="10851515" cy="5182870"/>
          </a:xfrm>
        </p:spPr>
        <p:txBody>
          <a:bodyPr/>
          <a:lstStyle/>
          <a:p>
            <a:pPr marL="114300" indent="0">
              <a:buFont typeface="Wingdings" panose="05000000000000000000" charset="0"/>
              <a:buNone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Основные непреднамеренные искусственные угрозы предприятию (действия, совершаемые людьми случайно, по незнанию, невнимательности или халатности, из любопытства, но без злого умысла):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неумышленные действия, приводящие к частичному или полному отказу системы или разрушению аппаратных, программных, информационных ресурсов системы (неумышленная порча оборудования, удаление, искажение файлов с важной информацией или программ, в том числе системных и т.п.);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неправомерное отключение оборудования или изменение режимов работы устройств и программ;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неумышленная порча носителей информации;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    </a:t>
            </a: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заражение компьютера вирусами;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неосторожные действия, приводящие к разглашению конфиденциальной информации, или делающие ее общедоступной;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разглашение, передача или утрата атрибутов разграничения доступа (паролей, ключей шифрования, идентификационных карточек, пропусков и т.п.);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проектирование архитектуры системы, технологии обработки данных, разработка прикладных программ, с возможностями, представляющими опасность для работоспособности системы и безопасности информации;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игнорирование организационных ограничений (установленных правил) при работе в системе;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вход в систему в обход средств защиты (загрузка посторонней операционной системы со сменных магнитных носителей и т.п.);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некомпетентное использование, настройка или неправомерное отключение средств защиты персоналом службы безопасности;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пересылка данных по ошибочному адресу абонента (устройства);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ввод ошибочных данных;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неумышленное повреждение каналов связи.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330" y="274955"/>
            <a:ext cx="10895965" cy="1143000"/>
          </a:xfrm>
        </p:spPr>
        <p:txBody>
          <a:bodyPr>
            <a:normAutofit fontScale="90000"/>
          </a:bodyPr>
          <a:lstStyle/>
          <a:p>
            <a:r>
              <a:rPr lang="ru-RU" altLang="en-US" b="1" smtClean="0">
                <a:latin typeface="Century Gothic" panose="020B0502020202020204" charset="0"/>
                <a:cs typeface="Century Gothic" panose="020B0502020202020204" charset="0"/>
              </a:rPr>
              <a:t>Преднамеренные и непреднамеренные</a:t>
            </a:r>
            <a:endParaRPr lang="ru-RU" altLang="en-US" b="1" smtClean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9155" y="1122680"/>
            <a:ext cx="10982325" cy="5142230"/>
          </a:xfrm>
        </p:spPr>
        <p:txBody>
          <a:bodyPr/>
          <a:lstStyle/>
          <a:p>
            <a:pPr marL="114300" indent="0">
              <a:buNone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Основные возможные пути умышленной дезорганизации работы, вывода системы из строя, проникновения в систему и несанкционированного доступа к информации: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физическое разрушение системы (путем взрыва, поджога и т.п.) или вывод из строя всех или отдельных наиболее важных компонентов компьютерной системы (устройств, носителей важной системной информации, лиц из числа персонала и т.п.);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отключение или вывод из строя подсистем обеспечения функционирования вычислительных систем (электропитания, охлаждения и вентиляции, линий связи и т.п.);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действия по дезорганизации функционирования системы (изменение режимов работы устройств или программ, забастовка, саботаж персонала, постановка мощных активных радиопомех на частотах работы устройств системы и т.п.);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внедрение агентов в число персонала системы (в том числе, возможно, и в административную группу, отвечающую за безопасность);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вербовка (путем подкупа, шантажа и т.п.) персонала или отдельных пользователей, имеющих определенные полномочия;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применение подслушивающих устройств, дистанционная фото- и видео-съемка и т.п.;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перехват данных, передаваемых по каналам связи, и их анализ с целью выяснения протоколов обмена, правил вхождения в связь и авторизации пользователя и последующих попыток их имитации для проникновения в систему;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хищение носителей информации (магнитных дисков, лент, микросхем памяти, запоминающих устройств и целых ПЭВМ);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несанкционированное копирование носителей информации;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незаконное получение паролей и других реквизитов разграничения доступа (агентурным путем, используя халатность пользователей, путем подбора, путем имитации интерфейса системы и т.д.) с последующей маскировкой под зарегистрированного пользователя («маскарад»);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вскрытие шифров криптозащиты информации;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2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внедрение аппаратных «спецвложений», программных «закладок» и «вирусов» («троянских коней» и «жучков»), то есть таких участков программ, которые не нужны для осуществления заявленных функций, но позволяющих преодолевать систему защиты, скрытно и незаконно осуществлять доступ к системным ресурсам с целью регистрации и передачи критической информации или дезорганизации функционирования системы;</a:t>
            </a:r>
            <a:endParaRPr lang="ru-RU" sz="12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7780" y="231140"/>
            <a:ext cx="9128760" cy="1186815"/>
          </a:xfrm>
        </p:spPr>
        <p:txBody>
          <a:bodyPr>
            <a:normAutofit/>
          </a:bodyPr>
          <a:lstStyle/>
          <a:p>
            <a:r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t>Внешние и внутренние</a:t>
            </a:r>
            <a:endParaRPr lang="ru-RU" b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760" y="1196340"/>
            <a:ext cx="10052685" cy="47117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Источниками внутренних угроз могут являться: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сотрудники гостиницы;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программное обеспечение;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аппаратные средства.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114300" indent="0">
              <a:buFont typeface="Wingdings" panose="05000000000000000000" charset="0"/>
              <a:buNone/>
            </a:pP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None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Внутренние угрозы могут проявляться в следующих формах: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ошибки пользователей и системных администраторов;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нарушения сотрудниками гостиницы установленных регламентов сбора, обработки, передачи и уничтожения информации;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ошибки в работе программного обеспечения;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отказы и сбои в работе компьютерного оборудования.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114300" indent="0">
              <a:buFont typeface="Wingdings" panose="05000000000000000000" charset="0"/>
              <a:buNone/>
            </a:pP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None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К внешним источникам угроз относятся: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компьютерные вирусы и вредоносные программы;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организации и отдельные лица;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ru-RU" sz="1600" smtClean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стихийные бедствия.</a:t>
            </a:r>
            <a:endParaRPr lang="ru-RU" sz="1600" smtClean="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55370" y="404495"/>
            <a:ext cx="1051496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 panose="020F0502020204030204"/>
              <a:buNone/>
            </a:pPr>
            <a:r>
              <a:rPr lang="en-US" sz="3950" b="1">
                <a:solidFill>
                  <a:schemeClr val="accent2"/>
                </a:solidFill>
                <a:latin typeface="Century Gothic" panose="020B0502020202020204" charset="0"/>
                <a:cs typeface="Century Gothic" panose="020B0502020202020204" charset="0"/>
              </a:rPr>
              <a:t>Оценка угроз, рисков и уязвимостей. Численная шкала для </a:t>
            </a:r>
            <a:r>
              <a:rPr lang="en-US" sz="3950" b="1">
                <a:solidFill>
                  <a:schemeClr val="accent2"/>
                </a:solidFill>
                <a:latin typeface="Century Gothic" panose="020B0502020202020204" charset="0"/>
                <a:cs typeface="Century Gothic" panose="020B0502020202020204" charset="0"/>
              </a:rPr>
              <a:t>оценки ущерба гостинице от НСД </a:t>
            </a:r>
            <a:endParaRPr lang="en-US" sz="3950" b="1">
              <a:solidFill>
                <a:schemeClr val="accent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ph idx="1"/>
          </p:nvPr>
        </p:nvGraphicFramePr>
        <p:xfrm>
          <a:off x="1055243" y="2132319"/>
          <a:ext cx="10133421" cy="4450869"/>
        </p:xfrm>
        <a:graphic>
          <a:graphicData uri="http://schemas.openxmlformats.org/drawingml/2006/table">
            <a:tbl>
              <a:tblPr firstCol="1">
                <a:tableStyleId>{37CE84F3-28C3-443E-9E96-99CF82512B78}</a:tableStyleId>
              </a:tblPr>
              <a:tblGrid>
                <a:gridCol w="2280920"/>
                <a:gridCol w="7852501"/>
              </a:tblGrid>
              <a:tr h="2997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Величина ущерба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Описание</a:t>
                      </a:r>
                      <a:endParaRPr lang="ru-RU" sz="18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8429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0</a:t>
                      </a:r>
                      <a:endParaRPr lang="ru-RU" sz="1800" kern="12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>
                          <a:latin typeface="Century Gothic" panose="020B0502020202020204" charset="0"/>
                          <a:cs typeface="Century Gothic" panose="020B0502020202020204" charset="0"/>
                        </a:rPr>
                        <a:t>Раскрытие информации принесет ничтожный моральный и финансовый ущерб гостинице</a:t>
                      </a:r>
                      <a:endParaRPr lang="en-US" altLang="en-US" sz="1800">
                        <a:latin typeface="Century Gothic" panose="020B0502020202020204" charset="0"/>
                        <a:ea typeface="Times New Roman" panose="02020603050405020304" pitchFamily="18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8429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1</a:t>
                      </a:r>
                      <a:endParaRPr lang="ru-RU" sz="1800" kern="12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>
                          <a:latin typeface="Century Gothic" panose="020B0502020202020204" charset="0"/>
                          <a:cs typeface="Century Gothic" panose="020B0502020202020204" charset="0"/>
                        </a:rPr>
                        <a:t>Ущерб от атаки есть, но он незначителен, основные финансовые операции и положение гостиницы на рынке не затронуты</a:t>
                      </a:r>
                      <a:endParaRPr lang="en-US" altLang="en-US" sz="1800">
                        <a:latin typeface="Century Gothic" panose="020B0502020202020204" charset="0"/>
                        <a:ea typeface="Times New Roman" panose="02020603050405020304" pitchFamily="18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7644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2</a:t>
                      </a:r>
                      <a:endParaRPr lang="ru-RU" sz="1800" kern="12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>
                          <a:latin typeface="Century Gothic" panose="020B0502020202020204" charset="0"/>
                          <a:cs typeface="Century Gothic" panose="020B0502020202020204" charset="0"/>
                        </a:rPr>
                        <a:t>Финансовые операции не ведутся в течение некоторого времени, за это время гостиницпа терпит убытки.</a:t>
                      </a:r>
                      <a:endParaRPr lang="en-US" altLang="en-US" sz="1800">
                        <a:latin typeface="Century Gothic" panose="020B0502020202020204" charset="0"/>
                        <a:ea typeface="Times New Roman" panose="02020603050405020304" pitchFamily="18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8429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3</a:t>
                      </a:r>
                      <a:endParaRPr lang="ru-RU" sz="1800" kern="12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>
                          <a:latin typeface="Century Gothic" panose="020B0502020202020204" charset="0"/>
                          <a:cs typeface="Century Gothic" panose="020B0502020202020204" charset="0"/>
                        </a:rPr>
                        <a:t>Значительные потери на рынке и в прибыли. От гостиницы уходит ощутимая часть клиентов</a:t>
                      </a:r>
                      <a:endParaRPr lang="en-US" altLang="en-US" sz="1800">
                        <a:latin typeface="Century Gothic" panose="020B0502020202020204" charset="0"/>
                        <a:ea typeface="Times New Roman" panose="02020603050405020304" pitchFamily="18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7644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4</a:t>
                      </a:r>
                      <a:endParaRPr lang="ru-RU" sz="1800" kern="12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>
                          <a:latin typeface="Century Gothic" panose="020B0502020202020204" charset="0"/>
                          <a:cs typeface="Century Gothic" panose="020B0502020202020204" charset="0"/>
                        </a:rPr>
                        <a:t>Потери очень значительны, гостиница на период до года теряет положение на рынке. Для восстановления положения требуются крупные финансовые займы</a:t>
                      </a:r>
                      <a:endParaRPr lang="en-US" altLang="en-US" sz="1800">
                        <a:latin typeface="Century Gothic" panose="020B0502020202020204" charset="0"/>
                        <a:ea typeface="Times New Roman" panose="02020603050405020304" pitchFamily="18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5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kern="1200" dirty="0">
                          <a:effectLst/>
                          <a:latin typeface="Century Gothic" panose="020B0502020202020204" charset="0"/>
                          <a:cs typeface="Century Gothic" panose="020B0502020202020204" charset="0"/>
                        </a:rPr>
                        <a:t>5</a:t>
                      </a:r>
                      <a:endParaRPr lang="ru-RU" sz="1800" kern="1200" dirty="0">
                        <a:effectLst/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>
                          <a:latin typeface="Century Gothic" panose="020B0502020202020204" charset="0"/>
                          <a:cs typeface="Century Gothic" panose="020B0502020202020204" charset="0"/>
                        </a:rPr>
                        <a:t>Гостиница прекращает существование</a:t>
                      </a:r>
                      <a:endParaRPr lang="en-US" altLang="en-US" sz="1800">
                        <a:latin typeface="Century Gothic" panose="020B0502020202020204" charset="0"/>
                        <a:ea typeface="Times New Roman" panose="02020603050405020304" pitchFamily="18" charset="0"/>
                        <a:cs typeface="Century Gothic" panose="020B05020202020202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тель">
      <a:dk1>
        <a:srgbClr val="000000"/>
      </a:dk1>
      <a:lt1>
        <a:srgbClr val="FFFFFF"/>
      </a:lt1>
      <a:dk2>
        <a:srgbClr val="021F59"/>
      </a:dk2>
      <a:lt2>
        <a:srgbClr val="E7E6E6"/>
      </a:lt2>
      <a:accent1>
        <a:srgbClr val="021F59"/>
      </a:accent1>
      <a:accent2>
        <a:srgbClr val="D99255"/>
      </a:accent2>
      <a:accent3>
        <a:srgbClr val="F2A35E"/>
      </a:accent3>
      <a:accent4>
        <a:srgbClr val="F2A35E"/>
      </a:accent4>
      <a:accent5>
        <a:srgbClr val="0D0D0D"/>
      </a:accent5>
      <a:accent6>
        <a:srgbClr val="F2F2F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13363</Words>
  <Application>WPS Presentation</Application>
  <PresentationFormat/>
  <Paragraphs>323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Arial</vt:lpstr>
      <vt:lpstr>Calibri</vt:lpstr>
      <vt:lpstr>Century Gothic</vt:lpstr>
      <vt:lpstr>Bahnschrift</vt:lpstr>
      <vt:lpstr>Wingdings</vt:lpstr>
      <vt:lpstr>Times New Roman</vt:lpstr>
      <vt:lpstr>Microsoft YaHei</vt:lpstr>
      <vt:lpstr>Arial Unicode MS</vt:lpstr>
      <vt:lpstr>Тема Office</vt:lpstr>
      <vt:lpstr>Политика информационной безопасности  гостиницы</vt:lpstr>
      <vt:lpstr>Актуальность, цели и задачи разработки ПИБ гостиницы</vt:lpstr>
      <vt:lpstr>Описание структуры гостиницы</vt:lpstr>
      <vt:lpstr>Анализ потенциальных угроз</vt:lpstr>
      <vt:lpstr>Естественные и искусственные</vt:lpstr>
      <vt:lpstr>Преднамеренные и непреднамеренные</vt:lpstr>
      <vt:lpstr>Преднамеренные и непреднамеренные</vt:lpstr>
      <vt:lpstr>Внешние и внутренние</vt:lpstr>
      <vt:lpstr>Оценка угроз, рисков и уязвимостей. Численная шкала для оценки ущерба гостинице от НСД </vt:lpstr>
      <vt:lpstr>Оценка угроз, рисков и уязвимостей. Вероятностно-временная шкала реализации несанкционированного доступа к информационным ресурсам </vt:lpstr>
      <vt:lpstr>Оценка угроз, рисков и уязвимостей. Оценка рисков </vt:lpstr>
      <vt:lpstr>Меры, методы и средства обеспечения требуемого уровня защищенности информационных ресурсов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Выводы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 гостиницы</dc:title>
  <dc:creator/>
  <cp:lastModifiedBy>Елизавета</cp:lastModifiedBy>
  <cp:revision>27</cp:revision>
  <dcterms:created xsi:type="dcterms:W3CDTF">2022-02-13T16:30:00Z</dcterms:created>
  <dcterms:modified xsi:type="dcterms:W3CDTF">2022-02-14T08:46:15Z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318267C694CE4340BFECC605F3ED95E5</vt:lpwstr>
  </property>
  <property fmtid="{D5CDD505-2E9C-101B-9397-08002B2CF9AE}" pid="3" name="KSOProductBuildVer">
    <vt:lpwstr>1049-11.2.0.10463</vt:lpwstr>
  </property>
</Properties>
</file>