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21"/>
  </p:notesMasterIdLst>
  <p:sldIdLst>
    <p:sldId id="256" r:id="rId5"/>
    <p:sldId id="257" r:id="rId6"/>
    <p:sldId id="258" r:id="rId7"/>
    <p:sldId id="259" r:id="rId8"/>
    <p:sldId id="260" r:id="rId9"/>
    <p:sldId id="261" r:id="rId10"/>
    <p:sldId id="263" r:id="rId11"/>
    <p:sldId id="264" r:id="rId12"/>
    <p:sldId id="265" r:id="rId13"/>
    <p:sldId id="266" r:id="rId14"/>
    <p:sldId id="267" r:id="rId15"/>
    <p:sldId id="268" r:id="rId16"/>
    <p:sldId id="272" r:id="rId17"/>
    <p:sldId id="262" r:id="rId18"/>
    <p:sldId id="270" r:id="rId19"/>
    <p:sldId id="271"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7"/>
    <p:restoredTop sz="96654"/>
  </p:normalViewPr>
  <p:slideViewPr>
    <p:cSldViewPr snapToGrid="0">
      <p:cViewPr varScale="1">
        <p:scale>
          <a:sx n="170" d="100"/>
          <a:sy n="170" d="100"/>
        </p:scale>
        <p:origin x="200" y="3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4" name="Google Shape;14;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1" name="Google Shape;21;p4"/>
          <p:cNvSpPr txBox="1">
            <a:spLocks noGrp="1"/>
          </p:cNvSpPr>
          <p:nvPr>
            <p:ph type="body" idx="1"/>
          </p:nvPr>
        </p:nvSpPr>
        <p:spPr>
          <a:xfrm>
            <a:off x="311700" y="1222450"/>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lvl="0"/>
            <a:r>
              <a:rPr lang="en-US"/>
              <a:t>Click to edit Master text styles</a:t>
            </a: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a:t>Click to edit Master text styles</a:t>
            </a: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1">
            <a:alphaModFix/>
          </a:blip>
          <a:stretch>
            <a:fillRect/>
          </a:stretch>
        </p:blipFill>
        <p:spPr>
          <a:xfrm>
            <a:off x="8159445" y="4144200"/>
            <a:ext cx="984551" cy="999300"/>
          </a:xfrm>
          <a:prstGeom prst="rect">
            <a:avLst/>
          </a:prstGeom>
          <a:noFill/>
          <a:ln>
            <a:noFill/>
          </a:ln>
        </p:spPr>
      </p:pic>
      <p:sp>
        <p:nvSpPr>
          <p:cNvPr id="7" name="Google Shape;7;p1"/>
          <p:cNvSpPr txBox="1">
            <a:spLocks noGrp="1"/>
          </p:cNvSpPr>
          <p:nvPr>
            <p:ph type="title"/>
          </p:nvPr>
        </p:nvSpPr>
        <p:spPr>
          <a:xfrm>
            <a:off x="311700" y="649750"/>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311700" y="1222450"/>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12">
            <a:alphaModFix/>
          </a:blip>
          <a:stretch>
            <a:fillRect/>
          </a:stretch>
        </p:blipFill>
        <p:spPr>
          <a:xfrm>
            <a:off x="0" y="0"/>
            <a:ext cx="9144000" cy="571500"/>
          </a:xfrm>
          <a:prstGeom prst="rect">
            <a:avLst/>
          </a:prstGeom>
          <a:noFill/>
          <a:ln>
            <a:noFill/>
          </a:ln>
        </p:spPr>
      </p:pic>
      <p:pic>
        <p:nvPicPr>
          <p:cNvPr id="11" name="Google Shape;11;p1"/>
          <p:cNvPicPr preferRelativeResize="0"/>
          <p:nvPr/>
        </p:nvPicPr>
        <p:blipFill>
          <a:blip r:embed="rId13">
            <a:alphaModFix/>
          </a:blip>
          <a:stretch>
            <a:fillRect/>
          </a:stretch>
        </p:blipFill>
        <p:spPr>
          <a:xfrm>
            <a:off x="388600" y="65336"/>
            <a:ext cx="1913424" cy="4408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tapive/google-play-apps-and-gam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3" name="Title 2">
            <a:extLst>
              <a:ext uri="{FF2B5EF4-FFF2-40B4-BE49-F238E27FC236}">
                <a16:creationId xmlns:a16="http://schemas.microsoft.com/office/drawing/2014/main" id="{B1EB1886-D6E6-11E7-F26C-A97737DDB391}"/>
              </a:ext>
            </a:extLst>
          </p:cNvPr>
          <p:cNvSpPr>
            <a:spLocks noGrp="1"/>
          </p:cNvSpPr>
          <p:nvPr>
            <p:ph type="ctrTitle"/>
          </p:nvPr>
        </p:nvSpPr>
        <p:spPr>
          <a:xfrm>
            <a:off x="311700" y="703754"/>
            <a:ext cx="8520600" cy="2052600"/>
          </a:xfrm>
        </p:spPr>
        <p:txBody>
          <a:bodyPr/>
          <a:lstStyle/>
          <a:p>
            <a:r>
              <a:rPr lang="en-US" sz="3200" b="1" i="0" dirty="0">
                <a:effectLst/>
                <a:latin typeface="Times New Roman" panose="02020603050405020304" pitchFamily="18" charset="0"/>
                <a:cs typeface="Times New Roman" panose="02020603050405020304" pitchFamily="18" charset="0"/>
              </a:rPr>
              <a:t>Google-Play-Apps Analysis and App Rating Prediction using ML Models</a:t>
            </a:r>
            <a:endParaRPr lang="en-US" sz="3200" dirty="0"/>
          </a:p>
        </p:txBody>
      </p:sp>
      <p:sp>
        <p:nvSpPr>
          <p:cNvPr id="5" name="Subtitle 4">
            <a:extLst>
              <a:ext uri="{FF2B5EF4-FFF2-40B4-BE49-F238E27FC236}">
                <a16:creationId xmlns:a16="http://schemas.microsoft.com/office/drawing/2014/main" id="{74021643-9A4E-DF43-6A06-8E7C3EE56B2D}"/>
              </a:ext>
            </a:extLst>
          </p:cNvPr>
          <p:cNvSpPr>
            <a:spLocks noGrp="1"/>
          </p:cNvSpPr>
          <p:nvPr>
            <p:ph type="subTitle" idx="1"/>
          </p:nvPr>
        </p:nvSpPr>
        <p:spPr/>
        <p:txBody>
          <a:bodyPr/>
          <a:lstStyle/>
          <a:p>
            <a:pPr algn="r"/>
            <a:r>
              <a:rPr lang="en-US" sz="1800" dirty="0">
                <a:latin typeface="Times New Roman" panose="02020603050405020304" pitchFamily="18" charset="0"/>
                <a:cs typeface="Times New Roman" panose="02020603050405020304" pitchFamily="18" charset="0"/>
              </a:rPr>
              <a:t>Srinivas Naidu Pasyavula</a:t>
            </a:r>
          </a:p>
          <a:p>
            <a:pPr algn="r"/>
            <a:r>
              <a:rPr lang="en-US" sz="1800" dirty="0">
                <a:latin typeface="Times New Roman" panose="02020603050405020304" pitchFamily="18" charset="0"/>
                <a:cs typeface="Times New Roman" panose="02020603050405020304" pitchFamily="18" charset="0"/>
              </a:rPr>
              <a:t>QC61851</a:t>
            </a:r>
          </a:p>
          <a:p>
            <a:pPr algn="r"/>
            <a:r>
              <a:rPr lang="en-US" sz="1800" dirty="0">
                <a:latin typeface="Times New Roman" panose="02020603050405020304" pitchFamily="18" charset="0"/>
                <a:cs typeface="Times New Roman" panose="02020603050405020304" pitchFamily="18" charset="0"/>
              </a:rPr>
              <a:t>DATA 603</a:t>
            </a:r>
          </a:p>
          <a:p>
            <a:pPr algn="r"/>
            <a:r>
              <a:rPr lang="en-US" sz="1800" dirty="0">
                <a:latin typeface="Times New Roman" panose="02020603050405020304" pitchFamily="18" charset="0"/>
                <a:cs typeface="Times New Roman" panose="02020603050405020304" pitchFamily="18" charset="0"/>
              </a:rPr>
              <a:t>Prof. Donghwa Kim</a:t>
            </a:r>
          </a:p>
          <a:p>
            <a:pPr algn="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123F3-A23E-0B09-DB13-95A0B2069101}"/>
              </a:ext>
            </a:extLst>
          </p:cNvPr>
          <p:cNvSpPr>
            <a:spLocks noGrp="1"/>
          </p:cNvSpPr>
          <p:nvPr>
            <p:ph type="title"/>
          </p:nvPr>
        </p:nvSpPr>
        <p:spPr/>
        <p:txBody>
          <a:bodyPr/>
          <a:lstStyle/>
          <a:p>
            <a:r>
              <a:rPr lang="en-US" b="0" dirty="0">
                <a:solidFill>
                  <a:srgbClr val="000000"/>
                </a:solidFill>
                <a:effectLst/>
                <a:latin typeface="Times New Roman" panose="02020603050405020304" pitchFamily="18" charset="0"/>
                <a:cs typeface="Times New Roman" panose="02020603050405020304" pitchFamily="18" charset="0"/>
              </a:rPr>
              <a:t>Ratings according to the Genre of Applications</a:t>
            </a:r>
            <a:br>
              <a:rPr lang="en-US" b="0" dirty="0">
                <a:solidFill>
                  <a:srgbClr val="000000"/>
                </a:solidFill>
                <a:effectLst/>
                <a:latin typeface="Times New Roman" panose="02020603050405020304" pitchFamily="18" charset="0"/>
                <a:cs typeface="Times New Roman" panose="02020603050405020304" pitchFamily="18" charset="0"/>
              </a:rPr>
            </a:br>
            <a:endParaRPr lang="en-US" dirty="0"/>
          </a:p>
        </p:txBody>
      </p:sp>
      <p:pic>
        <p:nvPicPr>
          <p:cNvPr id="5" name="Picture 4" descr="Histogram&#10;&#10;Description automatically generated with medium confidence">
            <a:extLst>
              <a:ext uri="{FF2B5EF4-FFF2-40B4-BE49-F238E27FC236}">
                <a16:creationId xmlns:a16="http://schemas.microsoft.com/office/drawing/2014/main" id="{47601160-D0BE-FE38-F53F-90FCB6DDD120}"/>
              </a:ext>
            </a:extLst>
          </p:cNvPr>
          <p:cNvPicPr>
            <a:picLocks noChangeAspect="1"/>
          </p:cNvPicPr>
          <p:nvPr/>
        </p:nvPicPr>
        <p:blipFill>
          <a:blip r:embed="rId2"/>
          <a:stretch>
            <a:fillRect/>
          </a:stretch>
        </p:blipFill>
        <p:spPr>
          <a:xfrm>
            <a:off x="889000" y="1143000"/>
            <a:ext cx="7366000" cy="2806908"/>
          </a:xfrm>
          <a:prstGeom prst="rect">
            <a:avLst/>
          </a:prstGeom>
        </p:spPr>
      </p:pic>
      <p:sp>
        <p:nvSpPr>
          <p:cNvPr id="6" name="TextBox 5">
            <a:extLst>
              <a:ext uri="{FF2B5EF4-FFF2-40B4-BE49-F238E27FC236}">
                <a16:creationId xmlns:a16="http://schemas.microsoft.com/office/drawing/2014/main" id="{67A12839-B13F-54F7-E4E9-5A61DE11A5EC}"/>
              </a:ext>
            </a:extLst>
          </p:cNvPr>
          <p:cNvSpPr txBox="1"/>
          <p:nvPr/>
        </p:nvSpPr>
        <p:spPr>
          <a:xfrm>
            <a:off x="2545643" y="4182674"/>
            <a:ext cx="4052713" cy="307777"/>
          </a:xfrm>
          <a:prstGeom prst="rect">
            <a:avLst/>
          </a:prstGeom>
          <a:noFill/>
        </p:spPr>
        <p:txBody>
          <a:bodyPr wrap="none" rtlCol="0">
            <a:spAutoFit/>
          </a:bodyPr>
          <a:lstStyle/>
          <a:p>
            <a:r>
              <a:rPr lang="en-US" dirty="0"/>
              <a:t>The strategy has the highest number of Ratings  </a:t>
            </a:r>
          </a:p>
        </p:txBody>
      </p:sp>
    </p:spTree>
    <p:extLst>
      <p:ext uri="{BB962C8B-B14F-4D97-AF65-F5344CB8AC3E}">
        <p14:creationId xmlns:p14="http://schemas.microsoft.com/office/powerpoint/2010/main" val="2862511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7E0DB-C301-6B13-7FBF-E9AD3850EAC5}"/>
              </a:ext>
            </a:extLst>
          </p:cNvPr>
          <p:cNvSpPr>
            <a:spLocks noGrp="1"/>
          </p:cNvSpPr>
          <p:nvPr>
            <p:ph type="title"/>
          </p:nvPr>
        </p:nvSpPr>
        <p:spPr/>
        <p:txBody>
          <a:bodyPr/>
          <a:lstStyle/>
          <a:p>
            <a:r>
              <a:rPr lang="en-US" b="0" dirty="0">
                <a:solidFill>
                  <a:srgbClr val="000000"/>
                </a:solidFill>
                <a:effectLst/>
                <a:latin typeface="Times New Roman" panose="02020603050405020304" pitchFamily="18" charset="0"/>
                <a:cs typeface="Times New Roman" panose="02020603050405020304" pitchFamily="18" charset="0"/>
              </a:rPr>
              <a:t>Distribution of App Scores</a:t>
            </a:r>
            <a:br>
              <a:rPr lang="en-US" b="0" dirty="0">
                <a:solidFill>
                  <a:srgbClr val="000000"/>
                </a:solidFill>
                <a:effectLst/>
                <a:latin typeface="Times New Roman" panose="02020603050405020304" pitchFamily="18" charset="0"/>
                <a:cs typeface="Times New Roman" panose="02020603050405020304" pitchFamily="18" charset="0"/>
              </a:rPr>
            </a:br>
            <a:endParaRPr lang="en-US" dirty="0"/>
          </a:p>
        </p:txBody>
      </p:sp>
      <p:pic>
        <p:nvPicPr>
          <p:cNvPr id="5" name="Picture 4" descr="A picture containing chart&#10;&#10;Description automatically generated">
            <a:extLst>
              <a:ext uri="{FF2B5EF4-FFF2-40B4-BE49-F238E27FC236}">
                <a16:creationId xmlns:a16="http://schemas.microsoft.com/office/drawing/2014/main" id="{F582CF35-5245-6B15-73A2-FFDF18657722}"/>
              </a:ext>
            </a:extLst>
          </p:cNvPr>
          <p:cNvPicPr>
            <a:picLocks noChangeAspect="1"/>
          </p:cNvPicPr>
          <p:nvPr/>
        </p:nvPicPr>
        <p:blipFill>
          <a:blip r:embed="rId2"/>
          <a:stretch>
            <a:fillRect/>
          </a:stretch>
        </p:blipFill>
        <p:spPr>
          <a:xfrm>
            <a:off x="889000" y="1142999"/>
            <a:ext cx="7366000" cy="2934325"/>
          </a:xfrm>
          <a:prstGeom prst="rect">
            <a:avLst/>
          </a:prstGeom>
        </p:spPr>
      </p:pic>
    </p:spTree>
    <p:extLst>
      <p:ext uri="{BB962C8B-B14F-4D97-AF65-F5344CB8AC3E}">
        <p14:creationId xmlns:p14="http://schemas.microsoft.com/office/powerpoint/2010/main" val="3023786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034C-967A-85A8-6D33-99784EC64053}"/>
              </a:ext>
            </a:extLst>
          </p:cNvPr>
          <p:cNvSpPr>
            <a:spLocks noGrp="1"/>
          </p:cNvSpPr>
          <p:nvPr>
            <p:ph type="title"/>
          </p:nvPr>
        </p:nvSpPr>
        <p:spPr/>
        <p:txBody>
          <a:bodyPr/>
          <a:lstStyle/>
          <a:p>
            <a:r>
              <a:rPr lang="en-US" b="0" dirty="0">
                <a:solidFill>
                  <a:srgbClr val="000000"/>
                </a:solidFill>
                <a:effectLst/>
                <a:latin typeface="Times New Roman" panose="02020603050405020304" pitchFamily="18" charset="0"/>
                <a:cs typeface="Times New Roman" panose="02020603050405020304" pitchFamily="18" charset="0"/>
              </a:rPr>
              <a:t>Average Number of Reviews by Genre</a:t>
            </a:r>
            <a:br>
              <a:rPr lang="en-US" b="0" dirty="0">
                <a:solidFill>
                  <a:srgbClr val="000000"/>
                </a:solidFill>
                <a:effectLst/>
                <a:latin typeface="Times New Roman" panose="02020603050405020304" pitchFamily="18" charset="0"/>
                <a:cs typeface="Times New Roman" panose="02020603050405020304" pitchFamily="18" charset="0"/>
              </a:rPr>
            </a:br>
            <a:endParaRPr lang="en-US" dirty="0"/>
          </a:p>
        </p:txBody>
      </p:sp>
      <p:pic>
        <p:nvPicPr>
          <p:cNvPr id="5" name="Picture 4" descr="Graphical user interface&#10;&#10;Description automatically generated with medium confidence">
            <a:extLst>
              <a:ext uri="{FF2B5EF4-FFF2-40B4-BE49-F238E27FC236}">
                <a16:creationId xmlns:a16="http://schemas.microsoft.com/office/drawing/2014/main" id="{DC6E3C8F-8AFD-3FE4-A0A7-959ECEE92307}"/>
              </a:ext>
            </a:extLst>
          </p:cNvPr>
          <p:cNvPicPr>
            <a:picLocks noChangeAspect="1"/>
          </p:cNvPicPr>
          <p:nvPr/>
        </p:nvPicPr>
        <p:blipFill>
          <a:blip r:embed="rId2"/>
          <a:stretch>
            <a:fillRect/>
          </a:stretch>
        </p:blipFill>
        <p:spPr>
          <a:xfrm>
            <a:off x="889000" y="1142999"/>
            <a:ext cx="7366000" cy="3144187"/>
          </a:xfrm>
          <a:prstGeom prst="rect">
            <a:avLst/>
          </a:prstGeom>
        </p:spPr>
      </p:pic>
    </p:spTree>
    <p:extLst>
      <p:ext uri="{BB962C8B-B14F-4D97-AF65-F5344CB8AC3E}">
        <p14:creationId xmlns:p14="http://schemas.microsoft.com/office/powerpoint/2010/main" val="2043973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A9F95-36E9-9209-E8EC-2D93EA907700}"/>
              </a:ext>
            </a:extLst>
          </p:cNvPr>
          <p:cNvSpPr>
            <a:spLocks noGrp="1"/>
          </p:cNvSpPr>
          <p:nvPr>
            <p:ph type="title"/>
          </p:nvPr>
        </p:nvSpPr>
        <p:spPr/>
        <p:txBody>
          <a:bodyPr/>
          <a:lstStyle/>
          <a:p>
            <a:r>
              <a:rPr lang="en-US"/>
              <a:t>Data Insights </a:t>
            </a:r>
            <a:r>
              <a:rPr lang="en-US" dirty="0"/>
              <a:t>- </a:t>
            </a:r>
          </a:p>
        </p:txBody>
      </p:sp>
      <p:sp>
        <p:nvSpPr>
          <p:cNvPr id="3" name="Text Placeholder 2">
            <a:extLst>
              <a:ext uri="{FF2B5EF4-FFF2-40B4-BE49-F238E27FC236}">
                <a16:creationId xmlns:a16="http://schemas.microsoft.com/office/drawing/2014/main" id="{B670A6EC-C72E-8553-D1AB-98D568433AD0}"/>
              </a:ext>
            </a:extLst>
          </p:cNvPr>
          <p:cNvSpPr>
            <a:spLocks noGrp="1"/>
          </p:cNvSpPr>
          <p:nvPr>
            <p:ph type="body"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There are a greater number of Free Apps than Paid Apps</a:t>
            </a:r>
          </a:p>
          <a:p>
            <a:r>
              <a:rPr lang="en-US" dirty="0">
                <a:solidFill>
                  <a:schemeClr val="tx1"/>
                </a:solidFill>
                <a:latin typeface="Times New Roman" panose="02020603050405020304" pitchFamily="18" charset="0"/>
                <a:cs typeface="Times New Roman" panose="02020603050405020304" pitchFamily="18" charset="0"/>
              </a:rPr>
              <a:t>The education Genre has the highest number of Applications followed by Business, Tools, and Comics with the least.</a:t>
            </a:r>
          </a:p>
          <a:p>
            <a:r>
              <a:rPr lang="en-US" dirty="0">
                <a:solidFill>
                  <a:schemeClr val="tx1"/>
                </a:solidFill>
                <a:latin typeface="Times New Roman" panose="02020603050405020304" pitchFamily="18" charset="0"/>
                <a:cs typeface="Times New Roman" panose="02020603050405020304" pitchFamily="18" charset="0"/>
              </a:rPr>
              <a:t>There are 3M + applications has In-App Purchases</a:t>
            </a:r>
          </a:p>
          <a:p>
            <a:r>
              <a:rPr lang="en-US" dirty="0">
                <a:solidFill>
                  <a:schemeClr val="tx1"/>
                </a:solidFill>
                <a:latin typeface="Times New Roman" panose="02020603050405020304" pitchFamily="18" charset="0"/>
                <a:cs typeface="Times New Roman" panose="02020603050405020304" pitchFamily="18" charset="0"/>
              </a:rPr>
              <a:t>Most Ratings are for Strategy and Actions, the Events genre with the least</a:t>
            </a:r>
          </a:p>
          <a:p>
            <a:r>
              <a:rPr lang="en-US" dirty="0">
                <a:solidFill>
                  <a:schemeClr val="tx1"/>
                </a:solidFill>
                <a:latin typeface="Times New Roman" panose="02020603050405020304" pitchFamily="18" charset="0"/>
                <a:cs typeface="Times New Roman" panose="02020603050405020304" pitchFamily="18" charset="0"/>
              </a:rPr>
              <a:t>1-star ratings dominate the score of the Applications</a:t>
            </a:r>
          </a:p>
          <a:p>
            <a:r>
              <a:rPr lang="en-US" dirty="0">
                <a:solidFill>
                  <a:schemeClr val="tx1"/>
                </a:solidFill>
                <a:latin typeface="Times New Roman" panose="02020603050405020304" pitchFamily="18" charset="0"/>
                <a:cs typeface="Times New Roman" panose="02020603050405020304" pitchFamily="18" charset="0"/>
              </a:rPr>
              <a:t>The highest number of Applications is from Education Genre in contrast Ratings and Reviews are the least.</a:t>
            </a: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6980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2C013-41CA-F086-7E4D-8D9A0754A6C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ML Models - </a:t>
            </a:r>
            <a:r>
              <a:rPr lang="en-US" i="0" dirty="0">
                <a:effectLst/>
                <a:latin typeface="Times New Roman" panose="02020603050405020304" pitchFamily="18" charset="0"/>
                <a:cs typeface="Times New Roman" panose="02020603050405020304" pitchFamily="18" charset="0"/>
              </a:rPr>
              <a:t>App Rating Prediction</a:t>
            </a:r>
            <a:br>
              <a:rPr lang="en-US" i="0"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AA262E4-7443-5EAE-51E0-266F226A71E5}"/>
              </a:ext>
            </a:extLst>
          </p:cNvPr>
          <p:cNvSpPr>
            <a:spLocks noGrp="1"/>
          </p:cNvSpPr>
          <p:nvPr>
            <p:ph type="body"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Random Forest Model</a:t>
            </a:r>
          </a:p>
          <a:p>
            <a:pPr lvl="1"/>
            <a:r>
              <a:rPr lang="en-US" sz="1600" b="0" dirty="0">
                <a:solidFill>
                  <a:schemeClr val="tx1"/>
                </a:solidFill>
                <a:effectLst/>
                <a:latin typeface="Times New Roman" panose="02020603050405020304" pitchFamily="18" charset="0"/>
                <a:cs typeface="Times New Roman" panose="02020603050405020304" pitchFamily="18" charset="0"/>
              </a:rPr>
              <a:t>Root Mean Squared Error (RMSE) of Random Forest Model: </a:t>
            </a:r>
            <a:r>
              <a:rPr lang="en-US" sz="1600" b="0" dirty="0">
                <a:solidFill>
                  <a:srgbClr val="000000"/>
                </a:solidFill>
                <a:effectLst/>
                <a:latin typeface="Times New Roman" panose="02020603050405020304" pitchFamily="18" charset="0"/>
                <a:cs typeface="Times New Roman" panose="02020603050405020304" pitchFamily="18" charset="0"/>
              </a:rPr>
              <a:t>0.1735</a:t>
            </a:r>
            <a:endParaRPr lang="en-US" sz="1600" b="0" dirty="0">
              <a:solidFill>
                <a:schemeClr val="tx1"/>
              </a:solidFill>
              <a:effectLst/>
              <a:latin typeface="Times New Roman" panose="02020603050405020304" pitchFamily="18" charset="0"/>
              <a:cs typeface="Times New Roman" panose="02020603050405020304" pitchFamily="18" charset="0"/>
            </a:endParaRPr>
          </a:p>
          <a:p>
            <a:pPr marL="596900" lvl="1"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Linear Regression</a:t>
            </a:r>
          </a:p>
          <a:p>
            <a:pPr lvl="1"/>
            <a:r>
              <a:rPr lang="en-US" sz="1400" b="0" dirty="0">
                <a:solidFill>
                  <a:schemeClr val="tx1"/>
                </a:solidFill>
                <a:effectLst/>
                <a:latin typeface="Times New Roman" panose="02020603050405020304" pitchFamily="18" charset="0"/>
                <a:cs typeface="Times New Roman" panose="02020603050405020304" pitchFamily="18" charset="0"/>
              </a:rPr>
              <a:t>Root Mean Squared Error (RMSE) of  </a:t>
            </a:r>
            <a:r>
              <a:rPr lang="en-US" dirty="0">
                <a:solidFill>
                  <a:schemeClr val="tx1"/>
                </a:solidFill>
                <a:latin typeface="Times New Roman" panose="02020603050405020304" pitchFamily="18" charset="0"/>
                <a:cs typeface="Times New Roman" panose="02020603050405020304" pitchFamily="18" charset="0"/>
              </a:rPr>
              <a:t>Linear Regression </a:t>
            </a:r>
            <a:r>
              <a:rPr lang="en-US" sz="1400" b="0" dirty="0">
                <a:solidFill>
                  <a:schemeClr val="tx1"/>
                </a:solidFill>
                <a:effectLst/>
                <a:latin typeface="Times New Roman" panose="02020603050405020304" pitchFamily="18" charset="0"/>
                <a:cs typeface="Times New Roman" panose="02020603050405020304" pitchFamily="18" charset="0"/>
              </a:rPr>
              <a:t>Model: </a:t>
            </a:r>
            <a:r>
              <a:rPr lang="en-US" sz="1400" b="0" dirty="0">
                <a:solidFill>
                  <a:srgbClr val="000000"/>
                </a:solidFill>
                <a:effectLst/>
                <a:latin typeface="Times New Roman" panose="02020603050405020304" pitchFamily="18" charset="0"/>
                <a:cs typeface="Times New Roman" panose="02020603050405020304" pitchFamily="18" charset="0"/>
              </a:rPr>
              <a:t>1.3444</a:t>
            </a:r>
            <a:endParaRPr lang="en-US" sz="1400" b="0" dirty="0">
              <a:solidFill>
                <a:schemeClr val="tx1"/>
              </a:solidFill>
              <a:effectLst/>
              <a:latin typeface="Times New Roman" panose="02020603050405020304" pitchFamily="18" charset="0"/>
              <a:cs typeface="Times New Roman" panose="02020603050405020304" pitchFamily="18" charset="0"/>
            </a:endParaRPr>
          </a:p>
          <a:p>
            <a:pPr marL="596900" lvl="1" indent="0">
              <a:buNone/>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7660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02866-15D1-7EAD-C108-B3069B2DD749}"/>
              </a:ext>
            </a:extLst>
          </p:cNvPr>
          <p:cNvSpPr>
            <a:spLocks noGrp="1"/>
          </p:cNvSpPr>
          <p:nvPr>
            <p:ph type="title"/>
          </p:nvPr>
        </p:nvSpPr>
        <p:spPr/>
        <p:txBody>
          <a:bodyPr/>
          <a:lstStyle/>
          <a:p>
            <a:r>
              <a:rPr lang="en-US" dirty="0"/>
              <a:t>Random Forest vs Linear Regression</a:t>
            </a:r>
          </a:p>
        </p:txBody>
      </p:sp>
      <p:pic>
        <p:nvPicPr>
          <p:cNvPr id="1026" name="Picture 2">
            <a:extLst>
              <a:ext uri="{FF2B5EF4-FFF2-40B4-BE49-F238E27FC236}">
                <a16:creationId xmlns:a16="http://schemas.microsoft.com/office/drawing/2014/main" id="{45E95044-F726-165B-3795-B852017216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8898" y="1281659"/>
            <a:ext cx="4645753" cy="3564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648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0B2EA-41A3-A687-AE65-C419ED0559B7}"/>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2344B4E0-19DE-22B1-91A8-89F05867A368}"/>
              </a:ext>
            </a:extLst>
          </p:cNvPr>
          <p:cNvSpPr>
            <a:spLocks noGrp="1"/>
          </p:cNvSpPr>
          <p:nvPr>
            <p:ph type="body" idx="1"/>
          </p:nvPr>
        </p:nvSpPr>
        <p:spPr/>
        <p:txBody>
          <a:bodyPr/>
          <a:lstStyle/>
          <a:p>
            <a:r>
              <a:rPr lang="en-US" sz="1200" b="0" dirty="0">
                <a:solidFill>
                  <a:srgbClr val="000000"/>
                </a:solidFill>
                <a:effectLst/>
                <a:latin typeface="Times New Roman" panose="02020603050405020304" pitchFamily="18" charset="0"/>
                <a:cs typeface="Times New Roman" panose="02020603050405020304" pitchFamily="18" charset="0"/>
              </a:rPr>
              <a:t>A lower RMSE value indicates better predictive performance, so in this case, the Random Forest model with an RMSE of 0.1735 is better than the Linear Regression model with an RMSE of 1.3444.</a:t>
            </a:r>
          </a:p>
          <a:p>
            <a:endParaRPr lang="en-US" sz="1200" dirty="0">
              <a:solidFill>
                <a:srgbClr val="000000"/>
              </a:solidFill>
              <a:latin typeface="Times New Roman" panose="02020603050405020304" pitchFamily="18" charset="0"/>
              <a:cs typeface="Times New Roman" panose="02020603050405020304" pitchFamily="18" charset="0"/>
            </a:endParaRPr>
          </a:p>
          <a:p>
            <a:r>
              <a:rPr lang="en-US" sz="1200" b="0" dirty="0">
                <a:solidFill>
                  <a:srgbClr val="000000"/>
                </a:solidFill>
                <a:effectLst/>
                <a:latin typeface="Times New Roman" panose="02020603050405020304" pitchFamily="18" charset="0"/>
                <a:cs typeface="Times New Roman" panose="02020603050405020304" pitchFamily="18" charset="0"/>
              </a:rPr>
              <a:t>The reason for this is that Random Forest is a more powerful algorithm for predicting outcomes in complex datasets, which can lead to better performance than simpler algorithms like Linear Regression. Random Forest models are also less prone to overfitting, which can result in better generalization to new data.</a:t>
            </a:r>
          </a:p>
          <a:p>
            <a:endParaRPr lang="en-US" sz="1200" dirty="0">
              <a:solidFill>
                <a:srgbClr val="000000"/>
              </a:solidFill>
              <a:latin typeface="Times New Roman" panose="02020603050405020304" pitchFamily="18" charset="0"/>
              <a:cs typeface="Times New Roman" panose="02020603050405020304" pitchFamily="18" charset="0"/>
            </a:endParaRPr>
          </a:p>
          <a:p>
            <a:r>
              <a:rPr lang="en-US" sz="1200" b="0" dirty="0">
                <a:solidFill>
                  <a:srgbClr val="000000"/>
                </a:solidFill>
                <a:effectLst/>
                <a:latin typeface="Times New Roman" panose="02020603050405020304" pitchFamily="18" charset="0"/>
                <a:cs typeface="Times New Roman" panose="02020603050405020304" pitchFamily="18" charset="0"/>
              </a:rPr>
              <a:t>Based on the given information, we can conclude that the Random Forest model performs better than the Linear Regression model for predicting app ratings. The RMSE value for Random Forest is lower than the RMSE value for Linear Regression, indicating that the Random Forest model has better predictive power. Additionally, Random Forest is generally more robust to outliers and non-linear relationships between the predictors and the response variable, which could explain its better performance in this case.</a:t>
            </a:r>
          </a:p>
          <a:p>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7642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43E19-CEDA-5E10-A16A-B4C00D929BD6}"/>
              </a:ext>
            </a:extLst>
          </p:cNvPr>
          <p:cNvSpPr>
            <a:spLocks noGrp="1"/>
          </p:cNvSpPr>
          <p:nvPr>
            <p:ph type="title"/>
          </p:nvPr>
        </p:nvSpPr>
        <p:spPr/>
        <p:txBody>
          <a:bodyPr/>
          <a:lstStyle/>
          <a:p>
            <a:r>
              <a:rPr lang="en-US" sz="2800" kern="1200" dirty="0">
                <a:solidFill>
                  <a:schemeClr val="tx1"/>
                </a:solidFill>
                <a:latin typeface="+mj-lt"/>
                <a:ea typeface="+mj-ea"/>
                <a:cs typeface="+mj-cs"/>
              </a:rPr>
              <a:t>Table of Contents</a:t>
            </a:r>
            <a:endParaRPr lang="en-US" dirty="0"/>
          </a:p>
        </p:txBody>
      </p:sp>
      <p:sp>
        <p:nvSpPr>
          <p:cNvPr id="3" name="Text Placeholder 2">
            <a:extLst>
              <a:ext uri="{FF2B5EF4-FFF2-40B4-BE49-F238E27FC236}">
                <a16:creationId xmlns:a16="http://schemas.microsoft.com/office/drawing/2014/main" id="{43C492A8-642B-A2C2-1552-7787C8492C3B}"/>
              </a:ext>
            </a:extLst>
          </p:cNvPr>
          <p:cNvSpPr>
            <a:spLocks noGrp="1"/>
          </p:cNvSpPr>
          <p:nvPr>
            <p:ph type="body" idx="1"/>
          </p:nvPr>
        </p:nvSpPr>
        <p:spPr/>
        <p:txBody>
          <a:bodyPr/>
          <a:lstStyle/>
          <a:p>
            <a:pPr lvl="0"/>
            <a:r>
              <a:rPr lang="en-US" sz="2200" dirty="0">
                <a:solidFill>
                  <a:schemeClr val="tx1"/>
                </a:solidFill>
                <a:latin typeface="Times New Roman" panose="02020603050405020304" pitchFamily="18" charset="0"/>
                <a:cs typeface="Times New Roman" panose="02020603050405020304" pitchFamily="18" charset="0"/>
              </a:rPr>
              <a:t>Abstract</a:t>
            </a:r>
          </a:p>
          <a:p>
            <a:pPr lvl="0"/>
            <a:r>
              <a:rPr lang="en-US" sz="2200" dirty="0">
                <a:solidFill>
                  <a:schemeClr val="tx1"/>
                </a:solidFill>
                <a:latin typeface="Times New Roman" panose="02020603050405020304" pitchFamily="18" charset="0"/>
                <a:cs typeface="Times New Roman" panose="02020603050405020304" pitchFamily="18" charset="0"/>
              </a:rPr>
              <a:t>Data Set Description</a:t>
            </a:r>
          </a:p>
          <a:p>
            <a:pPr lvl="0"/>
            <a:r>
              <a:rPr lang="en-US" sz="2200" dirty="0">
                <a:solidFill>
                  <a:schemeClr val="tx1"/>
                </a:solidFill>
                <a:latin typeface="Times New Roman" panose="02020603050405020304" pitchFamily="18" charset="0"/>
                <a:cs typeface="Times New Roman" panose="02020603050405020304" pitchFamily="18" charset="0"/>
              </a:rPr>
              <a:t>Data Analysis</a:t>
            </a:r>
          </a:p>
          <a:p>
            <a:pPr lvl="0"/>
            <a:r>
              <a:rPr lang="en-US" sz="2200" dirty="0">
                <a:solidFill>
                  <a:schemeClr val="tx1"/>
                </a:solidFill>
                <a:latin typeface="Times New Roman" panose="02020603050405020304" pitchFamily="18" charset="0"/>
                <a:cs typeface="Times New Roman" panose="02020603050405020304" pitchFamily="18" charset="0"/>
              </a:rPr>
              <a:t>Data Visualization</a:t>
            </a:r>
          </a:p>
          <a:p>
            <a:pPr lvl="0"/>
            <a:r>
              <a:rPr lang="en-US" sz="2200" dirty="0">
                <a:solidFill>
                  <a:schemeClr val="tx1"/>
                </a:solidFill>
                <a:latin typeface="Times New Roman" panose="02020603050405020304" pitchFamily="18" charset="0"/>
                <a:cs typeface="Times New Roman" panose="02020603050405020304" pitchFamily="18" charset="0"/>
              </a:rPr>
              <a:t>ML Models - App Rating Prediction</a:t>
            </a:r>
          </a:p>
          <a:p>
            <a:pPr lvl="0"/>
            <a:r>
              <a:rPr lang="en-US" sz="2200" dirty="0">
                <a:solidFill>
                  <a:schemeClr val="tx1"/>
                </a:solidFill>
                <a:latin typeface="Times New Roman" panose="02020603050405020304" pitchFamily="18" charset="0"/>
                <a:cs typeface="Times New Roman" panose="02020603050405020304" pitchFamily="18" charset="0"/>
              </a:rPr>
              <a:t>Conclusion</a:t>
            </a:r>
          </a:p>
          <a:p>
            <a:pPr marL="114300" indent="0">
              <a:buNone/>
            </a:pPr>
            <a:endParaRPr lang="en-US"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0168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28305-B5BF-E288-DD41-EB41DAA39918}"/>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89D84C4A-5B08-06D6-E265-DDD6D9466429}"/>
              </a:ext>
            </a:extLst>
          </p:cNvPr>
          <p:cNvSpPr>
            <a:spLocks noGrp="1"/>
          </p:cNvSpPr>
          <p:nvPr>
            <p:ph type="body" idx="1"/>
          </p:nvPr>
        </p:nvSpPr>
        <p:spPr/>
        <p:txBody>
          <a:bodyPr/>
          <a:lstStyle/>
          <a:p>
            <a:pPr indent="-228600" defTabSz="914400">
              <a:spcAft>
                <a:spcPts val="600"/>
              </a:spcAft>
              <a:buFont typeface="Arial" panose="020B0604020202020204" pitchFamily="34" charset="0"/>
              <a:buChar char="•"/>
            </a:pPr>
            <a:r>
              <a:rPr lang="en-US" b="0" dirty="0">
                <a:solidFill>
                  <a:schemeClr val="tx1"/>
                </a:solidFill>
                <a:effectLst/>
                <a:latin typeface="Times New Roman" panose="02020603050405020304" pitchFamily="18" charset="0"/>
                <a:cs typeface="Times New Roman" panose="02020603050405020304" pitchFamily="18" charset="0"/>
              </a:rPr>
              <a:t>The Google Play Apps and Games dataset available on Kaggle contains information on over 100,000 apps and games that are available on the Google Play Store. </a:t>
            </a:r>
          </a:p>
          <a:p>
            <a:pPr indent="-228600" defTabSz="914400">
              <a:spcAft>
                <a:spcPts val="600"/>
              </a:spcAft>
              <a:buFont typeface="Arial" panose="020B0604020202020204" pitchFamily="34" charset="0"/>
              <a:buChar char="•"/>
            </a:pPr>
            <a:r>
              <a:rPr lang="en-US" b="0" dirty="0">
                <a:solidFill>
                  <a:schemeClr val="tx1"/>
                </a:solidFill>
                <a:effectLst/>
                <a:latin typeface="Times New Roman" panose="02020603050405020304" pitchFamily="18" charset="0"/>
                <a:cs typeface="Times New Roman" panose="02020603050405020304" pitchFamily="18" charset="0"/>
              </a:rPr>
              <a:t>The dataset includes information on app features such as category, rating, size, price, and reviews, as well as developer details and other metadata. </a:t>
            </a:r>
          </a:p>
          <a:p>
            <a:pPr indent="-228600" defTabSz="914400">
              <a:spcAft>
                <a:spcPts val="600"/>
              </a:spcAft>
              <a:buFont typeface="Arial" panose="020B0604020202020204" pitchFamily="34" charset="0"/>
              <a:buChar char="•"/>
            </a:pPr>
            <a:r>
              <a:rPr lang="en-US" b="0" dirty="0">
                <a:solidFill>
                  <a:schemeClr val="tx1"/>
                </a:solidFill>
                <a:effectLst/>
                <a:latin typeface="Times New Roman" panose="02020603050405020304" pitchFamily="18" charset="0"/>
                <a:cs typeface="Times New Roman" panose="02020603050405020304" pitchFamily="18" charset="0"/>
              </a:rPr>
              <a:t>The dataset is useful for conducting analyses related to app performance and user engagement, as well as for training machine learning models to predict app ratings or to identify trends in app development. </a:t>
            </a:r>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967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1447D-2E3D-262F-28AF-E7CECCAFC28E}"/>
              </a:ext>
            </a:extLst>
          </p:cNvPr>
          <p:cNvSpPr>
            <a:spLocks noGrp="1"/>
          </p:cNvSpPr>
          <p:nvPr>
            <p:ph type="title"/>
          </p:nvPr>
        </p:nvSpPr>
        <p:spPr/>
        <p:txBody>
          <a:bodyPr/>
          <a:lstStyle/>
          <a:p>
            <a:r>
              <a:rPr lang="en-US" dirty="0"/>
              <a:t>Dataset Description:</a:t>
            </a:r>
          </a:p>
        </p:txBody>
      </p:sp>
      <p:sp>
        <p:nvSpPr>
          <p:cNvPr id="3" name="Text Placeholder 2">
            <a:extLst>
              <a:ext uri="{FF2B5EF4-FFF2-40B4-BE49-F238E27FC236}">
                <a16:creationId xmlns:a16="http://schemas.microsoft.com/office/drawing/2014/main" id="{2882A872-A8E5-B7B7-D122-F23790EF24E5}"/>
              </a:ext>
            </a:extLst>
          </p:cNvPr>
          <p:cNvSpPr>
            <a:spLocks noGrp="1"/>
          </p:cNvSpPr>
          <p:nvPr>
            <p:ph type="body" idx="1"/>
          </p:nvPr>
        </p:nvSpPr>
        <p:spPr/>
        <p:txBody>
          <a:bodyPr/>
          <a:lstStyle/>
          <a:p>
            <a:r>
              <a:rPr lang="en-US" b="0" dirty="0">
                <a:solidFill>
                  <a:srgbClr val="000000"/>
                </a:solidFill>
                <a:effectLst/>
                <a:latin typeface="Times New Roman" panose="02020603050405020304" pitchFamily="18" charset="0"/>
                <a:cs typeface="Times New Roman" panose="02020603050405020304" pitchFamily="18" charset="0"/>
              </a:rPr>
              <a:t>Data Source - </a:t>
            </a:r>
            <a:r>
              <a:rPr lang="en-US" b="0" dirty="0">
                <a:solidFill>
                  <a:srgbClr val="C72E0F"/>
                </a:solidFill>
                <a:effectLst/>
                <a:latin typeface="Times New Roman" panose="02020603050405020304" pitchFamily="18" charset="0"/>
                <a:cs typeface="Times New Roman" panose="02020603050405020304" pitchFamily="18" charset="0"/>
                <a:hlinkClick r:id="rId2"/>
              </a:rPr>
              <a:t>Google Play Apps Data Set</a:t>
            </a:r>
            <a:endParaRPr lang="en-US" b="0" dirty="0">
              <a:solidFill>
                <a:srgbClr val="C72E0F"/>
              </a:solidFill>
              <a:effectLst/>
              <a:latin typeface="Times New Roman" panose="02020603050405020304" pitchFamily="18" charset="0"/>
              <a:cs typeface="Times New Roman" panose="02020603050405020304" pitchFamily="18" charset="0"/>
            </a:endParaRPr>
          </a:p>
          <a:p>
            <a:r>
              <a:rPr lang="en-US" b="0" dirty="0">
                <a:solidFill>
                  <a:srgbClr val="000000"/>
                </a:solidFill>
                <a:effectLst/>
                <a:latin typeface="Times New Roman" panose="02020603050405020304" pitchFamily="18" charset="0"/>
                <a:cs typeface="Times New Roman" panose="02020603050405020304" pitchFamily="18" charset="0"/>
              </a:rPr>
              <a:t>Provenance source - https://</a:t>
            </a:r>
            <a:r>
              <a:rPr lang="en-US" b="0" dirty="0" err="1">
                <a:solidFill>
                  <a:srgbClr val="000000"/>
                </a:solidFill>
                <a:effectLst/>
                <a:latin typeface="Times New Roman" panose="02020603050405020304" pitchFamily="18" charset="0"/>
                <a:cs typeface="Times New Roman" panose="02020603050405020304" pitchFamily="18" charset="0"/>
              </a:rPr>
              <a:t>play.google.com</a:t>
            </a:r>
            <a:r>
              <a:rPr lang="en-US" b="0" dirty="0">
                <a:solidFill>
                  <a:srgbClr val="000000"/>
                </a:solidFill>
                <a:effectLst/>
                <a:latin typeface="Times New Roman" panose="02020603050405020304" pitchFamily="18" charset="0"/>
                <a:cs typeface="Times New Roman" panose="02020603050405020304" pitchFamily="18" charset="0"/>
              </a:rPr>
              <a:t>/</a:t>
            </a:r>
          </a:p>
          <a:p>
            <a:r>
              <a:rPr lang="en-US" b="0" dirty="0">
                <a:solidFill>
                  <a:srgbClr val="000000"/>
                </a:solidFill>
                <a:effectLst/>
                <a:latin typeface="Times New Roman" panose="02020603050405020304" pitchFamily="18" charset="0"/>
                <a:cs typeface="Times New Roman" panose="02020603050405020304" pitchFamily="18" charset="0"/>
              </a:rPr>
              <a:t>Size - 1.6GB</a:t>
            </a:r>
          </a:p>
          <a:p>
            <a:r>
              <a:rPr lang="en-US" b="0" dirty="0">
                <a:solidFill>
                  <a:srgbClr val="000000"/>
                </a:solidFill>
                <a:effectLst/>
                <a:latin typeface="Times New Roman" panose="02020603050405020304" pitchFamily="18" charset="0"/>
                <a:cs typeface="Times New Roman" panose="02020603050405020304" pitchFamily="18" charset="0"/>
              </a:rPr>
              <a:t>Format - CSV</a:t>
            </a:r>
          </a:p>
          <a:p>
            <a:r>
              <a:rPr lang="en-US" b="0" dirty="0">
                <a:solidFill>
                  <a:srgbClr val="000000"/>
                </a:solidFill>
                <a:effectLst/>
                <a:latin typeface="Times New Roman" panose="02020603050405020304" pitchFamily="18" charset="0"/>
                <a:cs typeface="Times New Roman" panose="02020603050405020304" pitchFamily="18" charset="0"/>
              </a:rPr>
              <a:t>Number of Columns - 36</a:t>
            </a:r>
          </a:p>
          <a:p>
            <a:r>
              <a:rPr lang="en-US" b="0" dirty="0">
                <a:solidFill>
                  <a:srgbClr val="000000"/>
                </a:solidFill>
                <a:effectLst/>
                <a:latin typeface="Times New Roman" panose="02020603050405020304" pitchFamily="18" charset="0"/>
                <a:cs typeface="Times New Roman" panose="02020603050405020304" pitchFamily="18" charset="0"/>
              </a:rPr>
              <a:t>Number of Rows – 1046731</a:t>
            </a:r>
          </a:p>
          <a:p>
            <a:r>
              <a:rPr lang="en-US" b="0" dirty="0">
                <a:solidFill>
                  <a:srgbClr val="000000"/>
                </a:solidFill>
                <a:effectLst/>
                <a:latin typeface="Times New Roman" panose="02020603050405020304" pitchFamily="18" charset="0"/>
                <a:cs typeface="Times New Roman" panose="02020603050405020304" pitchFamily="18" charset="0"/>
              </a:rPr>
              <a:t>Coverage - 02/10/2009 to 11/01/2022</a:t>
            </a:r>
          </a:p>
          <a:p>
            <a:r>
              <a:rPr lang="en-US" b="0" dirty="0">
                <a:solidFill>
                  <a:srgbClr val="000000"/>
                </a:solidFill>
                <a:effectLst/>
                <a:latin typeface="Times New Roman" panose="02020603050405020304" pitchFamily="18" charset="0"/>
                <a:cs typeface="Times New Roman" panose="02020603050405020304" pitchFamily="18" charset="0"/>
              </a:rPr>
              <a:t>GEOSPATIAL COVERAGE - US</a:t>
            </a:r>
          </a:p>
          <a:p>
            <a:endParaRPr lang="en-US" b="0" dirty="0">
              <a:solidFill>
                <a:srgbClr val="000000"/>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4659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69637-8A4B-EE19-D84B-18A00C547E31}"/>
              </a:ext>
            </a:extLst>
          </p:cNvPr>
          <p:cNvSpPr>
            <a:spLocks noGrp="1"/>
          </p:cNvSpPr>
          <p:nvPr>
            <p:ph type="title"/>
          </p:nvPr>
        </p:nvSpPr>
        <p:spPr/>
        <p:txBody>
          <a:bodyPr/>
          <a:lstStyle/>
          <a:p>
            <a:r>
              <a:rPr lang="en-US" dirty="0"/>
              <a:t>Data Analysis</a:t>
            </a:r>
          </a:p>
        </p:txBody>
      </p:sp>
      <p:sp>
        <p:nvSpPr>
          <p:cNvPr id="3" name="Text Placeholder 2">
            <a:extLst>
              <a:ext uri="{FF2B5EF4-FFF2-40B4-BE49-F238E27FC236}">
                <a16:creationId xmlns:a16="http://schemas.microsoft.com/office/drawing/2014/main" id="{19CCADC0-5CEE-76AF-9AE6-B68236EEDAF2}"/>
              </a:ext>
            </a:extLst>
          </p:cNvPr>
          <p:cNvSpPr>
            <a:spLocks noGrp="1"/>
          </p:cNvSpPr>
          <p:nvPr>
            <p:ph type="body"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AWS Cloud Service – S3 Bucket</a:t>
            </a:r>
          </a:p>
          <a:p>
            <a:r>
              <a:rPr lang="en-US" dirty="0">
                <a:solidFill>
                  <a:schemeClr val="tx1"/>
                </a:solidFill>
                <a:latin typeface="Times New Roman" panose="02020603050405020304" pitchFamily="18" charset="0"/>
                <a:cs typeface="Times New Roman" panose="02020603050405020304" pitchFamily="18" charset="0"/>
              </a:rPr>
              <a:t>The data is been pre-processed for further analysis.</a:t>
            </a:r>
          </a:p>
          <a:p>
            <a:r>
              <a:rPr lang="en-US" dirty="0">
                <a:solidFill>
                  <a:schemeClr val="tx1"/>
                </a:solidFill>
                <a:latin typeface="Times New Roman" panose="02020603050405020304" pitchFamily="18" charset="0"/>
                <a:cs typeface="Times New Roman" panose="02020603050405020304" pitchFamily="18" charset="0"/>
              </a:rPr>
              <a:t>EDA:</a:t>
            </a:r>
          </a:p>
          <a:p>
            <a:pPr lvl="1"/>
            <a:r>
              <a:rPr lang="en-US" sz="1800" dirty="0">
                <a:solidFill>
                  <a:schemeClr val="tx1"/>
                </a:solidFill>
                <a:latin typeface="Times New Roman" panose="02020603050405020304" pitchFamily="18" charset="0"/>
                <a:cs typeface="Times New Roman" panose="02020603050405020304" pitchFamily="18" charset="0"/>
              </a:rPr>
              <a:t>Check for null or duplicate values</a:t>
            </a:r>
          </a:p>
          <a:p>
            <a:pPr lvl="1"/>
            <a:r>
              <a:rPr lang="en-US" sz="1800" dirty="0">
                <a:solidFill>
                  <a:schemeClr val="tx1"/>
                </a:solidFill>
                <a:latin typeface="Times New Roman" panose="02020603050405020304" pitchFamily="18" charset="0"/>
                <a:cs typeface="Times New Roman" panose="02020603050405020304" pitchFamily="18" charset="0"/>
              </a:rPr>
              <a:t>Handling the missing data</a:t>
            </a:r>
          </a:p>
          <a:p>
            <a:pPr lvl="1"/>
            <a:r>
              <a:rPr lang="en-US" sz="1800" dirty="0">
                <a:solidFill>
                  <a:schemeClr val="tx1"/>
                </a:solidFill>
                <a:latin typeface="Times New Roman" panose="02020603050405020304" pitchFamily="18" charset="0"/>
                <a:cs typeface="Times New Roman" panose="02020603050405020304" pitchFamily="18" charset="0"/>
              </a:rPr>
              <a:t>Data formatting</a:t>
            </a:r>
          </a:p>
          <a:p>
            <a:pPr lvl="1"/>
            <a:r>
              <a:rPr lang="en-US" sz="1800" dirty="0">
                <a:solidFill>
                  <a:schemeClr val="tx1"/>
                </a:solidFill>
                <a:latin typeface="Times New Roman" panose="02020603050405020304" pitchFamily="18" charset="0"/>
                <a:cs typeface="Times New Roman" panose="02020603050405020304" pitchFamily="18" charset="0"/>
              </a:rPr>
              <a:t>Determining the schema of the data frame.</a:t>
            </a:r>
          </a:p>
          <a:p>
            <a:pPr lvl="1"/>
            <a:endParaRPr lang="en-US" sz="1800"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108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E58F6-49BD-5CB3-B152-6C45F639DAB1}"/>
              </a:ext>
            </a:extLst>
          </p:cNvPr>
          <p:cNvSpPr>
            <a:spLocks noGrp="1"/>
          </p:cNvSpPr>
          <p:nvPr>
            <p:ph type="title"/>
          </p:nvPr>
        </p:nvSpPr>
        <p:spPr/>
        <p:txBody>
          <a:bodyPr/>
          <a:lstStyle/>
          <a:p>
            <a:r>
              <a:rPr lang="en-US" dirty="0"/>
              <a:t>Data Visualization</a:t>
            </a:r>
          </a:p>
        </p:txBody>
      </p:sp>
      <p:sp>
        <p:nvSpPr>
          <p:cNvPr id="3" name="Text Placeholder 2">
            <a:extLst>
              <a:ext uri="{FF2B5EF4-FFF2-40B4-BE49-F238E27FC236}">
                <a16:creationId xmlns:a16="http://schemas.microsoft.com/office/drawing/2014/main" id="{4C821CDD-6513-2BEC-A55C-9ECE0E6A9F90}"/>
              </a:ext>
            </a:extLst>
          </p:cNvPr>
          <p:cNvSpPr>
            <a:spLocks noGrp="1"/>
          </p:cNvSpPr>
          <p:nvPr>
            <p:ph type="body" idx="1"/>
          </p:nvPr>
        </p:nvSpPr>
        <p:spPr/>
        <p:txBody>
          <a:bodyPr/>
          <a:lstStyle/>
          <a:p>
            <a:r>
              <a:rPr lang="en-US" b="0" dirty="0">
                <a:solidFill>
                  <a:srgbClr val="000000"/>
                </a:solidFill>
                <a:effectLst/>
                <a:latin typeface="Times New Roman" panose="02020603050405020304" pitchFamily="18" charset="0"/>
                <a:cs typeface="Times New Roman" panose="02020603050405020304" pitchFamily="18" charset="0"/>
              </a:rPr>
              <a:t>Number of Free Apps and Paid Apps</a:t>
            </a:r>
          </a:p>
          <a:p>
            <a:r>
              <a:rPr lang="en-US" b="0" dirty="0">
                <a:solidFill>
                  <a:srgbClr val="000000"/>
                </a:solidFill>
                <a:effectLst/>
                <a:latin typeface="Times New Roman" panose="02020603050405020304" pitchFamily="18" charset="0"/>
                <a:cs typeface="Times New Roman" panose="02020603050405020304" pitchFamily="18" charset="0"/>
              </a:rPr>
              <a:t>Which Genre has the highest number of applications </a:t>
            </a:r>
          </a:p>
          <a:p>
            <a:r>
              <a:rPr lang="en-US" b="0" dirty="0">
                <a:solidFill>
                  <a:srgbClr val="000000"/>
                </a:solidFill>
                <a:effectLst/>
                <a:latin typeface="Times New Roman" panose="02020603050405020304" pitchFamily="18" charset="0"/>
                <a:cs typeface="Times New Roman" panose="02020603050405020304" pitchFamily="18" charset="0"/>
              </a:rPr>
              <a:t>How many applications support and do not support In-App Purchases</a:t>
            </a:r>
          </a:p>
          <a:p>
            <a:r>
              <a:rPr lang="en-US" b="0" dirty="0">
                <a:solidFill>
                  <a:srgbClr val="000000"/>
                </a:solidFill>
                <a:effectLst/>
                <a:latin typeface="Times New Roman" panose="02020603050405020304" pitchFamily="18" charset="0"/>
                <a:cs typeface="Times New Roman" panose="02020603050405020304" pitchFamily="18" charset="0"/>
              </a:rPr>
              <a:t>Ratings according to the Genre of Applications</a:t>
            </a:r>
          </a:p>
          <a:p>
            <a:r>
              <a:rPr lang="en-US" b="0" dirty="0">
                <a:solidFill>
                  <a:srgbClr val="000000"/>
                </a:solidFill>
                <a:effectLst/>
                <a:latin typeface="Times New Roman" panose="02020603050405020304" pitchFamily="18" charset="0"/>
                <a:cs typeface="Times New Roman" panose="02020603050405020304" pitchFamily="18" charset="0"/>
              </a:rPr>
              <a:t>Distribution of App Scores</a:t>
            </a:r>
          </a:p>
          <a:p>
            <a:r>
              <a:rPr lang="en-US" b="0" dirty="0">
                <a:solidFill>
                  <a:srgbClr val="000000"/>
                </a:solidFill>
                <a:effectLst/>
                <a:latin typeface="Times New Roman" panose="02020603050405020304" pitchFamily="18" charset="0"/>
                <a:cs typeface="Times New Roman" panose="02020603050405020304" pitchFamily="18" charset="0"/>
              </a:rPr>
              <a:t>Average Number of Reviews by Genre</a:t>
            </a:r>
          </a:p>
          <a:p>
            <a:r>
              <a:rPr lang="en-US" b="0" dirty="0">
                <a:solidFill>
                  <a:srgbClr val="000000"/>
                </a:solidFill>
                <a:effectLst/>
                <a:latin typeface="Times New Roman" panose="02020603050405020304" pitchFamily="18" charset="0"/>
                <a:cs typeface="Times New Roman" panose="02020603050405020304" pitchFamily="18" charset="0"/>
              </a:rPr>
              <a:t>Number of Apps Released by Year</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9367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6DBDF-AB28-9BB7-6F57-CD3AF5CF538A}"/>
              </a:ext>
            </a:extLst>
          </p:cNvPr>
          <p:cNvSpPr>
            <a:spLocks noGrp="1"/>
          </p:cNvSpPr>
          <p:nvPr>
            <p:ph type="title"/>
          </p:nvPr>
        </p:nvSpPr>
        <p:spPr/>
        <p:txBody>
          <a:bodyPr/>
          <a:lstStyle/>
          <a:p>
            <a:r>
              <a:rPr lang="en-US" b="0" dirty="0">
                <a:solidFill>
                  <a:srgbClr val="000000"/>
                </a:solidFill>
                <a:effectLst/>
                <a:latin typeface="Times New Roman" panose="02020603050405020304" pitchFamily="18" charset="0"/>
                <a:cs typeface="Times New Roman" panose="02020603050405020304" pitchFamily="18" charset="0"/>
              </a:rPr>
              <a:t>Number of Free Apps and Paid Apps</a:t>
            </a:r>
            <a:endParaRPr lang="en-US" dirty="0"/>
          </a:p>
        </p:txBody>
      </p:sp>
      <p:pic>
        <p:nvPicPr>
          <p:cNvPr id="5" name="Picture 4" descr="A picture containing chart&#10;&#10;Description automatically generated">
            <a:extLst>
              <a:ext uri="{FF2B5EF4-FFF2-40B4-BE49-F238E27FC236}">
                <a16:creationId xmlns:a16="http://schemas.microsoft.com/office/drawing/2014/main" id="{D08EA2DA-DFBA-1ECB-3BFF-F36B258E8CA9}"/>
              </a:ext>
            </a:extLst>
          </p:cNvPr>
          <p:cNvPicPr>
            <a:picLocks noChangeAspect="1"/>
          </p:cNvPicPr>
          <p:nvPr/>
        </p:nvPicPr>
        <p:blipFill rotWithShape="1">
          <a:blip r:embed="rId2"/>
          <a:srcRect l="29140" t="6951" r="29548" b="2032"/>
          <a:stretch/>
        </p:blipFill>
        <p:spPr>
          <a:xfrm>
            <a:off x="2758190" y="1222450"/>
            <a:ext cx="3043003" cy="2600793"/>
          </a:xfrm>
          <a:prstGeom prst="rect">
            <a:avLst/>
          </a:prstGeom>
        </p:spPr>
      </p:pic>
      <p:sp>
        <p:nvSpPr>
          <p:cNvPr id="6" name="TextBox 5">
            <a:extLst>
              <a:ext uri="{FF2B5EF4-FFF2-40B4-BE49-F238E27FC236}">
                <a16:creationId xmlns:a16="http://schemas.microsoft.com/office/drawing/2014/main" id="{6F9C0937-B495-E6D1-EEB3-75E97BDBA9E0}"/>
              </a:ext>
            </a:extLst>
          </p:cNvPr>
          <p:cNvSpPr txBox="1"/>
          <p:nvPr/>
        </p:nvSpPr>
        <p:spPr>
          <a:xfrm>
            <a:off x="2157717" y="3767161"/>
            <a:ext cx="4828566" cy="307777"/>
          </a:xfrm>
          <a:prstGeom prst="rect">
            <a:avLst/>
          </a:prstGeom>
          <a:noFill/>
        </p:spPr>
        <p:txBody>
          <a:bodyPr wrap="none" rtlCol="0">
            <a:spAutoFit/>
          </a:bodyPr>
          <a:lstStyle/>
          <a:p>
            <a:r>
              <a:rPr lang="en-US" dirty="0"/>
              <a:t>96.9% of the apps are free and 3.08% of the apps are paid</a:t>
            </a:r>
          </a:p>
        </p:txBody>
      </p:sp>
    </p:spTree>
    <p:extLst>
      <p:ext uri="{BB962C8B-B14F-4D97-AF65-F5344CB8AC3E}">
        <p14:creationId xmlns:p14="http://schemas.microsoft.com/office/powerpoint/2010/main" val="3122075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AA3EE-8EB1-A82B-F33D-A85441F05408}"/>
              </a:ext>
            </a:extLst>
          </p:cNvPr>
          <p:cNvSpPr>
            <a:spLocks noGrp="1"/>
          </p:cNvSpPr>
          <p:nvPr>
            <p:ph type="title"/>
          </p:nvPr>
        </p:nvSpPr>
        <p:spPr/>
        <p:txBody>
          <a:bodyPr/>
          <a:lstStyle/>
          <a:p>
            <a:r>
              <a:rPr lang="en-US" b="0" dirty="0">
                <a:solidFill>
                  <a:srgbClr val="000000"/>
                </a:solidFill>
                <a:effectLst/>
                <a:latin typeface="Times New Roman" panose="02020603050405020304" pitchFamily="18" charset="0"/>
                <a:cs typeface="Times New Roman" panose="02020603050405020304" pitchFamily="18" charset="0"/>
              </a:rPr>
              <a:t>Which Genre has the highest number of applications </a:t>
            </a:r>
            <a:br>
              <a:rPr lang="en-US" b="0" dirty="0">
                <a:solidFill>
                  <a:srgbClr val="000000"/>
                </a:solidFill>
                <a:effectLst/>
                <a:latin typeface="Times New Roman" panose="02020603050405020304" pitchFamily="18" charset="0"/>
                <a:cs typeface="Times New Roman" panose="02020603050405020304" pitchFamily="18" charset="0"/>
              </a:rPr>
            </a:br>
            <a:endParaRPr lang="en-US" dirty="0"/>
          </a:p>
        </p:txBody>
      </p:sp>
      <p:pic>
        <p:nvPicPr>
          <p:cNvPr id="5" name="Picture 4" descr="Chart, histogram&#10;&#10;Description automatically generated">
            <a:extLst>
              <a:ext uri="{FF2B5EF4-FFF2-40B4-BE49-F238E27FC236}">
                <a16:creationId xmlns:a16="http://schemas.microsoft.com/office/drawing/2014/main" id="{046809A2-7EE8-53CB-D2D9-10CCAF5921B4}"/>
              </a:ext>
            </a:extLst>
          </p:cNvPr>
          <p:cNvPicPr>
            <a:picLocks noChangeAspect="1"/>
          </p:cNvPicPr>
          <p:nvPr/>
        </p:nvPicPr>
        <p:blipFill>
          <a:blip r:embed="rId2"/>
          <a:stretch>
            <a:fillRect/>
          </a:stretch>
        </p:blipFill>
        <p:spPr>
          <a:xfrm>
            <a:off x="1118641" y="1222450"/>
            <a:ext cx="6906718" cy="3258225"/>
          </a:xfrm>
          <a:prstGeom prst="rect">
            <a:avLst/>
          </a:prstGeom>
        </p:spPr>
      </p:pic>
      <p:sp>
        <p:nvSpPr>
          <p:cNvPr id="6" name="TextBox 5">
            <a:extLst>
              <a:ext uri="{FF2B5EF4-FFF2-40B4-BE49-F238E27FC236}">
                <a16:creationId xmlns:a16="http://schemas.microsoft.com/office/drawing/2014/main" id="{3540BC0F-8DD4-92B8-344C-708B2A656958}"/>
              </a:ext>
            </a:extLst>
          </p:cNvPr>
          <p:cNvSpPr txBox="1"/>
          <p:nvPr/>
        </p:nvSpPr>
        <p:spPr>
          <a:xfrm>
            <a:off x="1731364" y="4493750"/>
            <a:ext cx="5527475" cy="307777"/>
          </a:xfrm>
          <a:prstGeom prst="rect">
            <a:avLst/>
          </a:prstGeom>
          <a:noFill/>
        </p:spPr>
        <p:txBody>
          <a:bodyPr wrap="none" rtlCol="0">
            <a:spAutoFit/>
          </a:bodyPr>
          <a:lstStyle/>
          <a:p>
            <a:r>
              <a:rPr lang="en-US" dirty="0"/>
              <a:t>Education is the highest genre to be installed with approximately 4L.</a:t>
            </a:r>
          </a:p>
        </p:txBody>
      </p:sp>
    </p:spTree>
    <p:extLst>
      <p:ext uri="{BB962C8B-B14F-4D97-AF65-F5344CB8AC3E}">
        <p14:creationId xmlns:p14="http://schemas.microsoft.com/office/powerpoint/2010/main" val="2493840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F430F-18D8-B16C-D231-784C853F51EF}"/>
              </a:ext>
            </a:extLst>
          </p:cNvPr>
          <p:cNvSpPr>
            <a:spLocks noGrp="1"/>
          </p:cNvSpPr>
          <p:nvPr>
            <p:ph type="title"/>
          </p:nvPr>
        </p:nvSpPr>
        <p:spPr/>
        <p:txBody>
          <a:bodyPr/>
          <a:lstStyle/>
          <a:p>
            <a:r>
              <a:rPr lang="en-US" sz="2200" b="0" dirty="0">
                <a:solidFill>
                  <a:srgbClr val="000000"/>
                </a:solidFill>
                <a:effectLst/>
                <a:latin typeface="Times New Roman" panose="02020603050405020304" pitchFamily="18" charset="0"/>
                <a:cs typeface="Times New Roman" panose="02020603050405020304" pitchFamily="18" charset="0"/>
              </a:rPr>
              <a:t>How many applications support and do not support In-App Purchases</a:t>
            </a:r>
            <a:br>
              <a:rPr lang="en-US" sz="2200" b="0" dirty="0">
                <a:solidFill>
                  <a:srgbClr val="000000"/>
                </a:solidFill>
                <a:effectLst/>
                <a:latin typeface="Times New Roman" panose="02020603050405020304" pitchFamily="18" charset="0"/>
                <a:cs typeface="Times New Roman" panose="02020603050405020304" pitchFamily="18" charset="0"/>
              </a:rPr>
            </a:br>
            <a:endParaRPr lang="en-US" sz="2200" dirty="0"/>
          </a:p>
        </p:txBody>
      </p:sp>
      <p:pic>
        <p:nvPicPr>
          <p:cNvPr id="5" name="Picture 4" descr="Chart&#10;&#10;Description automatically generated">
            <a:extLst>
              <a:ext uri="{FF2B5EF4-FFF2-40B4-BE49-F238E27FC236}">
                <a16:creationId xmlns:a16="http://schemas.microsoft.com/office/drawing/2014/main" id="{DC1D5B05-00C3-6567-DEA8-770112ED7BC2}"/>
              </a:ext>
            </a:extLst>
          </p:cNvPr>
          <p:cNvPicPr>
            <a:picLocks noChangeAspect="1"/>
          </p:cNvPicPr>
          <p:nvPr/>
        </p:nvPicPr>
        <p:blipFill>
          <a:blip r:embed="rId2"/>
          <a:stretch>
            <a:fillRect/>
          </a:stretch>
        </p:blipFill>
        <p:spPr>
          <a:xfrm>
            <a:off x="889000" y="1143000"/>
            <a:ext cx="7366000" cy="2857500"/>
          </a:xfrm>
          <a:prstGeom prst="rect">
            <a:avLst/>
          </a:prstGeom>
        </p:spPr>
      </p:pic>
      <p:sp>
        <p:nvSpPr>
          <p:cNvPr id="7" name="TextBox 6">
            <a:extLst>
              <a:ext uri="{FF2B5EF4-FFF2-40B4-BE49-F238E27FC236}">
                <a16:creationId xmlns:a16="http://schemas.microsoft.com/office/drawing/2014/main" id="{EE6E1001-D092-3082-9D5F-678ABB8D1996}"/>
              </a:ext>
            </a:extLst>
          </p:cNvPr>
          <p:cNvSpPr txBox="1"/>
          <p:nvPr/>
        </p:nvSpPr>
        <p:spPr>
          <a:xfrm>
            <a:off x="2106117" y="4185973"/>
            <a:ext cx="4217821" cy="307777"/>
          </a:xfrm>
          <a:prstGeom prst="rect">
            <a:avLst/>
          </a:prstGeom>
          <a:noFill/>
        </p:spPr>
        <p:txBody>
          <a:bodyPr wrap="none" rtlCol="0">
            <a:spAutoFit/>
          </a:bodyPr>
          <a:lstStyle/>
          <a:p>
            <a:r>
              <a:rPr lang="en-US" dirty="0"/>
              <a:t>There are 3M + applications has In-App Purchases</a:t>
            </a:r>
          </a:p>
        </p:txBody>
      </p:sp>
    </p:spTree>
    <p:extLst>
      <p:ext uri="{BB962C8B-B14F-4D97-AF65-F5344CB8AC3E}">
        <p14:creationId xmlns:p14="http://schemas.microsoft.com/office/powerpoint/2010/main" val="474475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MBC presentation template" id="{AB65D83E-2400-6B44-80B6-570C4D1979AE}" vid="{575BF1C9-A2EC-6C4D-85BC-EA12E69D25D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6ED8954222B1C429A59F0EC15EF7AA8" ma:contentTypeVersion="2" ma:contentTypeDescription="Create a new document." ma:contentTypeScope="" ma:versionID="0c04c478d00626cb60d5207571fc9a62">
  <xsd:schema xmlns:xsd="http://www.w3.org/2001/XMLSchema" xmlns:xs="http://www.w3.org/2001/XMLSchema" xmlns:p="http://schemas.microsoft.com/office/2006/metadata/properties" xmlns:ns2="3d49952c-a256-405f-b031-e3a3291e2b23" targetNamespace="http://schemas.microsoft.com/office/2006/metadata/properties" ma:root="true" ma:fieldsID="da85d3e70fb42f120a5f8157befa9dfc" ns2:_="">
    <xsd:import namespace="3d49952c-a256-405f-b031-e3a3291e2b2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49952c-a256-405f-b031-e3a3291e2b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1041599-BA9E-401A-A3A4-229E012A71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49952c-a256-405f-b031-e3a3291e2b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2477F5-ACFC-4ED1-ACC1-C27FFFF64374}">
  <ds:schemaRefs>
    <ds:schemaRef ds:uri="http://schemas.microsoft.com/sharepoint/v3/contenttype/forms"/>
  </ds:schemaRefs>
</ds:datastoreItem>
</file>

<file path=customXml/itemProps3.xml><?xml version="1.0" encoding="utf-8"?>
<ds:datastoreItem xmlns:ds="http://schemas.openxmlformats.org/officeDocument/2006/customXml" ds:itemID="{457D5036-224F-4702-A7D6-45C6253E8B4D}">
  <ds:schemaRefs>
    <ds:schemaRef ds:uri="http://schemas.microsoft.com/office/2006/metadata/properties"/>
    <ds:schemaRef ds:uri="http://purl.org/dc/elements/1.1/"/>
    <ds:schemaRef ds:uri="http://schemas.microsoft.com/office/infopath/2007/PartnerControls"/>
    <ds:schemaRef ds:uri="http://schemas.microsoft.com/office/2006/documentManagement/types"/>
    <ds:schemaRef ds:uri="http://purl.org/dc/terms/"/>
    <ds:schemaRef ds:uri="http://purl.org/dc/dcmitype/"/>
    <ds:schemaRef ds:uri="http://www.w3.org/XML/1998/namespace"/>
    <ds:schemaRef ds:uri="http://schemas.openxmlformats.org/package/2006/metadata/core-properties"/>
    <ds:schemaRef ds:uri="3d49952c-a256-405f-b031-e3a3291e2b23"/>
  </ds:schemaRefs>
</ds:datastoreItem>
</file>

<file path=docProps/app.xml><?xml version="1.0" encoding="utf-8"?>
<Properties xmlns="http://schemas.openxmlformats.org/officeDocument/2006/extended-properties" xmlns:vt="http://schemas.openxmlformats.org/officeDocument/2006/docPropsVTypes">
  <Template>Simple Light</Template>
  <TotalTime>104</TotalTime>
  <Words>656</Words>
  <Application>Microsoft Macintosh PowerPoint</Application>
  <PresentationFormat>On-screen Show (16:9)</PresentationFormat>
  <Paragraphs>72</Paragraphs>
  <Slides>16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Simple Light</vt:lpstr>
      <vt:lpstr>Google-Play-Apps Analysis and App Rating Prediction using ML Models</vt:lpstr>
      <vt:lpstr>Table of Contents</vt:lpstr>
      <vt:lpstr>Introduction:</vt:lpstr>
      <vt:lpstr>Dataset Description:</vt:lpstr>
      <vt:lpstr>Data Analysis</vt:lpstr>
      <vt:lpstr>Data Visualization</vt:lpstr>
      <vt:lpstr>Number of Free Apps and Paid Apps</vt:lpstr>
      <vt:lpstr>Which Genre has the highest number of applications  </vt:lpstr>
      <vt:lpstr>How many applications support and do not support In-App Purchases </vt:lpstr>
      <vt:lpstr>Ratings according to the Genre of Applications </vt:lpstr>
      <vt:lpstr>Distribution of App Scores </vt:lpstr>
      <vt:lpstr>Average Number of Reviews by Genre </vt:lpstr>
      <vt:lpstr>Data Insights - </vt:lpstr>
      <vt:lpstr>ML Models - App Rating Prediction </vt:lpstr>
      <vt:lpstr>Random Forest vs Linear Regression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Google-Play-Apps Analysis and App Rating Prediction using ML Models</dc:title>
  <dc:creator>Srinivas Naidu Pasyavula</dc:creator>
  <cp:lastModifiedBy>Srinivas Naidu Pasyavula</cp:lastModifiedBy>
  <cp:revision>25</cp:revision>
  <cp:lastPrinted>2022-12-06T17:26:06Z</cp:lastPrinted>
  <dcterms:created xsi:type="dcterms:W3CDTF">2023-05-08T22:24:23Z</dcterms:created>
  <dcterms:modified xsi:type="dcterms:W3CDTF">2023-05-09T00:09:00Z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0x01010066ED8954222B1C429A59F0EC15EF7AA8</vt:lpwstr>
  </property>
</Properties>
</file>