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9"/>
  </p:notesMasterIdLst>
  <p:sldIdLst>
    <p:sldId id="256" r:id="rId5"/>
    <p:sldId id="258" r:id="rId6"/>
    <p:sldId id="257" r:id="rId7"/>
    <p:sldId id="260" r:id="rId8"/>
    <p:sldId id="261" r:id="rId9"/>
    <p:sldId id="262" r:id="rId10"/>
    <p:sldId id="266" r:id="rId11"/>
    <p:sldId id="259" r:id="rId12"/>
    <p:sldId id="263" r:id="rId13"/>
    <p:sldId id="265" r:id="rId14"/>
    <p:sldId id="268" r:id="rId15"/>
    <p:sldId id="269" r:id="rId16"/>
    <p:sldId id="264"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9"/>
    <p:restoredTop sz="96327"/>
  </p:normalViewPr>
  <p:slideViewPr>
    <p:cSldViewPr snapToGrid="0">
      <p:cViewPr varScale="1">
        <p:scale>
          <a:sx n="174" d="100"/>
          <a:sy n="174" d="100"/>
        </p:scale>
        <p:origin x="192" y="2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mages.google.com/" TargetMode="External"/><Relationship Id="rId2" Type="http://schemas.openxmlformats.org/officeDocument/2006/relationships/hyperlink" Target="https://www.kaggle.com/datasets/iamsouravbanerjee/indian-food-images-dataset/code?select=Indian+Food+Images" TargetMode="External"/><Relationship Id="rId1" Type="http://schemas.openxmlformats.org/officeDocument/2006/relationships/slideLayout" Target="../slideLayouts/slideLayout2.xml"/><Relationship Id="rId4" Type="http://schemas.openxmlformats.org/officeDocument/2006/relationships/hyperlink" Target="https://github.com/nicknochnack/Image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mages.google.com/" TargetMode="External"/><Relationship Id="rId2" Type="http://schemas.openxmlformats.org/officeDocument/2006/relationships/hyperlink" Target="https://www.kaggle.com/datasets/iamsouravbanerjee/indian-food-images-dataset/code?select=Indian+Food+Imag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703754"/>
            <a:ext cx="8520600" cy="2052600"/>
          </a:xfrm>
        </p:spPr>
        <p:txBody>
          <a:bodyPr/>
          <a:lstStyle/>
          <a:p>
            <a:r>
              <a:rPr lang="en-US" sz="2800" b="1" i="0" dirty="0">
                <a:solidFill>
                  <a:schemeClr val="tx1"/>
                </a:solidFill>
                <a:effectLst/>
                <a:latin typeface="Times New Roman" panose="02020603050405020304" pitchFamily="18" charset="0"/>
                <a:cs typeface="Times New Roman" panose="02020603050405020304" pitchFamily="18" charset="0"/>
              </a:rPr>
              <a:t>Exploring and Classifying Indian Food Images using Machine Learning</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p:txBody>
          <a:bodyPr/>
          <a:lstStyle/>
          <a:p>
            <a:pPr algn="r"/>
            <a:r>
              <a:rPr lang="en-US" sz="1800" dirty="0">
                <a:solidFill>
                  <a:schemeClr val="tx1"/>
                </a:solidFill>
                <a:latin typeface="Times New Roman" panose="02020603050405020304" pitchFamily="18" charset="0"/>
                <a:cs typeface="Times New Roman" panose="02020603050405020304" pitchFamily="18" charset="0"/>
              </a:rPr>
              <a:t>Srinivas Naidu Pasyavula</a:t>
            </a:r>
          </a:p>
          <a:p>
            <a:pPr algn="r"/>
            <a:r>
              <a:rPr lang="en-US" sz="1800" dirty="0">
                <a:solidFill>
                  <a:schemeClr val="tx1"/>
                </a:solidFill>
                <a:latin typeface="Times New Roman" panose="02020603050405020304" pitchFamily="18" charset="0"/>
                <a:cs typeface="Times New Roman" panose="02020603050405020304" pitchFamily="18" charset="0"/>
              </a:rPr>
              <a:t>QC61851</a:t>
            </a:r>
          </a:p>
          <a:p>
            <a:pPr algn="r"/>
            <a:r>
              <a:rPr lang="en-US" sz="1800" dirty="0">
                <a:solidFill>
                  <a:schemeClr val="tx1"/>
                </a:solidFill>
                <a:latin typeface="Times New Roman" panose="02020603050405020304" pitchFamily="18" charset="0"/>
                <a:cs typeface="Times New Roman" panose="02020603050405020304" pitchFamily="18" charset="0"/>
              </a:rPr>
              <a:t>DATA 602</a:t>
            </a:r>
          </a:p>
          <a:p>
            <a:pPr algn="r"/>
            <a:r>
              <a:rPr lang="en-US" sz="1800" dirty="0">
                <a:solidFill>
                  <a:schemeClr val="tx1"/>
                </a:solidFill>
                <a:latin typeface="Times New Roman" panose="02020603050405020304" pitchFamily="18" charset="0"/>
                <a:cs typeface="Times New Roman" panose="02020603050405020304" pitchFamily="18" charset="0"/>
              </a:rPr>
              <a:t>Prof. Venkatesh </a:t>
            </a:r>
            <a:r>
              <a:rPr lang="en-US" sz="1800" b="0" i="0" dirty="0">
                <a:solidFill>
                  <a:srgbClr val="000000"/>
                </a:solidFill>
                <a:effectLst/>
                <a:latin typeface="Times New Roman" panose="02020603050405020304" pitchFamily="18" charset="0"/>
                <a:cs typeface="Times New Roman" panose="02020603050405020304" pitchFamily="18" charset="0"/>
              </a:rPr>
              <a:t>Krishnamoorthy</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23AC-22B0-C737-CF8B-6CC39618F0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Summary</a:t>
            </a:r>
          </a:p>
        </p:txBody>
      </p:sp>
      <p:pic>
        <p:nvPicPr>
          <p:cNvPr id="4" name="Picture 3">
            <a:extLst>
              <a:ext uri="{FF2B5EF4-FFF2-40B4-BE49-F238E27FC236}">
                <a16:creationId xmlns:a16="http://schemas.microsoft.com/office/drawing/2014/main" id="{2C3BD4ED-C1FE-8E96-7A9F-8E342A80C1CF}"/>
              </a:ext>
            </a:extLst>
          </p:cNvPr>
          <p:cNvPicPr>
            <a:picLocks noChangeAspect="1"/>
          </p:cNvPicPr>
          <p:nvPr/>
        </p:nvPicPr>
        <p:blipFill>
          <a:blip r:embed="rId2"/>
          <a:stretch>
            <a:fillRect/>
          </a:stretch>
        </p:blipFill>
        <p:spPr>
          <a:xfrm>
            <a:off x="125147" y="1222450"/>
            <a:ext cx="6978536" cy="3731666"/>
          </a:xfrm>
          <a:prstGeom prst="rect">
            <a:avLst/>
          </a:prstGeom>
        </p:spPr>
      </p:pic>
      <p:sp>
        <p:nvSpPr>
          <p:cNvPr id="3" name="Text Placeholder 2">
            <a:extLst>
              <a:ext uri="{FF2B5EF4-FFF2-40B4-BE49-F238E27FC236}">
                <a16:creationId xmlns:a16="http://schemas.microsoft.com/office/drawing/2014/main" id="{DA8BFA89-C363-C66E-F479-8CC682DE7419}"/>
              </a:ext>
            </a:extLst>
          </p:cNvPr>
          <p:cNvSpPr>
            <a:spLocks noGrp="1"/>
          </p:cNvSpPr>
          <p:nvPr>
            <p:ph type="body" idx="1"/>
          </p:nvPr>
        </p:nvSpPr>
        <p:spPr/>
        <p:txBody>
          <a:bodyPr/>
          <a:lstStyle/>
          <a:p>
            <a:pPr marL="114300" indent="0">
              <a:buNone/>
            </a:pPr>
            <a:r>
              <a:rPr lang="en-US" dirty="0"/>
              <a:t> </a:t>
            </a:r>
          </a:p>
        </p:txBody>
      </p:sp>
    </p:spTree>
    <p:extLst>
      <p:ext uri="{BB962C8B-B14F-4D97-AF65-F5344CB8AC3E}">
        <p14:creationId xmlns:p14="http://schemas.microsoft.com/office/powerpoint/2010/main" val="378437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BA18-CC64-96AB-5D3A-01A445F4F4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Performance</a:t>
            </a:r>
          </a:p>
        </p:txBody>
      </p:sp>
      <p:pic>
        <p:nvPicPr>
          <p:cNvPr id="2050" name="Picture 2">
            <a:extLst>
              <a:ext uri="{FF2B5EF4-FFF2-40B4-BE49-F238E27FC236}">
                <a16:creationId xmlns:a16="http://schemas.microsoft.com/office/drawing/2014/main" id="{BC718DBB-0BEF-F594-CCBB-038485C2C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735" y="1302106"/>
            <a:ext cx="4418771" cy="364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9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D508-1AD4-1217-FA2E-2BCB3D9211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Performance</a:t>
            </a:r>
          </a:p>
        </p:txBody>
      </p:sp>
      <p:pic>
        <p:nvPicPr>
          <p:cNvPr id="3074" name="Picture 2">
            <a:extLst>
              <a:ext uri="{FF2B5EF4-FFF2-40B4-BE49-F238E27FC236}">
                <a16:creationId xmlns:a16="http://schemas.microsoft.com/office/drawing/2014/main" id="{8FBA6F06-6FC7-6278-EE33-F045548BC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6" y="1222450"/>
            <a:ext cx="4805707" cy="39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2D07-EAD3-E36A-DA59-CDBC853DA0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88E19316-C262-9B1B-B661-61BB12442978}"/>
              </a:ext>
            </a:extLst>
          </p:cNvPr>
          <p:cNvSpPr>
            <a:spLocks noGrp="1"/>
          </p:cNvSpPr>
          <p:nvPr>
            <p:ph type="body" idx="1"/>
          </p:nvPr>
        </p:nvSpPr>
        <p:spPr/>
        <p:txBody>
          <a:bodyPr/>
          <a:lstStyle/>
          <a:p>
            <a:r>
              <a:rPr lang="en-US" sz="1600" b="0" i="0" dirty="0">
                <a:solidFill>
                  <a:schemeClr val="tx1"/>
                </a:solidFill>
                <a:effectLst/>
                <a:latin typeface="Times New Roman" panose="02020603050405020304" pitchFamily="18" charset="0"/>
                <a:cs typeface="Times New Roman" panose="02020603050405020304" pitchFamily="18" charset="0"/>
              </a:rPr>
              <a:t>In this project, we will explore the Indian Food Images dataset, which is a collection of more than 4,000 images of various Indian dishes. </a:t>
            </a:r>
          </a:p>
          <a:p>
            <a:r>
              <a:rPr lang="en-US" sz="1600" dirty="0">
                <a:solidFill>
                  <a:schemeClr val="tx1"/>
                </a:solidFill>
                <a:latin typeface="Times New Roman" panose="02020603050405020304" pitchFamily="18" charset="0"/>
                <a:cs typeface="Times New Roman" panose="02020603050405020304" pitchFamily="18" charset="0"/>
              </a:rPr>
              <a:t>A deep Learning</a:t>
            </a:r>
            <a:r>
              <a:rPr lang="en-US" sz="1600" b="0" i="0" dirty="0">
                <a:solidFill>
                  <a:schemeClr val="tx1"/>
                </a:solidFill>
                <a:effectLst/>
                <a:latin typeface="Times New Roman" panose="02020603050405020304" pitchFamily="18" charset="0"/>
                <a:cs typeface="Times New Roman" panose="02020603050405020304" pitchFamily="18" charset="0"/>
              </a:rPr>
              <a:t> model that is used for image classification, including convolutional neural networks and transfer learning. We also identified various visualizations that can be used to explore the dataset and evaluate the performance of machine learning models. </a:t>
            </a:r>
          </a:p>
          <a:p>
            <a:r>
              <a:rPr lang="en-US" sz="1600" b="0" i="0" dirty="0">
                <a:solidFill>
                  <a:schemeClr val="tx1"/>
                </a:solidFill>
                <a:effectLst/>
                <a:latin typeface="Times New Roman" panose="02020603050405020304" pitchFamily="18" charset="0"/>
                <a:cs typeface="Times New Roman" panose="02020603050405020304" pitchFamily="18" charset="0"/>
              </a:rPr>
              <a:t>This Model predicts the type of Indian Food based on the given input image.</a:t>
            </a:r>
          </a:p>
        </p:txBody>
      </p:sp>
    </p:spTree>
    <p:extLst>
      <p:ext uri="{BB962C8B-B14F-4D97-AF65-F5344CB8AC3E}">
        <p14:creationId xmlns:p14="http://schemas.microsoft.com/office/powerpoint/2010/main" val="312595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88C5-04B9-506E-83D4-CF48F7BB10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2EC5CEE5-3A13-ECDE-6D83-762FA98CC805}"/>
              </a:ext>
            </a:extLst>
          </p:cNvPr>
          <p:cNvSpPr>
            <a:spLocks noGrp="1"/>
          </p:cNvSpPr>
          <p:nvPr>
            <p:ph type="body" idx="1"/>
          </p:nvPr>
        </p:nvSpPr>
        <p:spPr>
          <a:xfrm>
            <a:off x="311700" y="1375258"/>
            <a:ext cx="8520600" cy="3434412"/>
          </a:xfrm>
        </p:spPr>
        <p:txBody>
          <a:bodyPr/>
          <a:lstStyle/>
          <a:p>
            <a:r>
              <a:rPr lang="en-US" dirty="0">
                <a:solidFill>
                  <a:schemeClr val="tx1"/>
                </a:solidFill>
                <a:latin typeface="Times New Roman" panose="02020603050405020304" pitchFamily="18" charset="0"/>
                <a:cs typeface="Times New Roman" panose="02020603050405020304" pitchFamily="18" charset="0"/>
              </a:rPr>
              <a:t>Data Source - </a:t>
            </a:r>
            <a:r>
              <a:rPr lang="en-US" dirty="0">
                <a:solidFill>
                  <a:schemeClr val="tx1"/>
                </a:solidFill>
                <a:latin typeface="Times New Roman" panose="02020603050405020304" pitchFamily="18" charset="0"/>
                <a:cs typeface="Times New Roman" panose="02020603050405020304" pitchFamily="18" charset="0"/>
                <a:hlinkClick r:id="rId2"/>
              </a:rPr>
              <a:t>Indian Food Images Data Set</a:t>
            </a: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Acknowledgment - </a:t>
            </a:r>
            <a:r>
              <a:rPr lang="en-US" b="0" i="0" dirty="0">
                <a:solidFill>
                  <a:schemeClr val="tx1"/>
                </a:solidFill>
                <a:effectLst/>
                <a:latin typeface="Times New Roman" panose="02020603050405020304" pitchFamily="18" charset="0"/>
                <a:cs typeface="Times New Roman" panose="02020603050405020304" pitchFamily="18" charset="0"/>
              </a:rPr>
              <a:t>This Dataset is created from Google Images: </a:t>
            </a:r>
            <a:r>
              <a:rPr lang="en-US" b="0" i="0" dirty="0">
                <a:solidFill>
                  <a:schemeClr val="tx1"/>
                </a:solidFill>
                <a:effectLst/>
                <a:latin typeface="Times New Roman" panose="02020603050405020304" pitchFamily="18" charset="0"/>
                <a:cs typeface="Times New Roman" panose="02020603050405020304" pitchFamily="18" charset="0"/>
                <a:hlinkClick r:id="rId3"/>
              </a:rPr>
              <a:t>Google Images</a:t>
            </a:r>
            <a:endParaRPr lang="en-US" i="0" dirty="0">
              <a:solidFill>
                <a:srgbClr val="000000"/>
              </a:solidFill>
              <a:latin typeface="Courier New" panose="02070309020205020404" pitchFamily="49" charset="0"/>
              <a:cs typeface="Times New Roman" panose="02020603050405020304" pitchFamily="18" charset="0"/>
            </a:endParaRPr>
          </a:p>
          <a:p>
            <a:endParaRPr lang="en-US" b="0" u="none" strike="noStrike" dirty="0">
              <a:solidFill>
                <a:srgbClr val="000000"/>
              </a:solidFill>
              <a:effectLst/>
              <a:latin typeface="Courier New" panose="02070309020205020404" pitchFamily="49" charset="0"/>
              <a:cs typeface="Times New Roman" panose="02020603050405020304" pitchFamily="18" charset="0"/>
            </a:endParaRPr>
          </a:p>
          <a:p>
            <a:r>
              <a:rPr lang="en-US" b="0" i="0" u="none" strike="noStrike" dirty="0">
                <a:solidFill>
                  <a:schemeClr val="tx1"/>
                </a:solidFill>
                <a:effectLst/>
                <a:latin typeface="Times New Roman" panose="02020603050405020304" pitchFamily="18" charset="0"/>
                <a:cs typeface="Times New Roman" panose="02020603050405020304" pitchFamily="18" charset="0"/>
              </a:rPr>
              <a:t>Code Reference: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4"/>
              </a:rPr>
              <a:t>Technical Reference</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47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7717-5AE3-7348-D469-9A9DEE27BA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Text Placeholder 2">
            <a:extLst>
              <a:ext uri="{FF2B5EF4-FFF2-40B4-BE49-F238E27FC236}">
                <a16:creationId xmlns:a16="http://schemas.microsoft.com/office/drawing/2014/main" id="{81973265-03A7-466E-5868-E0F787EDF32A}"/>
              </a:ext>
            </a:extLst>
          </p:cNvPr>
          <p:cNvSpPr>
            <a:spLocks noGrp="1"/>
          </p:cNvSpPr>
          <p:nvPr>
            <p:ph type="body" idx="1"/>
          </p:nvPr>
        </p:nvSpPr>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Introduction</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Dataset Description</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Data Analysis and EDA</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Visualization</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Models</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Metrics</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Conclusion</a:t>
            </a:r>
          </a:p>
          <a:p>
            <a:pPr marL="114300" indent="0">
              <a:buNone/>
            </a:pPr>
            <a:endParaRPr lang="en-US" b="0" i="0" dirty="0">
              <a:solidFill>
                <a:srgbClr val="374151"/>
              </a:solidFill>
              <a:effectLst/>
              <a:latin typeface="Söhne"/>
            </a:endParaRP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63209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6A83-4FD6-6E1D-1F63-71F52185DB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14335B4B-B814-D31A-C02C-093C5850C0FC}"/>
              </a:ext>
            </a:extLst>
          </p:cNvPr>
          <p:cNvSpPr>
            <a:spLocks noGrp="1"/>
          </p:cNvSpPr>
          <p:nvPr>
            <p:ph type="body"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The Indian Food Images dataset is a collection of more than 4,000 images of various Indian dishes, including biryani, samosas, </a:t>
            </a:r>
            <a:r>
              <a:rPr lang="en-US" b="0" i="0" dirty="0" err="1">
                <a:solidFill>
                  <a:schemeClr val="tx1"/>
                </a:solidFill>
                <a:effectLst/>
                <a:latin typeface="Times New Roman" panose="02020603050405020304" pitchFamily="18" charset="0"/>
                <a:cs typeface="Times New Roman" panose="02020603050405020304" pitchFamily="18" charset="0"/>
              </a:rPr>
              <a:t>dosas</a:t>
            </a:r>
            <a:r>
              <a:rPr lang="en-US" b="0" i="0" dirty="0">
                <a:solidFill>
                  <a:schemeClr val="tx1"/>
                </a:solidFill>
                <a:effectLst/>
                <a:latin typeface="Times New Roman" panose="02020603050405020304" pitchFamily="18" charset="0"/>
                <a:cs typeface="Times New Roman" panose="02020603050405020304" pitchFamily="18" charset="0"/>
              </a:rPr>
              <a:t>, curries, and many more. </a:t>
            </a:r>
          </a:p>
          <a:p>
            <a:r>
              <a:rPr lang="en-US" b="0" i="0" dirty="0">
                <a:solidFill>
                  <a:schemeClr val="tx1"/>
                </a:solidFill>
                <a:effectLst/>
                <a:latin typeface="Times New Roman" panose="02020603050405020304" pitchFamily="18" charset="0"/>
                <a:cs typeface="Times New Roman" panose="02020603050405020304" pitchFamily="18" charset="0"/>
              </a:rPr>
              <a:t>It is available on Kaggle and can be used for various applications in the field of computer vision, such as image classification, object recognition, and image segmentation. </a:t>
            </a:r>
          </a:p>
          <a:p>
            <a:r>
              <a:rPr lang="en-US" b="0" i="0" dirty="0">
                <a:solidFill>
                  <a:schemeClr val="tx1"/>
                </a:solidFill>
                <a:effectLst/>
                <a:latin typeface="Times New Roman" panose="02020603050405020304" pitchFamily="18" charset="0"/>
                <a:cs typeface="Times New Roman" panose="02020603050405020304" pitchFamily="18" charset="0"/>
              </a:rPr>
              <a:t>The dataset is divided into two parts, the training set, and the test set, with 3,174 and 1,276 images, respectively. Each image in the dataset is associated with a label indicating the type of dish it represents.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CDE9-1616-1534-7F2F-6B528CD6BE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Description</a:t>
            </a:r>
          </a:p>
        </p:txBody>
      </p:sp>
      <p:sp>
        <p:nvSpPr>
          <p:cNvPr id="3" name="Text Placeholder 2">
            <a:extLst>
              <a:ext uri="{FF2B5EF4-FFF2-40B4-BE49-F238E27FC236}">
                <a16:creationId xmlns:a16="http://schemas.microsoft.com/office/drawing/2014/main" id="{991BD2BD-5211-CD1F-7092-F55785ED0524}"/>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Source - </a:t>
            </a:r>
            <a:r>
              <a:rPr lang="en-US" dirty="0">
                <a:solidFill>
                  <a:schemeClr val="tx1"/>
                </a:solidFill>
                <a:latin typeface="Times New Roman" panose="02020603050405020304" pitchFamily="18" charset="0"/>
                <a:cs typeface="Times New Roman" panose="02020603050405020304" pitchFamily="18" charset="0"/>
                <a:hlinkClick r:id="rId2"/>
              </a:rPr>
              <a:t>Indian Food Images Data Set</a:t>
            </a: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Acknowledgment - </a:t>
            </a:r>
            <a:r>
              <a:rPr lang="en-US" b="0" i="0" dirty="0">
                <a:solidFill>
                  <a:schemeClr val="tx1"/>
                </a:solidFill>
                <a:effectLst/>
                <a:latin typeface="Times New Roman" panose="02020603050405020304" pitchFamily="18" charset="0"/>
                <a:cs typeface="Times New Roman" panose="02020603050405020304" pitchFamily="18" charset="0"/>
              </a:rPr>
              <a:t>This Dataset is created from Google Images: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https://images.google.com/</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4000+ Images of the Indian Food</a:t>
            </a: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20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DCA9-5042-264D-2144-08C425EDB5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Analysis and EDA</a:t>
            </a:r>
          </a:p>
        </p:txBody>
      </p:sp>
      <p:sp>
        <p:nvSpPr>
          <p:cNvPr id="3" name="Text Placeholder 2">
            <a:extLst>
              <a:ext uri="{FF2B5EF4-FFF2-40B4-BE49-F238E27FC236}">
                <a16:creationId xmlns:a16="http://schemas.microsoft.com/office/drawing/2014/main" id="{E3363DF1-9A2E-36E7-53E6-3D87C76C0A2B}"/>
              </a:ext>
            </a:extLst>
          </p:cNvPr>
          <p:cNvSpPr>
            <a:spLocks noGrp="1"/>
          </p:cNvSpPr>
          <p:nvPr>
            <p:ph type="body" idx="1"/>
          </p:nvPr>
        </p:nvSpPr>
        <p:spPr/>
        <p:txBody>
          <a:bodyPr/>
          <a:lstStyle/>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Load the dataset and explore its structure, including the number of images and their labels.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Visualize the images in the dataset to get an idea of the different types of dishes.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Analyze the distribution of different types of dishes in the dataset and identify any class imbalance.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Preprocess the images, including resizing, normalization, and data augmentation, to prepare them for machine learning models.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Split the dataset into training and test sets and use them to train and evaluate various machine learning models.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Analyze the performance of the models using various evaluation metrics and identify ways to improve their performance.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70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8221-9DFE-A5F7-D438-8202BFD99F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C342047E-8C50-7246-5762-B918D94C59C0}"/>
              </a:ext>
            </a:extLst>
          </p:cNvPr>
          <p:cNvSpPr>
            <a:spLocks noGrp="1"/>
          </p:cNvSpPr>
          <p:nvPr>
            <p:ph type="body" idx="1"/>
          </p:nvPr>
        </p:nvSpPr>
        <p:spPr/>
        <p:txBody>
          <a:bodyPr/>
          <a:lstStyle/>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Sample images from the dataset with their corresponding labels to get an idea of the different types of dishes in the dataset.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Histograms and pie charts to show the distribution of different types of dishes in the dataset.</a:t>
            </a:r>
          </a:p>
          <a:p>
            <a:pPr algn="l">
              <a:lnSpc>
                <a:spcPct val="150000"/>
              </a:lnSpc>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Confusion matrix and classification report to evaluate the performance of our machine learning models</a:t>
            </a:r>
            <a:r>
              <a:rPr lang="en-US" b="0" i="0" dirty="0">
                <a:solidFill>
                  <a:srgbClr val="374151"/>
                </a:solidFill>
                <a:effectLst/>
                <a:latin typeface="Söhne"/>
              </a:rPr>
              <a:t>.</a:t>
            </a:r>
          </a:p>
          <a:p>
            <a:endParaRPr lang="en-US" dirty="0"/>
          </a:p>
        </p:txBody>
      </p:sp>
    </p:spTree>
    <p:extLst>
      <p:ext uri="{BB962C8B-B14F-4D97-AF65-F5344CB8AC3E}">
        <p14:creationId xmlns:p14="http://schemas.microsoft.com/office/powerpoint/2010/main" val="95051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4984-4AC5-6727-9B2A-E7B03D1220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Indian Food Images </a:t>
            </a:r>
          </a:p>
        </p:txBody>
      </p:sp>
      <p:sp>
        <p:nvSpPr>
          <p:cNvPr id="3" name="Text Placeholder 2">
            <a:extLst>
              <a:ext uri="{FF2B5EF4-FFF2-40B4-BE49-F238E27FC236}">
                <a16:creationId xmlns:a16="http://schemas.microsoft.com/office/drawing/2014/main" id="{789EA996-E3AF-96A3-0696-9FB950838F9E}"/>
              </a:ext>
            </a:extLst>
          </p:cNvPr>
          <p:cNvSpPr>
            <a:spLocks noGrp="1"/>
          </p:cNvSpPr>
          <p:nvPr>
            <p:ph type="body" idx="1"/>
          </p:nvPr>
        </p:nvSpPr>
        <p:spPr>
          <a:xfrm>
            <a:off x="631174" y="1556372"/>
            <a:ext cx="7579925" cy="3067848"/>
          </a:xfrm>
        </p:spPr>
        <p:txBody>
          <a:bodyPr/>
          <a:lstStyle/>
          <a:p>
            <a:pPr marL="114300" indent="0">
              <a:buNone/>
            </a:pPr>
            <a:r>
              <a:rPr lang="en-US" dirty="0"/>
              <a:t>  </a:t>
            </a:r>
          </a:p>
          <a:p>
            <a:pPr marL="114300" indent="0">
              <a:buNone/>
            </a:pPr>
            <a:endParaRPr lang="en-US" dirty="0"/>
          </a:p>
        </p:txBody>
      </p:sp>
      <p:pic>
        <p:nvPicPr>
          <p:cNvPr id="1026" name="Picture 2">
            <a:extLst>
              <a:ext uri="{FF2B5EF4-FFF2-40B4-BE49-F238E27FC236}">
                <a16:creationId xmlns:a16="http://schemas.microsoft.com/office/drawing/2014/main" id="{ED26D24B-1E84-3632-FB07-756217565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645920"/>
            <a:ext cx="8211100" cy="205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DC13D2-6F49-61C9-7FC0-835D06EF0042}"/>
              </a:ext>
            </a:extLst>
          </p:cNvPr>
          <p:cNvSpPr txBox="1"/>
          <p:nvPr/>
        </p:nvSpPr>
        <p:spPr>
          <a:xfrm>
            <a:off x="2991916" y="4185973"/>
            <a:ext cx="3177473" cy="307777"/>
          </a:xfrm>
          <a:prstGeom prst="rect">
            <a:avLst/>
          </a:prstGeom>
          <a:noFill/>
        </p:spPr>
        <p:txBody>
          <a:bodyPr wrap="none" rtlCol="0">
            <a:spAutoFit/>
          </a:bodyPr>
          <a:lstStyle/>
          <a:p>
            <a:r>
              <a:rPr lang="en-US" dirty="0"/>
              <a:t>Sample data from </a:t>
            </a:r>
            <a:r>
              <a:rPr lang="en-US" dirty="0">
                <a:latin typeface="Times New Roman" panose="02020603050405020304" pitchFamily="18" charset="0"/>
                <a:cs typeface="Times New Roman" panose="02020603050405020304" pitchFamily="18" charset="0"/>
              </a:rPr>
              <a:t>Indian Food Images </a:t>
            </a:r>
            <a:r>
              <a:rPr lang="en-US" dirty="0"/>
              <a:t> </a:t>
            </a:r>
          </a:p>
        </p:txBody>
      </p:sp>
    </p:spTree>
    <p:extLst>
      <p:ext uri="{BB962C8B-B14F-4D97-AF65-F5344CB8AC3E}">
        <p14:creationId xmlns:p14="http://schemas.microsoft.com/office/powerpoint/2010/main" val="87589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2CFF-E641-8851-8741-1726E04838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Text Placeholder 2">
            <a:extLst>
              <a:ext uri="{FF2B5EF4-FFF2-40B4-BE49-F238E27FC236}">
                <a16:creationId xmlns:a16="http://schemas.microsoft.com/office/drawing/2014/main" id="{1ED3A0B0-6961-712D-C2A4-2C941259E6C5}"/>
              </a:ext>
            </a:extLst>
          </p:cNvPr>
          <p:cNvSpPr>
            <a:spLocks noGrp="1"/>
          </p:cNvSpPr>
          <p:nvPr>
            <p:ph type="body" idx="1"/>
          </p:nvPr>
        </p:nvSpPr>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Indian Food Images dataset can be used to train various machine learning and deep learning models for image classification. Some of the commonly used models for this task include: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Convolutional Neural Networks (CNNs): CNNs are a type of deep neural network that is widely used for image recognition tasks. They are particularly useful for tasks that involve identifying visual patterns in images.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Transfer Learning: Transfer learning is a technique that involves using pre-trained models as a starting point for training a new model. This technique can be useful when working with limited data or when training time is a constraint.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85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3E47-C741-7F8C-E981-2D644CC0CC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Metrics</a:t>
            </a:r>
          </a:p>
        </p:txBody>
      </p:sp>
      <p:sp>
        <p:nvSpPr>
          <p:cNvPr id="3" name="Text Placeholder 2">
            <a:extLst>
              <a:ext uri="{FF2B5EF4-FFF2-40B4-BE49-F238E27FC236}">
                <a16:creationId xmlns:a16="http://schemas.microsoft.com/office/drawing/2014/main" id="{42F2C94F-327B-4A77-AF57-0DA5A96495CE}"/>
              </a:ext>
            </a:extLst>
          </p:cNvPr>
          <p:cNvSpPr>
            <a:spLocks noGrp="1"/>
          </p:cNvSpPr>
          <p:nvPr>
            <p:ph type="body" idx="1"/>
          </p:nvPr>
        </p:nvSpPr>
        <p:spPr/>
        <p:txBody>
          <a:bodyPr/>
          <a:lstStyle/>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Accuracy: Accuracy is the most common metric for evaluating the performance of classification models. It measures the percentage of correctly classified images in the dataset.</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Precision and Recall: Precision and recall are two complementary metrics that measure the quality and completeness of the model's predictions, respectively. Precision measures the percentage of true positive predictions out of all positive predictions, while recall measures the percentage of true positive predictions out of all actual positive examples.</a:t>
            </a:r>
          </a:p>
        </p:txBody>
      </p:sp>
    </p:spTree>
    <p:extLst>
      <p:ext uri="{BB962C8B-B14F-4D97-AF65-F5344CB8AC3E}">
        <p14:creationId xmlns:p14="http://schemas.microsoft.com/office/powerpoint/2010/main" val="37631344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2.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Simple Light</Template>
  <TotalTime>113</TotalTime>
  <Words>665</Words>
  <Application>Microsoft Macintosh PowerPoint</Application>
  <PresentationFormat>On-screen Show (16:9)</PresentationFormat>
  <Paragraphs>61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Söhne</vt:lpstr>
      <vt:lpstr>Times New Roman</vt:lpstr>
      <vt:lpstr>Simple Light</vt:lpstr>
      <vt:lpstr>Exploring and Classifying Indian Food Images using Machine Learning</vt:lpstr>
      <vt:lpstr>Table of Contents</vt:lpstr>
      <vt:lpstr>Introduction</vt:lpstr>
      <vt:lpstr>Data Description</vt:lpstr>
      <vt:lpstr>Data Analysis and EDA</vt:lpstr>
      <vt:lpstr>Visualization</vt:lpstr>
      <vt:lpstr>Indian Food Images </vt:lpstr>
      <vt:lpstr>Models</vt:lpstr>
      <vt:lpstr>Metrics</vt:lpstr>
      <vt:lpstr>Model Summary</vt:lpstr>
      <vt:lpstr>Model Performance</vt:lpstr>
      <vt:lpstr>Model Performance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Classifying Indian Food Images using Machine Learning</dc:title>
  <dc:creator>Srinivas Naidu Pasyavula</dc:creator>
  <cp:lastModifiedBy>Srinivas Naidu Pasyavula</cp:lastModifiedBy>
  <cp:revision>27</cp:revision>
  <cp:lastPrinted>2022-12-06T17:26:06Z</cp:lastPrinted>
  <dcterms:created xsi:type="dcterms:W3CDTF">2023-05-10T02:37:05Z</dcterms:created>
  <dcterms:modified xsi:type="dcterms:W3CDTF">2023-05-24T00:42:39Z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