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B8688-BFDA-45B2-B426-8FEB51276CDD}" type="datetimeFigureOut">
              <a:rPr lang="pl-PL" smtClean="0"/>
              <a:t>27.05.2025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3BC04-4FCF-4B6B-8145-AF9D800173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387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BC04-4FCF-4B6B-8145-AF9D8001737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3507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48F9B-8F0B-E80D-8073-89C37A2B7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C21B5865-8AB1-07FD-2919-0EF96F5DEB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37A82F0C-BF62-2A09-120D-DCAA03336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01AC28E-25EA-7FBF-A9F1-E560D7F0B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BC04-4FCF-4B6B-8145-AF9D8001737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8251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C5C74-25D1-B959-827D-A97C79B61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B75A037D-27AC-CC60-BA1B-846C0F3208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BEA04C90-AD8D-6EF2-6741-9997982EC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28D4FE5-EE52-1E75-BD8F-AD31BAFF96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BC04-4FCF-4B6B-8145-AF9D8001737D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6826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3C084-0D94-F3FD-E9A9-DEE2F5C97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4D329E6-284E-C846-8EE0-9E7CC680B5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AB4323D9-4420-8DCF-41E1-E96704E63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38829DA-D25C-A547-61BD-BD019B85F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BC04-4FCF-4B6B-8145-AF9D8001737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972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6FA3F-84DE-647C-5EA8-E4FBC9526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8D71856B-0849-9C80-A60D-196ADAA34F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FBA234A9-F50F-095D-6C42-A8E2D2D15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6638C6C-9997-45B9-726E-1633E920E3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BC04-4FCF-4B6B-8145-AF9D8001737D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863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E8FD9E-233E-90C5-A574-D6BB8ACAF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1" y="1109663"/>
            <a:ext cx="10401300" cy="2387600"/>
          </a:xfrm>
        </p:spPr>
        <p:txBody>
          <a:bodyPr>
            <a:normAutofit/>
          </a:bodyPr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Any</a:t>
            </a:r>
            <a:r>
              <a:rPr lang="pl-PL" dirty="0">
                <a:solidFill>
                  <a:schemeClr val="bg1"/>
                </a:solidFill>
              </a:rPr>
              <a:t> desktop </a:t>
            </a:r>
            <a:r>
              <a:rPr lang="pl-PL" dirty="0" err="1">
                <a:solidFill>
                  <a:schemeClr val="bg1"/>
                </a:solidFill>
              </a:rPr>
              <a:t>broadcaster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DEDB44B-E5FB-022A-C340-60B16089D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2075" y="3436070"/>
            <a:ext cx="8791575" cy="1655762"/>
          </a:xfrm>
        </p:spPr>
        <p:txBody>
          <a:bodyPr/>
          <a:lstStyle/>
          <a:p>
            <a:r>
              <a:rPr lang="pl-PL" dirty="0">
                <a:solidFill>
                  <a:schemeClr val="bg1">
                    <a:lumMod val="65000"/>
                    <a:lumOff val="35000"/>
                  </a:schemeClr>
                </a:solidFill>
              </a:rPr>
              <a:t>Jakub Paszkowiak</a:t>
            </a:r>
          </a:p>
        </p:txBody>
      </p:sp>
    </p:spTree>
    <p:extLst>
      <p:ext uri="{BB962C8B-B14F-4D97-AF65-F5344CB8AC3E}">
        <p14:creationId xmlns:p14="http://schemas.microsoft.com/office/powerpoint/2010/main" val="22273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4EF19-4B2D-44FC-9FAD-03AA312F2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F7C9FA-770D-6FDA-E074-F5928749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</a:rPr>
              <a:t>Zastosowanie aplikacji i serwera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50108A5-2856-2CC2-B4F8-602ABDDCC769}"/>
              </a:ext>
            </a:extLst>
          </p:cNvPr>
          <p:cNvSpPr txBox="1"/>
          <p:nvPr/>
        </p:nvSpPr>
        <p:spPr>
          <a:xfrm>
            <a:off x="1141413" y="2230293"/>
            <a:ext cx="81814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2000" dirty="0">
                <a:solidFill>
                  <a:schemeClr val="bg1"/>
                </a:solidFill>
              </a:rPr>
              <a:t>Pierwotnie projekt miał służyć jako aplikacja do systemu LG </a:t>
            </a:r>
            <a:r>
              <a:rPr lang="pl-PL" sz="2000" dirty="0" err="1">
                <a:solidFill>
                  <a:schemeClr val="bg1"/>
                </a:solidFill>
              </a:rPr>
              <a:t>webOS</a:t>
            </a:r>
            <a:r>
              <a:rPr lang="pl-PL" sz="2000" dirty="0">
                <a:solidFill>
                  <a:schemeClr val="bg1"/>
                </a:solidFill>
              </a:rPr>
              <a:t>. Plik index.html jest pokazową wersją dla celów prezentacji.</a:t>
            </a:r>
          </a:p>
          <a:p>
            <a:pPr marL="342900" indent="-342900">
              <a:buAutoNum type="arabicPeriod"/>
            </a:pPr>
            <a:endParaRPr lang="pl-PL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pl-PL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pl-PL" sz="2000" dirty="0">
                <a:solidFill>
                  <a:schemeClr val="bg1"/>
                </a:solidFill>
              </a:rPr>
              <a:t>Właścicielom telewizorów z tym właśnie systemem polecam zobaczyć dokumentację LG </a:t>
            </a:r>
            <a:r>
              <a:rPr lang="pl-PL" sz="2000" dirty="0" err="1">
                <a:solidFill>
                  <a:schemeClr val="bg1"/>
                </a:solidFill>
              </a:rPr>
              <a:t>webOS</a:t>
            </a:r>
            <a:r>
              <a:rPr lang="pl-PL" sz="2000" dirty="0">
                <a:solidFill>
                  <a:schemeClr val="bg1"/>
                </a:solidFill>
              </a:rPr>
              <a:t>, która jest bardzo przejrzysta. Do tego istnieje specjalnie utworzone rozszerzenie do VS </a:t>
            </a:r>
            <a:r>
              <a:rPr lang="pl-PL" sz="2000" dirty="0" err="1">
                <a:solidFill>
                  <a:schemeClr val="bg1"/>
                </a:solidFill>
              </a:rPr>
              <a:t>code</a:t>
            </a:r>
            <a:r>
              <a:rPr lang="pl-PL" sz="2000" dirty="0">
                <a:solidFill>
                  <a:schemeClr val="bg1"/>
                </a:solidFill>
              </a:rPr>
              <a:t> za pomocą którego można aplikację testować i </a:t>
            </a:r>
            <a:r>
              <a:rPr lang="pl-PL" sz="2000" dirty="0" err="1">
                <a:solidFill>
                  <a:schemeClr val="bg1"/>
                </a:solidFill>
              </a:rPr>
              <a:t>debugować</a:t>
            </a:r>
            <a:r>
              <a:rPr lang="pl-PL" sz="2000" dirty="0">
                <a:solidFill>
                  <a:schemeClr val="bg1"/>
                </a:solidFill>
              </a:rPr>
              <a:t>, a nawet przesłać ją po sieci na TV i </a:t>
            </a:r>
            <a:r>
              <a:rPr lang="pl-PL" sz="2000" dirty="0" err="1">
                <a:solidFill>
                  <a:schemeClr val="bg1"/>
                </a:solidFill>
              </a:rPr>
              <a:t>autmatycznie</a:t>
            </a:r>
            <a:r>
              <a:rPr lang="pl-PL" sz="2000" dirty="0">
                <a:solidFill>
                  <a:schemeClr val="bg1"/>
                </a:solidFill>
              </a:rPr>
              <a:t> zainstalować. Napisanie własnej aplikacji na ten system jest naprawdę łatwe.</a:t>
            </a:r>
          </a:p>
        </p:txBody>
      </p:sp>
    </p:spTree>
    <p:extLst>
      <p:ext uri="{BB962C8B-B14F-4D97-AF65-F5344CB8AC3E}">
        <p14:creationId xmlns:p14="http://schemas.microsoft.com/office/powerpoint/2010/main" val="51118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3F599-5DBC-14C9-9634-190CFEEB6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614F1A-0F67-557C-BFE1-C9E7F74F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</a:rPr>
              <a:t>Zastosowanie aplikacji i serwera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094389D-17C7-844F-4E75-09FC2CB12B51}"/>
              </a:ext>
            </a:extLst>
          </p:cNvPr>
          <p:cNvSpPr txBox="1"/>
          <p:nvPr/>
        </p:nvSpPr>
        <p:spPr>
          <a:xfrm>
            <a:off x="1141413" y="2230293"/>
            <a:ext cx="818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3. Film aplikacja </a:t>
            </a:r>
            <a:r>
              <a:rPr lang="pl-PL" sz="2000" dirty="0" err="1">
                <a:solidFill>
                  <a:schemeClr val="bg1"/>
                </a:solidFill>
              </a:rPr>
              <a:t>LGwebOS</a:t>
            </a:r>
            <a:endParaRPr lang="pl-P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CA60B0-16FA-F93A-DB9B-E6BD5579A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Dziękuję za uwagę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D7F9204-6B15-739A-1F34-486DD6AF7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1">
                    <a:lumMod val="65000"/>
                    <a:lumOff val="35000"/>
                  </a:schemeClr>
                </a:solidFill>
              </a:rPr>
              <a:t>Jakub Paszkowiak</a:t>
            </a:r>
          </a:p>
        </p:txBody>
      </p:sp>
    </p:spTree>
    <p:extLst>
      <p:ext uri="{BB962C8B-B14F-4D97-AF65-F5344CB8AC3E}">
        <p14:creationId xmlns:p14="http://schemas.microsoft.com/office/powerpoint/2010/main" val="380125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13318D-BE04-146F-DA17-BC129E6C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</a:rPr>
              <a:t>Zastosowane 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9584E8-7932-1564-0FB7-E58BF3D7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220" y="1809023"/>
            <a:ext cx="11248708" cy="4866097"/>
          </a:xfrm>
        </p:spPr>
        <p:txBody>
          <a:bodyPr>
            <a:norm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Transmisja protokołem RTMP </a:t>
            </a:r>
            <a:r>
              <a:rPr lang="pl-PL" dirty="0">
                <a:solidFill>
                  <a:schemeClr val="bg1"/>
                </a:solidFill>
              </a:rPr>
              <a:t>– </a:t>
            </a:r>
            <a:r>
              <a:rPr lang="pl-PL" sz="1600" dirty="0">
                <a:solidFill>
                  <a:schemeClr val="bg1"/>
                </a:solidFill>
              </a:rPr>
              <a:t>(Real-Time Messaging </a:t>
            </a:r>
            <a:r>
              <a:rPr lang="pl-PL" sz="1600" dirty="0" err="1">
                <a:solidFill>
                  <a:schemeClr val="bg1"/>
                </a:solidFill>
              </a:rPr>
              <a:t>Protocol</a:t>
            </a:r>
            <a:r>
              <a:rPr lang="pl-PL" sz="1600" dirty="0">
                <a:solidFill>
                  <a:schemeClr val="bg1"/>
                </a:solidFill>
              </a:rPr>
              <a:t>) protokół przesyłania strumieniowego audio, wideo i danych na żywo, opracowany pierwotnie przez </a:t>
            </a:r>
            <a:r>
              <a:rPr lang="pl-PL" sz="1600" dirty="0" err="1">
                <a:solidFill>
                  <a:schemeClr val="bg1"/>
                </a:solidFill>
              </a:rPr>
              <a:t>Macromedię</a:t>
            </a:r>
            <a:r>
              <a:rPr lang="pl-PL" sz="1600" dirty="0">
                <a:solidFill>
                  <a:schemeClr val="bg1"/>
                </a:solidFill>
              </a:rPr>
              <a:t> (później Adobe). Jest szeroko stosowany w transmisjach na żywo, np. na platformach takich jak YouTube, Facebook, czy </a:t>
            </a:r>
            <a:r>
              <a:rPr lang="pl-PL" sz="1600" dirty="0" err="1">
                <a:solidFill>
                  <a:schemeClr val="bg1"/>
                </a:solidFill>
              </a:rPr>
              <a:t>Twitch</a:t>
            </a:r>
            <a:r>
              <a:rPr lang="pl-PL" sz="1600" dirty="0">
                <a:solidFill>
                  <a:schemeClr val="bg1"/>
                </a:solidFill>
              </a:rPr>
              <a:t>.</a:t>
            </a:r>
          </a:p>
          <a:p>
            <a:r>
              <a:rPr lang="pl-PL" b="1" dirty="0">
                <a:solidFill>
                  <a:schemeClr val="bg1"/>
                </a:solidFill>
              </a:rPr>
              <a:t>Konwersja RTMP na HLS </a:t>
            </a:r>
            <a:r>
              <a:rPr lang="pl-PL" dirty="0">
                <a:solidFill>
                  <a:schemeClr val="bg1"/>
                </a:solidFill>
              </a:rPr>
              <a:t>- </a:t>
            </a:r>
            <a:r>
              <a:rPr lang="pl-PL" sz="1600" dirty="0">
                <a:solidFill>
                  <a:schemeClr val="bg1"/>
                </a:solidFill>
              </a:rPr>
              <a:t>(HTTP Live Streaming) konieczny do odbierania wideo poprzez przeglądarkę www (dawniej było to możliwe m.in. Poprzez </a:t>
            </a:r>
            <a:r>
              <a:rPr lang="pl-PL" sz="1600" dirty="0" err="1">
                <a:solidFill>
                  <a:schemeClr val="bg1"/>
                </a:solidFill>
              </a:rPr>
              <a:t>flash</a:t>
            </a:r>
            <a:r>
              <a:rPr lang="pl-PL" sz="1600" dirty="0">
                <a:solidFill>
                  <a:schemeClr val="bg1"/>
                </a:solidFill>
              </a:rPr>
              <a:t> </a:t>
            </a:r>
            <a:r>
              <a:rPr lang="pl-PL" sz="1600" dirty="0" err="1">
                <a:solidFill>
                  <a:schemeClr val="bg1"/>
                </a:solidFill>
              </a:rPr>
              <a:t>player</a:t>
            </a:r>
            <a:r>
              <a:rPr lang="pl-PL" sz="1600" dirty="0">
                <a:solidFill>
                  <a:schemeClr val="bg1"/>
                </a:solidFill>
              </a:rPr>
              <a:t>). HLS dzieli wideo na małe kawałki i tworzy </a:t>
            </a:r>
            <a:r>
              <a:rPr lang="pl-PL" sz="1600" dirty="0" err="1">
                <a:solidFill>
                  <a:schemeClr val="bg1"/>
                </a:solidFill>
              </a:rPr>
              <a:t>playlistę</a:t>
            </a:r>
            <a:r>
              <a:rPr lang="pl-PL" sz="1600" dirty="0">
                <a:solidFill>
                  <a:schemeClr val="bg1"/>
                </a:solidFill>
              </a:rPr>
              <a:t>. Różnice pomiędzy strumieniowaniem poprzez RTMP a HLS są następujące: </a:t>
            </a:r>
          </a:p>
          <a:p>
            <a:pPr lvl="1">
              <a:spcBef>
                <a:spcPts val="100"/>
              </a:spcBef>
              <a:buFont typeface="+mj-lt"/>
              <a:buAutoNum type="arabicPeriod"/>
            </a:pPr>
            <a:r>
              <a:rPr lang="pl-PL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Opóźnienie: </a:t>
            </a:r>
            <a:r>
              <a:rPr lang="pl-PL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RTMP: 0.5-2s, HLS: 5-30s,</a:t>
            </a:r>
          </a:p>
          <a:p>
            <a:pPr lvl="1">
              <a:spcBef>
                <a:spcPts val="100"/>
              </a:spcBef>
              <a:buFont typeface="+mj-lt"/>
              <a:buAutoNum type="arabicPeriod"/>
            </a:pPr>
            <a:r>
              <a:rPr lang="pl-PL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Obsługa poprzez standardowe przeglądarki: </a:t>
            </a:r>
            <a:r>
              <a:rPr lang="pl-PL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RTMP: nie, HLS: tak</a:t>
            </a:r>
          </a:p>
          <a:p>
            <a:pPr lvl="1">
              <a:spcBef>
                <a:spcPts val="100"/>
              </a:spcBef>
              <a:buFont typeface="+mj-lt"/>
              <a:buAutoNum type="arabicPeriod"/>
            </a:pPr>
            <a:r>
              <a:rPr lang="pl-PL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Skalowalność materiału wideo: </a:t>
            </a:r>
            <a:r>
              <a:rPr lang="pl-PL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RTMP: niemożliwa, HLS: można skalować jakość obrazu</a:t>
            </a:r>
          </a:p>
          <a:p>
            <a:pPr lvl="1">
              <a:spcBef>
                <a:spcPts val="100"/>
              </a:spcBef>
              <a:buFont typeface="+mj-lt"/>
              <a:buAutoNum type="arabicPeriod"/>
            </a:pPr>
            <a:r>
              <a:rPr lang="pl-PL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Ogólna jakość strumienia: </a:t>
            </a:r>
            <a:r>
              <a:rPr lang="pl-PL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RTMP: Dobra, HLS: Świetna</a:t>
            </a:r>
          </a:p>
          <a:p>
            <a:r>
              <a:rPr lang="pl-PL" b="1" dirty="0">
                <a:solidFill>
                  <a:schemeClr val="bg1"/>
                </a:solidFill>
              </a:rPr>
              <a:t>Pośredniczący serwer </a:t>
            </a:r>
            <a:r>
              <a:rPr lang="pl-PL" b="1" dirty="0" err="1">
                <a:solidFill>
                  <a:schemeClr val="bg1"/>
                </a:solidFill>
              </a:rPr>
              <a:t>nginx</a:t>
            </a:r>
            <a:r>
              <a:rPr lang="pl-PL" b="1" dirty="0">
                <a:solidFill>
                  <a:schemeClr val="bg1"/>
                </a:solidFill>
              </a:rPr>
              <a:t> </a:t>
            </a:r>
            <a:r>
              <a:rPr lang="pl-PL" dirty="0">
                <a:solidFill>
                  <a:schemeClr val="bg1"/>
                </a:solidFill>
              </a:rPr>
              <a:t>z odpowiednią konfiguracją</a:t>
            </a:r>
          </a:p>
          <a:p>
            <a:r>
              <a:rPr lang="pl-PL" sz="2000" dirty="0"/>
              <a:t>w skrócie: </a:t>
            </a:r>
            <a:r>
              <a:rPr lang="pl-PL" sz="2000" b="1" dirty="0"/>
              <a:t>Nadawca → RTMP → Serwer </a:t>
            </a:r>
            <a:r>
              <a:rPr lang="pl-PL" sz="2000" b="1" dirty="0" err="1"/>
              <a:t>nginx</a:t>
            </a:r>
            <a:r>
              <a:rPr lang="pl-PL" sz="2000" b="1" dirty="0"/>
              <a:t> → Konwersja HLS → Przeglądarka klient www</a:t>
            </a:r>
            <a:endParaRPr lang="pl-PL" sz="1800" b="1" dirty="0"/>
          </a:p>
        </p:txBody>
      </p:sp>
    </p:spTree>
    <p:extLst>
      <p:ext uri="{BB962C8B-B14F-4D97-AF65-F5344CB8AC3E}">
        <p14:creationId xmlns:p14="http://schemas.microsoft.com/office/powerpoint/2010/main" val="190989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F255C-20D6-25B5-4493-735F32E2A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8A0E78-57DE-F5FB-DB71-20020D80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</a:rPr>
              <a:t>Serwer pośredniczący </a:t>
            </a:r>
            <a:r>
              <a:rPr lang="pl-PL" b="1" dirty="0" err="1">
                <a:solidFill>
                  <a:schemeClr val="bg1"/>
                </a:solidFill>
              </a:rPr>
              <a:t>nginx</a:t>
            </a:r>
            <a:endParaRPr lang="pl-PL" b="1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CE4599-CF47-0106-093C-2065D185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4816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2000" dirty="0">
                <a:solidFill>
                  <a:schemeClr val="bg1"/>
                </a:solidFill>
              </a:rPr>
              <a:t>Instalacja </a:t>
            </a:r>
            <a:r>
              <a:rPr lang="pl-PL" sz="2000" dirty="0" err="1">
                <a:solidFill>
                  <a:schemeClr val="bg1"/>
                </a:solidFill>
              </a:rPr>
              <a:t>nginx</a:t>
            </a:r>
            <a:r>
              <a:rPr lang="pl-PL" sz="2000" dirty="0">
                <a:solidFill>
                  <a:schemeClr val="bg1"/>
                </a:solidFill>
              </a:rPr>
              <a:t> (</a:t>
            </a:r>
            <a:r>
              <a:rPr lang="pl-PL" sz="2000" dirty="0" err="1">
                <a:solidFill>
                  <a:schemeClr val="bg1"/>
                </a:solidFill>
              </a:rPr>
              <a:t>linux</a:t>
            </a:r>
            <a:r>
              <a:rPr lang="pl-PL" sz="2000" dirty="0">
                <a:solidFill>
                  <a:schemeClr val="bg1"/>
                </a:solidFill>
              </a:rPr>
              <a:t>/debian12):</a:t>
            </a:r>
          </a:p>
          <a:p>
            <a:pPr marL="342900" indent="-342900">
              <a:buFont typeface="+mj-lt"/>
              <a:buAutoNum type="arabicPeriod"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pl-PL" sz="2000" dirty="0">
                <a:solidFill>
                  <a:schemeClr val="bg1"/>
                </a:solidFill>
              </a:rPr>
              <a:t>Instalacja modułu RTMP dla </a:t>
            </a:r>
            <a:r>
              <a:rPr lang="pl-PL" sz="2000" dirty="0" err="1">
                <a:solidFill>
                  <a:schemeClr val="bg1"/>
                </a:solidFill>
              </a:rPr>
              <a:t>nginx</a:t>
            </a:r>
            <a:r>
              <a:rPr lang="pl-PL" sz="2000" dirty="0">
                <a:solidFill>
                  <a:schemeClr val="bg1"/>
                </a:solidFill>
              </a:rPr>
              <a:t> i </a:t>
            </a:r>
            <a:r>
              <a:rPr lang="pl-PL" sz="2000" dirty="0" err="1">
                <a:solidFill>
                  <a:schemeClr val="bg1"/>
                </a:solidFill>
              </a:rPr>
              <a:t>ffmpeg</a:t>
            </a:r>
            <a:r>
              <a:rPr lang="pl-PL" sz="2000" dirty="0">
                <a:solidFill>
                  <a:schemeClr val="bg1"/>
                </a:solidFill>
              </a:rPr>
              <a:t> potrzebny do konwersji na HLS:</a:t>
            </a:r>
          </a:p>
          <a:p>
            <a:pPr marL="0" indent="0">
              <a:buNone/>
            </a:pP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D10664C-56DF-F838-A1AB-98191F6BE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475" y="2772693"/>
            <a:ext cx="4440373" cy="45593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5FA9067-441A-50AF-B2D1-8B935DDF2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476" y="3351530"/>
            <a:ext cx="5326060" cy="36657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47B9DB3-7C71-1AAD-A9CC-5D9CCA439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475" y="3841006"/>
            <a:ext cx="5326060" cy="33619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9A9C92B-09EE-FBBE-5236-A25CCB855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475" y="5109576"/>
            <a:ext cx="9389447" cy="336196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D4F8EE1F-A123-0B5C-9462-67E73844B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476" y="5568677"/>
            <a:ext cx="6581284" cy="36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8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7A2A2-18DE-910C-5EB6-B93EE2AF8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78D3CD-7A33-FD79-9936-87448313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079519" cy="1370538"/>
          </a:xfrm>
        </p:spPr>
        <p:txBody>
          <a:bodyPr/>
          <a:lstStyle/>
          <a:p>
            <a:r>
              <a:rPr lang="pl-PL" b="1" dirty="0">
                <a:solidFill>
                  <a:schemeClr val="bg1"/>
                </a:solidFill>
              </a:rPr>
              <a:t>Serwer pośredniczący </a:t>
            </a:r>
            <a:r>
              <a:rPr lang="pl-PL" b="1" dirty="0" err="1">
                <a:solidFill>
                  <a:schemeClr val="bg1"/>
                </a:solidFill>
              </a:rPr>
              <a:t>nginx</a:t>
            </a:r>
            <a:r>
              <a:rPr lang="pl-PL" b="1" dirty="0">
                <a:solidFill>
                  <a:schemeClr val="bg1"/>
                </a:solidFill>
              </a:rPr>
              <a:t>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659791-ADEC-B00B-8728-F308545A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6"/>
            <a:ext cx="5938118" cy="4348163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3. Konfiguracja </a:t>
            </a:r>
            <a:r>
              <a:rPr lang="pl-PL" dirty="0" err="1">
                <a:solidFill>
                  <a:schemeClr val="bg1"/>
                </a:solidFill>
              </a:rPr>
              <a:t>Nginx</a:t>
            </a:r>
            <a:r>
              <a:rPr lang="pl-PL" dirty="0">
                <a:solidFill>
                  <a:schemeClr val="bg1"/>
                </a:solidFill>
              </a:rPr>
              <a:t> w pliku /</a:t>
            </a:r>
            <a:r>
              <a:rPr lang="pl-PL" dirty="0" err="1">
                <a:solidFill>
                  <a:schemeClr val="bg1"/>
                </a:solidFill>
              </a:rPr>
              <a:t>etc</a:t>
            </a:r>
            <a:r>
              <a:rPr lang="pl-PL" dirty="0">
                <a:solidFill>
                  <a:schemeClr val="bg1"/>
                </a:solidFill>
              </a:rPr>
              <a:t>/</a:t>
            </a:r>
            <a:r>
              <a:rPr lang="pl-PL" dirty="0" err="1">
                <a:solidFill>
                  <a:schemeClr val="bg1"/>
                </a:solidFill>
              </a:rPr>
              <a:t>nginx</a:t>
            </a:r>
            <a:r>
              <a:rPr lang="pl-PL" dirty="0">
                <a:solidFill>
                  <a:schemeClr val="bg1"/>
                </a:solidFill>
              </a:rPr>
              <a:t>/</a:t>
            </a:r>
            <a:r>
              <a:rPr lang="pl-PL" dirty="0" err="1">
                <a:solidFill>
                  <a:schemeClr val="bg1"/>
                </a:solidFill>
              </a:rPr>
              <a:t>nginx.conf</a:t>
            </a:r>
            <a:r>
              <a:rPr lang="pl-PL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bg1"/>
                </a:solidFill>
              </a:rPr>
              <a:t>    a. nasłuchiwanie na porcie 1935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bg1"/>
                </a:solidFill>
              </a:rPr>
              <a:t>    b. konwersja na </a:t>
            </a:r>
            <a:r>
              <a:rPr lang="pl-PL" sz="1800" dirty="0" err="1">
                <a:solidFill>
                  <a:schemeClr val="bg1"/>
                </a:solidFill>
              </a:rPr>
              <a:t>hls</a:t>
            </a:r>
            <a:endParaRPr lang="pl-PL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1800" dirty="0">
                <a:solidFill>
                  <a:schemeClr val="bg1"/>
                </a:solidFill>
              </a:rPr>
              <a:t>    c. Różna jakość 360p, 720p, 1080p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bg1"/>
                </a:solidFill>
              </a:rPr>
              <a:t>    d. Automatyczne przekierowanie do HLS z                                                      	pomocą </a:t>
            </a:r>
            <a:r>
              <a:rPr lang="pl-PL" sz="1800" dirty="0" err="1">
                <a:solidFill>
                  <a:schemeClr val="bg1"/>
                </a:solidFill>
              </a:rPr>
              <a:t>ffmpeg</a:t>
            </a:r>
            <a:endParaRPr lang="pl-PL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l-PL" sz="1600" dirty="0">
              <a:solidFill>
                <a:schemeClr val="bg1"/>
              </a:solidFill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7C69246C-7311-0BC6-70C6-13782655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110" y="309259"/>
            <a:ext cx="3361558" cy="6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4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0E0D9-C04B-9F9C-9AE9-BE7FA6C7E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DF8857-BF10-F948-FBFF-94ED8011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</a:rPr>
              <a:t>Serwer pośredniczący </a:t>
            </a:r>
            <a:r>
              <a:rPr lang="pl-PL" b="1" dirty="0" err="1">
                <a:solidFill>
                  <a:schemeClr val="bg1"/>
                </a:solidFill>
              </a:rPr>
              <a:t>nginx</a:t>
            </a:r>
            <a:r>
              <a:rPr lang="pl-PL" b="1" dirty="0">
                <a:solidFill>
                  <a:schemeClr val="bg1"/>
                </a:solidFill>
              </a:rPr>
              <a:t>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1CA1A3-8E93-01F9-9DD0-CDDB6EB0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047" y="1726998"/>
            <a:ext cx="4872887" cy="1190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4. rtmp-relay.sh skrypt do przekazywania RTMP do HLS i obsługi innych funkcjonalności wymienionych na drugim slajdzie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8216F95-0C41-8535-FC88-8A63A3E2D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26" y="1726998"/>
            <a:ext cx="5763429" cy="1190791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D9F9C2E0-9B7C-CEC9-6862-571B3338A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31" y="2917790"/>
            <a:ext cx="4730203" cy="3025828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166A1E71-2E6E-7D94-EB94-633ED5A9E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126" y="2917789"/>
            <a:ext cx="4151287" cy="3025827"/>
          </a:xfrm>
          <a:prstGeom prst="rect">
            <a:avLst/>
          </a:prstGeom>
        </p:spPr>
      </p:pic>
      <p:sp>
        <p:nvSpPr>
          <p:cNvPr id="17" name="Symbol zastępczy zawartości 2">
            <a:extLst>
              <a:ext uri="{FF2B5EF4-FFF2-40B4-BE49-F238E27FC236}">
                <a16:creationId xmlns:a16="http://schemas.microsoft.com/office/drawing/2014/main" id="{FA45E52F-2B91-345A-D1CC-6147528B8113}"/>
              </a:ext>
            </a:extLst>
          </p:cNvPr>
          <p:cNvSpPr txBox="1">
            <a:spLocks/>
          </p:cNvSpPr>
          <p:nvPr/>
        </p:nvSpPr>
        <p:spPr>
          <a:xfrm>
            <a:off x="613511" y="5981095"/>
            <a:ext cx="6220922" cy="51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dirty="0"/>
              <a:t>5. Nadanie praw do wykonywania dla rtmp-relay.sh:</a:t>
            </a:r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C16E8AC2-EFE7-4E0D-30DC-14C8BFE5E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6131773"/>
            <a:ext cx="4954587" cy="2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3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0F4A9-ECF8-2704-7962-01A188BC9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2A8FFD-C178-BABB-1B71-37A4D1FD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</a:rPr>
              <a:t>Serwer pośredniczący </a:t>
            </a:r>
            <a:r>
              <a:rPr lang="pl-PL" b="1" dirty="0" err="1">
                <a:solidFill>
                  <a:schemeClr val="bg1"/>
                </a:solidFill>
              </a:rPr>
              <a:t>nginx</a:t>
            </a:r>
            <a:r>
              <a:rPr lang="pl-PL" b="1" dirty="0">
                <a:solidFill>
                  <a:schemeClr val="bg1"/>
                </a:solidFill>
              </a:rPr>
              <a:t>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656EE2-8E92-4356-89D9-483D2418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046" y="2273561"/>
            <a:ext cx="10894653" cy="516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6. Utworzenie katalogów i nadanie odpowiednich praw oraz test pliku konfiguracyjnego </a:t>
            </a:r>
            <a:r>
              <a:rPr lang="pl-PL" sz="2000" dirty="0" err="1">
                <a:solidFill>
                  <a:schemeClr val="bg1"/>
                </a:solidFill>
              </a:rPr>
              <a:t>nginx</a:t>
            </a:r>
            <a:r>
              <a:rPr lang="pl-PL" sz="20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5FA4137-1656-16C5-20C2-1ED053B87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876550"/>
            <a:ext cx="9411744" cy="20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1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7616C-467B-0E66-D5D0-E131115D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8ECBEA-7AF3-5250-CCA0-E6D4AED6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4" y="600230"/>
            <a:ext cx="9905998" cy="1478570"/>
          </a:xfrm>
        </p:spPr>
        <p:txBody>
          <a:bodyPr/>
          <a:lstStyle/>
          <a:p>
            <a:r>
              <a:rPr lang="pl-PL" b="1" dirty="0">
                <a:solidFill>
                  <a:schemeClr val="bg1"/>
                </a:solidFill>
              </a:rPr>
              <a:t>Serwer pośredniczący </a:t>
            </a:r>
            <a:r>
              <a:rPr lang="pl-PL" b="1" dirty="0" err="1">
                <a:solidFill>
                  <a:schemeClr val="bg1"/>
                </a:solidFill>
              </a:rPr>
              <a:t>nginx</a:t>
            </a:r>
            <a:r>
              <a:rPr lang="pl-PL" b="1" dirty="0">
                <a:solidFill>
                  <a:schemeClr val="bg1"/>
                </a:solidFill>
              </a:rPr>
              <a:t>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BD3CB0-2EAF-8425-A1A1-F303279A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961" y="3623762"/>
            <a:ext cx="2779354" cy="1155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7. Test działania serwera strumienia HLS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CD9A12F-F630-A924-6101-4F28C07BC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712" y="1916113"/>
            <a:ext cx="8420724" cy="392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C996E-BD0B-8633-D780-9BABD994D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81B95F-475B-E862-6FBD-FCB6B4C2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76" y="691670"/>
            <a:ext cx="9905998" cy="1478570"/>
          </a:xfrm>
        </p:spPr>
        <p:txBody>
          <a:bodyPr/>
          <a:lstStyle/>
          <a:p>
            <a:r>
              <a:rPr lang="pl-PL" b="1" dirty="0">
                <a:solidFill>
                  <a:schemeClr val="bg1"/>
                </a:solidFill>
              </a:rPr>
              <a:t>Program </a:t>
            </a:r>
            <a:r>
              <a:rPr lang="pl-PL" b="1" dirty="0" err="1">
                <a:solidFill>
                  <a:schemeClr val="bg1"/>
                </a:solidFill>
              </a:rPr>
              <a:t>obs</a:t>
            </a:r>
            <a:r>
              <a:rPr lang="pl-PL" b="1" dirty="0">
                <a:solidFill>
                  <a:schemeClr val="bg1"/>
                </a:solidFill>
              </a:rPr>
              <a:t> studio – strumień ekranu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8BFAD7-730A-84FC-C11D-3A88DC7B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76" y="1966998"/>
            <a:ext cx="4498808" cy="1296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bg1"/>
                </a:solidFill>
              </a:rPr>
              <a:t>1. Pomijając odpowiednie ustawienie sceny, dźwięku itp. Pokażę wyłącznie konfigurację strumieniowania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3BF383C-49F5-9879-DC41-06046FAF2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78" y="3429000"/>
            <a:ext cx="4117814" cy="3188256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DCF7A33-382E-78FA-D9B4-49CCE9486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586" y="3429000"/>
            <a:ext cx="6574536" cy="1296645"/>
          </a:xfrm>
          <a:prstGeom prst="rect">
            <a:avLst/>
          </a:prstGeom>
        </p:spPr>
      </p:pic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88D0F2F5-A05D-8CEE-2537-63AD70E3A3E2}"/>
              </a:ext>
            </a:extLst>
          </p:cNvPr>
          <p:cNvCxnSpPr/>
          <p:nvPr/>
        </p:nvCxnSpPr>
        <p:spPr>
          <a:xfrm>
            <a:off x="4105656" y="3899076"/>
            <a:ext cx="13990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0EB294B6-64EC-4003-4DF3-94727C587507}"/>
              </a:ext>
            </a:extLst>
          </p:cNvPr>
          <p:cNvSpPr txBox="1">
            <a:spLocks/>
          </p:cNvSpPr>
          <p:nvPr/>
        </p:nvSpPr>
        <p:spPr>
          <a:xfrm>
            <a:off x="5504688" y="1966997"/>
            <a:ext cx="5340096" cy="129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sz="2000" dirty="0">
                <a:solidFill>
                  <a:schemeClr val="bg1"/>
                </a:solidFill>
              </a:rPr>
              <a:t>2. Ustawiam transmitowanie </a:t>
            </a:r>
            <a:r>
              <a:rPr lang="pl-PL" sz="2000" dirty="0" err="1">
                <a:solidFill>
                  <a:schemeClr val="bg1"/>
                </a:solidFill>
              </a:rPr>
              <a:t>protkołem</a:t>
            </a:r>
            <a:r>
              <a:rPr lang="pl-PL" sz="2000" dirty="0">
                <a:solidFill>
                  <a:schemeClr val="bg1"/>
                </a:solidFill>
              </a:rPr>
              <a:t> RTMP na serwer pośredniczący </a:t>
            </a:r>
            <a:r>
              <a:rPr lang="pl-PL" sz="2000" dirty="0" err="1">
                <a:solidFill>
                  <a:schemeClr val="bg1"/>
                </a:solidFill>
              </a:rPr>
              <a:t>Nginx</a:t>
            </a:r>
            <a:r>
              <a:rPr lang="pl-PL" sz="2000" dirty="0">
                <a:solidFill>
                  <a:schemeClr val="bg1"/>
                </a:solidFill>
              </a:rPr>
              <a:t>, który następnie dokonuje konwersji protokołu z RTMP na HLS</a:t>
            </a:r>
          </a:p>
        </p:txBody>
      </p:sp>
    </p:spTree>
    <p:extLst>
      <p:ext uri="{BB962C8B-B14F-4D97-AF65-F5344CB8AC3E}">
        <p14:creationId xmlns:p14="http://schemas.microsoft.com/office/powerpoint/2010/main" val="159735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6DBAD-1213-012E-99CB-3B2EA9FD0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CF676F-0A4C-DC16-201F-E19AFDEE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</a:rPr>
              <a:t>Index.html do odbierania strumienia </a:t>
            </a:r>
            <a:r>
              <a:rPr lang="pl-PL" b="1" dirty="0" err="1">
                <a:solidFill>
                  <a:schemeClr val="bg1"/>
                </a:solidFill>
              </a:rPr>
              <a:t>hls</a:t>
            </a:r>
            <a:endParaRPr lang="pl-PL" b="1" dirty="0">
              <a:solidFill>
                <a:schemeClr val="bg1"/>
              </a:solidFill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D74674F4-3E4B-1597-1A9C-92E130CDB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11" y="1756929"/>
            <a:ext cx="5943600" cy="4862945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1A49AD39-151E-097E-9FB8-F855943FB51C}"/>
              </a:ext>
            </a:extLst>
          </p:cNvPr>
          <p:cNvSpPr txBox="1"/>
          <p:nvPr/>
        </p:nvSpPr>
        <p:spPr>
          <a:xfrm>
            <a:off x="749809" y="2403362"/>
            <a:ext cx="40473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sz="2000" dirty="0">
                <a:solidFill>
                  <a:schemeClr val="bg1"/>
                </a:solidFill>
              </a:rPr>
              <a:t>Plik index.html do odtwarzania transmisji. Zawiera skrypty oraz biblioteki </a:t>
            </a:r>
            <a:r>
              <a:rPr lang="pl-PL" sz="2000" dirty="0" err="1">
                <a:solidFill>
                  <a:schemeClr val="bg1"/>
                </a:solidFill>
              </a:rPr>
              <a:t>javaScript</a:t>
            </a:r>
            <a:r>
              <a:rPr lang="pl-PL" sz="2000" dirty="0">
                <a:solidFill>
                  <a:schemeClr val="bg1"/>
                </a:solidFill>
              </a:rPr>
              <a:t> potrzebne do odtwarzania strumieni HLS.</a:t>
            </a:r>
          </a:p>
          <a:p>
            <a:pPr marL="342900" indent="-342900">
              <a:buAutoNum type="arabicPeriod"/>
            </a:pPr>
            <a:endParaRPr lang="pl-PL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pl-PL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pl-PL" sz="2000" dirty="0">
                <a:solidFill>
                  <a:schemeClr val="bg1"/>
                </a:solidFill>
              </a:rPr>
              <a:t>Po najechaniu na okno pojawia się więcej opcji jak zmiana jakości, wyciszenie dźwięku oraz tryb pełno ekranowy</a:t>
            </a:r>
          </a:p>
        </p:txBody>
      </p:sp>
    </p:spTree>
    <p:extLst>
      <p:ext uri="{BB962C8B-B14F-4D97-AF65-F5344CB8AC3E}">
        <p14:creationId xmlns:p14="http://schemas.microsoft.com/office/powerpoint/2010/main" val="1561986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325</TotalTime>
  <Words>512</Words>
  <Application>Microsoft Office PowerPoint</Application>
  <PresentationFormat>Panoramiczny</PresentationFormat>
  <Paragraphs>53</Paragraphs>
  <Slides>12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Obwód</vt:lpstr>
      <vt:lpstr>Any desktop broadcaster</vt:lpstr>
      <vt:lpstr>Zastosowane technologie</vt:lpstr>
      <vt:lpstr>Serwer pośredniczący nginx</vt:lpstr>
      <vt:lpstr>Serwer pośredniczący nginx c.d.</vt:lpstr>
      <vt:lpstr>Serwer pośredniczący nginx c.d.</vt:lpstr>
      <vt:lpstr>Serwer pośredniczący nginx c.d.</vt:lpstr>
      <vt:lpstr>Serwer pośredniczący nginx c.d.</vt:lpstr>
      <vt:lpstr>Program obs studio – strumień ekranu</vt:lpstr>
      <vt:lpstr>Index.html do odbierania strumienia hls</vt:lpstr>
      <vt:lpstr>Zastosowanie aplikacji i serwera</vt:lpstr>
      <vt:lpstr>Zastosowanie aplikacji i serwera</vt:lpstr>
      <vt:lpstr>Dziękuję za uwagę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Paszkowiak</dc:creator>
  <cp:lastModifiedBy>Jakub Paszkowiak</cp:lastModifiedBy>
  <cp:revision>8</cp:revision>
  <dcterms:created xsi:type="dcterms:W3CDTF">2025-05-23T12:43:19Z</dcterms:created>
  <dcterms:modified xsi:type="dcterms:W3CDTF">2025-05-27T11:26:14Z</dcterms:modified>
</cp:coreProperties>
</file>