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67" d="100"/>
          <a:sy n="67" d="100"/>
        </p:scale>
        <p:origin x="3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6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996B3-6150-4A5F-A2E3-C50B509637F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E92B-2CCF-449A-A631-6E2AD01A1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1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E92B-2CCF-449A-A631-6E2AD01A14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3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055B2-6401-DC01-562E-F292B333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92DFD0-52A9-6BC9-D0DD-8D668CD7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7E3C3-2D49-E989-0728-C0E094F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B1868-6B52-05CA-F69A-4BCCF1E0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746CB-AF38-53FF-0E80-244A8FE9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86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EE1AA-F4DB-A7BB-914E-671FC839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5E00C2-036E-7463-E2D0-075F32E30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618FE-DEFA-51B2-F1B0-1867F5AA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285FD-CADF-3F11-F486-8B3BE098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5F66E-15E6-75F0-4DCE-8EBD818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7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F9FBCB-8AD0-3302-D22C-49B36ADF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3CCF17-12B0-749A-F237-A8F66012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C597D-2386-40AB-F736-BBDD933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9D916-94D7-B5FC-9904-1A68F38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F58638-6E2A-44CC-9D08-63BE56DC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3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E303B-43F9-0D8D-EC45-E70931C7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0A972-D797-F8AC-58D8-0A89540E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29D28-0FDA-2AA1-6F22-43006312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AE6E0-A864-E809-4B80-57014F62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6F12C-0A23-0CFF-C8D7-83B3DF5C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1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6716C-E8D5-CE58-F21F-710262EF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1C56D-1786-A1BC-FBA3-5C03EF08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6D4BD-5338-89C8-7BAA-7E6A7A47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86D48-B18C-672F-8232-7980421A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3830E-5F77-45B6-995C-BEAD4C77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556D8-84A7-EDAB-F7FF-0525D54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8A7D4-29B4-AB8B-AED4-0F91D7B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B168E-9752-4FD0-6942-A14543E2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49265A-0A1E-1044-10AC-CBA153FC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39A91-EFE6-7E41-A383-0C23721B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F8D5D5-3D07-9EC3-7858-E8568FF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E247D-48F0-C433-DFDB-A4B317BE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8D7D97-EFD2-8579-F962-A39C6FF4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E14CC7-36CE-6F4F-3C8E-597D1794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D68908-F4FA-C657-838A-8CDCB050D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B28B65-1A42-E174-B0D4-53647D89B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2B364F-DEE0-47FD-807F-2D3F41F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77D4ED-1BEF-DD16-54D3-028889F1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778CC4-7477-C632-10A9-463565C4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5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D5BEF-B410-6677-8C6E-056F0F73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04E780-0D43-9EDD-9ED2-70BBB697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AAA14F-7041-ECB3-6436-61DEAED0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9C175C-C1CA-28B2-CD37-68E52D92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2E0273-F2EA-CDD8-ED40-7E39DCC0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89477B-6F0C-66D9-9F7D-C1D55427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5CD1A4-7C4E-56AB-E689-22DF5E4C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D6A1E-A882-E130-F7B7-99A3DD8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F97FA-C6A9-484A-7DC8-363CD40D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FC0BFE-BC1B-EBFB-1EDF-D84C0AB6F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DFF3E4-174A-C302-5D19-518AEF8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90EA5-4DDB-C86D-652D-07C41FBB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1F9E11-22C2-CAD7-5645-3B7C3A80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6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71CE7-9B73-7AD6-2ED2-ED22B000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952B28-F631-FAF6-FF5D-A4FAA03F7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5F3CC4-EB3D-60FF-2828-9D1043749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BC343-62AE-467A-63C8-50B54F5F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E2351-69AC-C001-0A2D-443533E4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0EED8A-35F3-4162-FF36-9F3523B9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3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112D2A-6F18-7ED9-6D86-6A1F4D21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9B291F-EF7C-2D23-C44D-3DD00AC7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91921-FA90-ED65-1FB6-D4E07B55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6C0C-61DA-4E0B-BBC3-26D404278010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A1F84-9BCD-3755-4636-4AA63173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9A247-9FE5-55DA-CEF6-BA50A052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DB5C-22F3-4827-ACA4-A29396EEF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2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7900A-FE1C-1082-0026-2DF5C96AB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2959"/>
            <a:ext cx="9144000" cy="2387600"/>
          </a:xfrm>
        </p:spPr>
        <p:txBody>
          <a:bodyPr/>
          <a:lstStyle/>
          <a:p>
            <a:r>
              <a:rPr lang="fr-FR" dirty="0" err="1"/>
              <a:t>Clinical</a:t>
            </a:r>
            <a:r>
              <a:rPr lang="fr-FR" dirty="0"/>
              <a:t> Trial Management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1E7971-423B-7AD1-B7F4-53CDBF95B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00" y="735190"/>
            <a:ext cx="3944400" cy="39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E7B8-BD59-A209-C860-906E755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9"/>
            <a:ext cx="10515600" cy="1325563"/>
          </a:xfrm>
          <a:ln w="22225">
            <a:solidFill>
              <a:srgbClr val="00B0F0"/>
            </a:solidFill>
          </a:ln>
        </p:spPr>
        <p:txBody>
          <a:bodyPr/>
          <a:lstStyle/>
          <a:p>
            <a:r>
              <a:rPr lang="fr-FR" sz="3200" b="1" dirty="0" err="1"/>
              <a:t>Clinical</a:t>
            </a:r>
            <a:r>
              <a:rPr lang="fr-FR" sz="3200" b="1" dirty="0"/>
              <a:t> Trial Management</a:t>
            </a:r>
            <a:br>
              <a:rPr lang="fr-FR" dirty="0"/>
            </a:br>
            <a:r>
              <a:rPr lang="fr-FR" sz="2800" dirty="0" err="1"/>
              <a:t>Overview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735B3-B6A4-8943-CA7C-3CE47223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400" dirty="0"/>
              <a:t>« </a:t>
            </a:r>
            <a:r>
              <a:rPr lang="fr-FR" sz="2400" dirty="0">
                <a:solidFill>
                  <a:srgbClr val="00B0F0"/>
                </a:solidFill>
              </a:rPr>
              <a:t>As a </a:t>
            </a:r>
            <a:r>
              <a:rPr lang="fr-FR" sz="2400" dirty="0" err="1">
                <a:solidFill>
                  <a:srgbClr val="00B0F0"/>
                </a:solidFill>
              </a:rPr>
              <a:t>Clinical</a:t>
            </a:r>
            <a:r>
              <a:rPr lang="fr-FR" sz="2400" dirty="0">
                <a:solidFill>
                  <a:srgbClr val="00B0F0"/>
                </a:solidFill>
              </a:rPr>
              <a:t> Trial Manger,</a:t>
            </a:r>
            <a:r>
              <a:rPr lang="fr-FR" sz="2400" dirty="0"/>
              <a:t> I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view</a:t>
            </a:r>
            <a:r>
              <a:rPr lang="fr-FR" sz="2400" dirty="0"/>
              <a:t> all </a:t>
            </a:r>
            <a:r>
              <a:rPr lang="fr-FR" sz="2400" dirty="0" err="1"/>
              <a:t>studies</a:t>
            </a:r>
            <a:r>
              <a:rPr lang="fr-FR" sz="2400" dirty="0"/>
              <a:t> in portfolio …</a:t>
            </a:r>
          </a:p>
          <a:p>
            <a:pPr marL="0" indent="0" algn="r">
              <a:buNone/>
            </a:pPr>
            <a:r>
              <a:rPr lang="fr-FR" sz="2400" dirty="0"/>
              <a:t>… </a:t>
            </a:r>
            <a:r>
              <a:rPr lang="fr-FR" sz="2400" dirty="0" err="1">
                <a:solidFill>
                  <a:srgbClr val="FFC000"/>
                </a:solidFill>
              </a:rPr>
              <a:t>then</a:t>
            </a:r>
            <a:r>
              <a:rPr lang="fr-FR" sz="2400" dirty="0">
                <a:solidFill>
                  <a:srgbClr val="FFC000"/>
                </a:solidFill>
              </a:rPr>
              <a:t> I can </a:t>
            </a:r>
            <a:r>
              <a:rPr lang="fr-FR" sz="2400" dirty="0" err="1">
                <a:solidFill>
                  <a:srgbClr val="FFC000"/>
                </a:solidFill>
              </a:rPr>
              <a:t>organize</a:t>
            </a:r>
            <a:r>
              <a:rPr lang="fr-FR" sz="2400" dirty="0">
                <a:solidFill>
                  <a:srgbClr val="FFC000"/>
                </a:solidFill>
              </a:rPr>
              <a:t> the planning and </a:t>
            </a:r>
            <a:r>
              <a:rPr lang="fr-FR" sz="2400" dirty="0" err="1">
                <a:solidFill>
                  <a:srgbClr val="FFC000"/>
                </a:solidFill>
              </a:rPr>
              <a:t>resources</a:t>
            </a:r>
            <a:r>
              <a:rPr lang="fr-FR" sz="2400" dirty="0">
                <a:solidFill>
                  <a:srgbClr val="FFC000"/>
                </a:solidFill>
              </a:rPr>
              <a:t> </a:t>
            </a:r>
            <a:r>
              <a:rPr lang="fr-FR" sz="2400" dirty="0"/>
              <a:t>»</a:t>
            </a:r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sz="2400" dirty="0"/>
              <a:t>« </a:t>
            </a:r>
            <a:r>
              <a:rPr lang="fr-FR" sz="2400" dirty="0">
                <a:solidFill>
                  <a:srgbClr val="00B0F0"/>
                </a:solidFill>
              </a:rPr>
              <a:t>As a </a:t>
            </a:r>
            <a:r>
              <a:rPr lang="fr-FR" sz="2400" dirty="0" err="1">
                <a:solidFill>
                  <a:srgbClr val="00B0F0"/>
                </a:solidFill>
              </a:rPr>
              <a:t>Clinical</a:t>
            </a:r>
            <a:r>
              <a:rPr lang="fr-FR" sz="2400" dirty="0">
                <a:solidFill>
                  <a:srgbClr val="00B0F0"/>
                </a:solidFill>
              </a:rPr>
              <a:t> People Manager, </a:t>
            </a:r>
            <a:r>
              <a:rPr lang="fr-FR" sz="2400" dirty="0"/>
              <a:t>I </a:t>
            </a:r>
            <a:r>
              <a:rPr lang="fr-FR" sz="2400" dirty="0" err="1"/>
              <a:t>need</a:t>
            </a:r>
            <a:r>
              <a:rPr lang="fr-FR" sz="2400" dirty="0"/>
              <a:t> to manage patients and </a:t>
            </a:r>
            <a:r>
              <a:rPr lang="fr-FR" sz="2400" dirty="0" err="1"/>
              <a:t>physicians</a:t>
            </a:r>
            <a:endParaRPr lang="fr-FR" sz="2400" dirty="0"/>
          </a:p>
          <a:p>
            <a:pPr marL="0" indent="0" algn="r">
              <a:buNone/>
            </a:pPr>
            <a:r>
              <a:rPr lang="fr-FR" sz="2400" dirty="0"/>
              <a:t>… </a:t>
            </a:r>
            <a:r>
              <a:rPr lang="fr-FR" sz="2400" dirty="0" err="1">
                <a:solidFill>
                  <a:srgbClr val="FFC000"/>
                </a:solidFill>
              </a:rPr>
              <a:t>then</a:t>
            </a:r>
            <a:r>
              <a:rPr lang="fr-FR" sz="2400" dirty="0">
                <a:solidFill>
                  <a:srgbClr val="FFC000"/>
                </a:solidFill>
              </a:rPr>
              <a:t> I can </a:t>
            </a:r>
            <a:r>
              <a:rPr lang="fr-FR" sz="2400" dirty="0" err="1">
                <a:solidFill>
                  <a:srgbClr val="FFC000"/>
                </a:solidFill>
              </a:rPr>
              <a:t>ensure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 err="1">
                <a:solidFill>
                  <a:srgbClr val="FFC000"/>
                </a:solidFill>
              </a:rPr>
              <a:t>availability</a:t>
            </a:r>
            <a:r>
              <a:rPr lang="fr-FR" sz="2400" dirty="0">
                <a:solidFill>
                  <a:srgbClr val="FFC000"/>
                </a:solidFill>
              </a:rPr>
              <a:t> of </a:t>
            </a:r>
            <a:r>
              <a:rPr lang="fr-FR" sz="2400" dirty="0" err="1">
                <a:solidFill>
                  <a:srgbClr val="FFC000"/>
                </a:solidFill>
              </a:rPr>
              <a:t>human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 err="1">
                <a:solidFill>
                  <a:srgbClr val="FFC000"/>
                </a:solidFill>
              </a:rPr>
              <a:t>resources</a:t>
            </a:r>
            <a:r>
              <a:rPr lang="fr-FR" sz="2400" dirty="0"/>
              <a:t> »</a:t>
            </a:r>
          </a:p>
          <a:p>
            <a:pPr marL="0" indent="0" algn="r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sz="2400" dirty="0"/>
              <a:t>« </a:t>
            </a:r>
            <a:r>
              <a:rPr lang="fr-FR" sz="2400" dirty="0">
                <a:solidFill>
                  <a:srgbClr val="00B0F0"/>
                </a:solidFill>
              </a:rPr>
              <a:t>As a Global </a:t>
            </a:r>
            <a:r>
              <a:rPr lang="fr-FR" sz="2400" dirty="0" err="1">
                <a:solidFill>
                  <a:srgbClr val="00B0F0"/>
                </a:solidFill>
              </a:rPr>
              <a:t>Quality</a:t>
            </a:r>
            <a:r>
              <a:rPr lang="fr-FR" sz="2400" dirty="0">
                <a:solidFill>
                  <a:srgbClr val="00B0F0"/>
                </a:solidFill>
              </a:rPr>
              <a:t> Manager, </a:t>
            </a:r>
            <a:r>
              <a:rPr lang="fr-FR" sz="2400" dirty="0"/>
              <a:t>I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users</a:t>
            </a:r>
            <a:r>
              <a:rPr lang="fr-FR" sz="2400" dirty="0"/>
              <a:t> to have </a:t>
            </a:r>
            <a:r>
              <a:rPr lang="fr-FR" sz="2400" dirty="0" err="1"/>
              <a:t>dedicated</a:t>
            </a:r>
            <a:r>
              <a:rPr lang="fr-FR" sz="2400" dirty="0"/>
              <a:t> </a:t>
            </a:r>
            <a:r>
              <a:rPr lang="fr-FR" sz="2400" dirty="0" err="1"/>
              <a:t>roles</a:t>
            </a:r>
            <a:endParaRPr lang="fr-FR" sz="2400" dirty="0"/>
          </a:p>
          <a:p>
            <a:pPr marL="0" indent="0" algn="r">
              <a:buNone/>
            </a:pPr>
            <a:r>
              <a:rPr lang="fr-FR" sz="2400" dirty="0"/>
              <a:t>… </a:t>
            </a:r>
            <a:r>
              <a:rPr lang="fr-FR" sz="2400" dirty="0" err="1">
                <a:solidFill>
                  <a:srgbClr val="FFC000"/>
                </a:solidFill>
              </a:rPr>
              <a:t>then</a:t>
            </a:r>
            <a:r>
              <a:rPr lang="fr-FR" sz="2400" dirty="0">
                <a:solidFill>
                  <a:srgbClr val="FFC000"/>
                </a:solidFill>
              </a:rPr>
              <a:t> I can </a:t>
            </a:r>
            <a:r>
              <a:rPr lang="fr-FR" sz="2400" dirty="0" err="1">
                <a:solidFill>
                  <a:srgbClr val="FFC000"/>
                </a:solidFill>
              </a:rPr>
              <a:t>ensure</a:t>
            </a:r>
            <a:r>
              <a:rPr lang="fr-FR" sz="2400" dirty="0">
                <a:solidFill>
                  <a:srgbClr val="FFC000"/>
                </a:solidFill>
              </a:rPr>
              <a:t> the compliance of </a:t>
            </a:r>
            <a:r>
              <a:rPr lang="fr-FR" sz="2400" dirty="0" err="1">
                <a:solidFill>
                  <a:srgbClr val="FFC000"/>
                </a:solidFill>
              </a:rPr>
              <a:t>my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 err="1">
                <a:solidFill>
                  <a:srgbClr val="FFC000"/>
                </a:solidFill>
              </a:rPr>
              <a:t>company</a:t>
            </a:r>
            <a:r>
              <a:rPr lang="fr-FR" sz="2400" dirty="0"/>
              <a:t> »</a:t>
            </a:r>
          </a:p>
          <a:p>
            <a:pPr marL="0" indent="0" algn="r">
              <a:buNone/>
            </a:pPr>
            <a:endParaRPr lang="fr-FR" sz="1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an IT Security Manager,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the application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open …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autorized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people can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</a:p>
          <a:p>
            <a:pPr marL="0" indent="0" algn="r">
              <a:buNone/>
            </a:pPr>
            <a:endParaRPr lang="fr-FR" sz="1000" dirty="0"/>
          </a:p>
          <a:p>
            <a:pPr marL="0" indent="0" algn="r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B2155-674E-2A0A-D517-B2BA87B8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7" y="359589"/>
            <a:ext cx="1202754" cy="12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E7B8-BD59-A209-C860-906E755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9"/>
            <a:ext cx="10515600" cy="1325563"/>
          </a:xfrm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 dirty="0" err="1"/>
              <a:t>Clinical</a:t>
            </a:r>
            <a:r>
              <a:rPr lang="fr-FR" sz="3200" b="1" dirty="0"/>
              <a:t> Trial Management</a:t>
            </a:r>
            <a:br>
              <a:rPr lang="fr-FR" sz="3200" b="1" dirty="0"/>
            </a:br>
            <a:r>
              <a:rPr lang="fr-FR" sz="3200" dirty="0"/>
              <a:t>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B2155-674E-2A0A-D517-B2BA87B8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7" y="360569"/>
            <a:ext cx="1202754" cy="1202754"/>
          </a:xfrm>
          <a:prstGeom prst="rect">
            <a:avLst/>
          </a:prstGeom>
        </p:spPr>
      </p:pic>
      <p:pic>
        <p:nvPicPr>
          <p:cNvPr id="6" name="Graphique 5" descr="Écran avec un remplissage uni">
            <a:extLst>
              <a:ext uri="{FF2B5EF4-FFF2-40B4-BE49-F238E27FC236}">
                <a16:creationId xmlns:a16="http://schemas.microsoft.com/office/drawing/2014/main" id="{22DCF3FE-8A36-F20B-FF2D-E1E444DF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94" y="2668272"/>
            <a:ext cx="1341800" cy="1341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08F20F-C788-8447-32CB-67A1B9C83948}"/>
              </a:ext>
            </a:extLst>
          </p:cNvPr>
          <p:cNvSpPr/>
          <p:nvPr/>
        </p:nvSpPr>
        <p:spPr>
          <a:xfrm>
            <a:off x="4015252" y="2354400"/>
            <a:ext cx="2687948" cy="3470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Serveurs </a:t>
            </a: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7ABC495-7297-14EE-3CA8-86736E583504}"/>
              </a:ext>
            </a:extLst>
          </p:cNvPr>
          <p:cNvSpPr/>
          <p:nvPr/>
        </p:nvSpPr>
        <p:spPr>
          <a:xfrm>
            <a:off x="4154399" y="2991944"/>
            <a:ext cx="2392907" cy="6944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Front</a:t>
            </a:r>
          </a:p>
          <a:p>
            <a:pPr algn="ctr"/>
            <a:r>
              <a:rPr lang="fr-FR" b="1" dirty="0" err="1">
                <a:solidFill>
                  <a:srgbClr val="C00000"/>
                </a:solidFill>
              </a:rPr>
              <a:t>React</a:t>
            </a:r>
            <a:r>
              <a:rPr lang="fr-FR" b="1" dirty="0">
                <a:solidFill>
                  <a:srgbClr val="C00000"/>
                </a:solidFill>
              </a:rPr>
              <a:t> and </a:t>
            </a:r>
            <a:r>
              <a:rPr lang="fr-FR" b="1" dirty="0" err="1">
                <a:solidFill>
                  <a:srgbClr val="C00000"/>
                </a:solidFill>
              </a:rPr>
              <a:t>bootstrap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8B2BA4A-C2D1-08D0-E89B-42E7DABAF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75553"/>
            <a:ext cx="449402" cy="400077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67A2ACE-A040-0846-E446-46EE94C0B145}"/>
              </a:ext>
            </a:extLst>
          </p:cNvPr>
          <p:cNvSpPr/>
          <p:nvPr/>
        </p:nvSpPr>
        <p:spPr>
          <a:xfrm>
            <a:off x="4177199" y="4350688"/>
            <a:ext cx="2392907" cy="6944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Back</a:t>
            </a:r>
            <a:endParaRPr lang="fr-FR" sz="1800" b="1" dirty="0">
              <a:solidFill>
                <a:srgbClr val="C00000"/>
              </a:solidFill>
            </a:endParaRPr>
          </a:p>
          <a:p>
            <a:pPr algn="ctr"/>
            <a:r>
              <a:rPr lang="fr-FR" b="1" dirty="0" err="1">
                <a:solidFill>
                  <a:srgbClr val="C00000"/>
                </a:solidFill>
              </a:rPr>
              <a:t>ExpressJS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CD15B9-5277-8C3A-5150-689B5E864943}"/>
              </a:ext>
            </a:extLst>
          </p:cNvPr>
          <p:cNvSpPr/>
          <p:nvPr/>
        </p:nvSpPr>
        <p:spPr>
          <a:xfrm>
            <a:off x="8326801" y="3326400"/>
            <a:ext cx="2687948" cy="29322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 err="1">
                <a:solidFill>
                  <a:srgbClr val="C00000"/>
                </a:solidFill>
              </a:rPr>
              <a:t>Database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  <a:p>
            <a:pPr algn="ctr"/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A705D41-A0F5-22EE-F354-1D701E4EC34B}"/>
              </a:ext>
            </a:extLst>
          </p:cNvPr>
          <p:cNvSpPr/>
          <p:nvPr/>
        </p:nvSpPr>
        <p:spPr>
          <a:xfrm>
            <a:off x="8465948" y="4289832"/>
            <a:ext cx="2392907" cy="928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MySQL</a:t>
            </a:r>
          </a:p>
        </p:txBody>
      </p:sp>
      <p:pic>
        <p:nvPicPr>
          <p:cNvPr id="1028" name="Picture 4" descr="Résultat d’images pour apple logo">
            <a:extLst>
              <a:ext uri="{FF2B5EF4-FFF2-40B4-BE49-F238E27FC236}">
                <a16:creationId xmlns:a16="http://schemas.microsoft.com/office/drawing/2014/main" id="{5A3392A8-CA25-9F0D-F3A5-5D13930EC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1" r="27044" b="539"/>
          <a:stretch/>
        </p:blipFill>
        <p:spPr bwMode="auto">
          <a:xfrm>
            <a:off x="10400773" y="5595432"/>
            <a:ext cx="458081" cy="5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D717EB3-8DC7-A755-F6F5-F9D94DE1177F}"/>
              </a:ext>
            </a:extLst>
          </p:cNvPr>
          <p:cNvCxnSpPr>
            <a:cxnSpLocks/>
          </p:cNvCxnSpPr>
          <p:nvPr/>
        </p:nvCxnSpPr>
        <p:spPr>
          <a:xfrm>
            <a:off x="1539494" y="3483172"/>
            <a:ext cx="2528506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28ADB60-78CA-C843-08F5-389BDEA6BFBC}"/>
              </a:ext>
            </a:extLst>
          </p:cNvPr>
          <p:cNvCxnSpPr>
            <a:cxnSpLocks/>
          </p:cNvCxnSpPr>
          <p:nvPr/>
        </p:nvCxnSpPr>
        <p:spPr>
          <a:xfrm flipH="1">
            <a:off x="1539494" y="3204000"/>
            <a:ext cx="2528506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EB6FE83-0227-52CD-EB9D-1C85113541D2}"/>
              </a:ext>
            </a:extLst>
          </p:cNvPr>
          <p:cNvCxnSpPr>
            <a:cxnSpLocks/>
          </p:cNvCxnSpPr>
          <p:nvPr/>
        </p:nvCxnSpPr>
        <p:spPr>
          <a:xfrm>
            <a:off x="4694294" y="3686400"/>
            <a:ext cx="0" cy="66068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6199D23-9A9C-C70C-563C-2B20B3AE0E4B}"/>
              </a:ext>
            </a:extLst>
          </p:cNvPr>
          <p:cNvCxnSpPr>
            <a:cxnSpLocks/>
          </p:cNvCxnSpPr>
          <p:nvPr/>
        </p:nvCxnSpPr>
        <p:spPr>
          <a:xfrm flipV="1">
            <a:off x="5933894" y="3686400"/>
            <a:ext cx="0" cy="7047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4219DB5-240C-92BF-DA84-79C13F3408AE}"/>
              </a:ext>
            </a:extLst>
          </p:cNvPr>
          <p:cNvCxnSpPr>
            <a:cxnSpLocks/>
          </p:cNvCxnSpPr>
          <p:nvPr/>
        </p:nvCxnSpPr>
        <p:spPr>
          <a:xfrm>
            <a:off x="6570106" y="4896000"/>
            <a:ext cx="1895842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54823CE-BC47-532C-8627-67040326A08C}"/>
              </a:ext>
            </a:extLst>
          </p:cNvPr>
          <p:cNvCxnSpPr>
            <a:cxnSpLocks/>
          </p:cNvCxnSpPr>
          <p:nvPr/>
        </p:nvCxnSpPr>
        <p:spPr>
          <a:xfrm flipH="1">
            <a:off x="6612937" y="4523488"/>
            <a:ext cx="171386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36CC1AB-FAA2-91C0-C299-BDCB7F69289A}"/>
              </a:ext>
            </a:extLst>
          </p:cNvPr>
          <p:cNvSpPr txBox="1"/>
          <p:nvPr/>
        </p:nvSpPr>
        <p:spPr>
          <a:xfrm>
            <a:off x="458194" y="3920500"/>
            <a:ext cx="8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99422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>
            <a:extLst>
              <a:ext uri="{FF2B5EF4-FFF2-40B4-BE49-F238E27FC236}">
                <a16:creationId xmlns:a16="http://schemas.microsoft.com/office/drawing/2014/main" id="{4997F630-0B93-5F24-49B7-F5858B5CC29E}"/>
              </a:ext>
            </a:extLst>
          </p:cNvPr>
          <p:cNvSpPr txBox="1"/>
          <p:nvPr/>
        </p:nvSpPr>
        <p:spPr>
          <a:xfrm>
            <a:off x="3575400" y="4730963"/>
            <a:ext cx="5097600" cy="120032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0BE7B8-BD59-A209-C860-906E755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9"/>
            <a:ext cx="10515600" cy="1325563"/>
          </a:xfrm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 dirty="0" err="1"/>
              <a:t>Clinical</a:t>
            </a:r>
            <a:r>
              <a:rPr lang="fr-FR" sz="3200" b="1" dirty="0"/>
              <a:t> Trial Management</a:t>
            </a:r>
            <a:br>
              <a:rPr lang="fr-FR" sz="3200" b="1" dirty="0"/>
            </a:br>
            <a:r>
              <a:rPr lang="fr-FR" sz="3200" dirty="0" err="1"/>
              <a:t>Used</a:t>
            </a:r>
            <a:r>
              <a:rPr lang="fr-FR" sz="3200" dirty="0"/>
              <a:t> 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B2155-674E-2A0A-D517-B2BA87B8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7" y="360569"/>
            <a:ext cx="1202754" cy="1202754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7ABC495-7297-14EE-3CA8-86736E583504}"/>
              </a:ext>
            </a:extLst>
          </p:cNvPr>
          <p:cNvSpPr/>
          <p:nvPr/>
        </p:nvSpPr>
        <p:spPr>
          <a:xfrm>
            <a:off x="3400870" y="2718344"/>
            <a:ext cx="2392907" cy="6944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C00000"/>
                </a:solidFill>
              </a:rPr>
              <a:t>Front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67A2ACE-A040-0846-E446-46EE94C0B145}"/>
              </a:ext>
            </a:extLst>
          </p:cNvPr>
          <p:cNvSpPr/>
          <p:nvPr/>
        </p:nvSpPr>
        <p:spPr>
          <a:xfrm>
            <a:off x="8818870" y="2791972"/>
            <a:ext cx="2392907" cy="6944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Back</a:t>
            </a:r>
            <a:endParaRPr lang="fr-FR" sz="1800" b="1" dirty="0">
              <a:solidFill>
                <a:srgbClr val="C0000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908F535-F48B-3564-E44D-42D54A22B465}"/>
              </a:ext>
            </a:extLst>
          </p:cNvPr>
          <p:cNvSpPr txBox="1"/>
          <p:nvPr/>
        </p:nvSpPr>
        <p:spPr>
          <a:xfrm>
            <a:off x="838200" y="2096077"/>
            <a:ext cx="5097600" cy="193899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-router dom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err="1">
                <a:solidFill>
                  <a:prstClr val="black"/>
                </a:solidFill>
                <a:latin typeface="Calibri" panose="020F0502020204030204"/>
              </a:rPr>
              <a:t>React-pdf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Bootstrap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DD0BAD4-B8FA-6ED0-27C1-E161D07E925F}"/>
              </a:ext>
            </a:extLst>
          </p:cNvPr>
          <p:cNvSpPr txBox="1"/>
          <p:nvPr/>
        </p:nvSpPr>
        <p:spPr>
          <a:xfrm>
            <a:off x="6256200" y="1985038"/>
            <a:ext cx="5097600" cy="230832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 anchor="ctr" anchorCtr="0">
            <a:spAutoFit/>
          </a:bodyPr>
          <a:lstStyle/>
          <a:p>
            <a:endParaRPr lang="fr-FR" sz="1200" dirty="0"/>
          </a:p>
          <a:p>
            <a:r>
              <a:rPr lang="fr-FR" sz="2400" dirty="0"/>
              <a:t>Express</a:t>
            </a:r>
          </a:p>
          <a:p>
            <a:r>
              <a:rPr lang="fr-FR" sz="2400" dirty="0" err="1"/>
              <a:t>Dotenv</a:t>
            </a:r>
            <a:endParaRPr lang="fr-FR" sz="2400" dirty="0"/>
          </a:p>
          <a:p>
            <a:r>
              <a:rPr lang="fr-FR" sz="2400" dirty="0" err="1"/>
              <a:t>JwT</a:t>
            </a:r>
            <a:endParaRPr lang="fr-FR" sz="2400" dirty="0"/>
          </a:p>
          <a:p>
            <a:r>
              <a:rPr lang="fr-FR" sz="2400" dirty="0"/>
              <a:t>MySQL 12</a:t>
            </a:r>
          </a:p>
          <a:p>
            <a:r>
              <a:rPr lang="fr-FR" sz="2400" dirty="0" err="1"/>
              <a:t>nodemon</a:t>
            </a:r>
            <a:r>
              <a:rPr lang="fr-FR" sz="2400" dirty="0"/>
              <a:t> for dev</a:t>
            </a:r>
          </a:p>
          <a:p>
            <a:endParaRPr lang="fr-FR" sz="1200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CC6973D-2A61-0D4C-B9A0-999B56CCD4D0}"/>
              </a:ext>
            </a:extLst>
          </p:cNvPr>
          <p:cNvSpPr/>
          <p:nvPr/>
        </p:nvSpPr>
        <p:spPr>
          <a:xfrm>
            <a:off x="6138070" y="4983899"/>
            <a:ext cx="2392907" cy="6944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rgbClr val="C00000"/>
                </a:solidFill>
              </a:rPr>
              <a:t>Database</a:t>
            </a:r>
            <a:endParaRPr lang="fr-FR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E7B8-BD59-A209-C860-906E755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9"/>
            <a:ext cx="10515600" cy="1325563"/>
          </a:xfrm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3200" b="1" dirty="0" err="1"/>
              <a:t>Clinical</a:t>
            </a:r>
            <a:r>
              <a:rPr lang="fr-FR" sz="3200" b="1" dirty="0"/>
              <a:t> Trial Management</a:t>
            </a:r>
            <a:br>
              <a:rPr lang="fr-FR" sz="3200" b="1" dirty="0"/>
            </a:br>
            <a:r>
              <a:rPr lang="fr-FR" sz="2400" b="1" dirty="0" err="1"/>
              <a:t>Quality</a:t>
            </a:r>
            <a:r>
              <a:rPr lang="fr-FR" sz="2400" b="1" dirty="0"/>
              <a:t> and Security compliance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B2155-674E-2A0A-D517-B2BA87B8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7" y="360569"/>
            <a:ext cx="1202754" cy="12027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378270D-820A-504F-3AE7-5B9C0BEB9A65}"/>
              </a:ext>
            </a:extLst>
          </p:cNvPr>
          <p:cNvSpPr txBox="1"/>
          <p:nvPr/>
        </p:nvSpPr>
        <p:spPr>
          <a:xfrm>
            <a:off x="6775666" y="2842430"/>
            <a:ext cx="4509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Users</a:t>
            </a:r>
            <a:r>
              <a:rPr lang="fr-FR" dirty="0"/>
              <a:t> must have an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recorded</a:t>
            </a:r>
            <a:r>
              <a:rPr lang="fr-FR" dirty="0"/>
              <a:t> in the </a:t>
            </a:r>
            <a:r>
              <a:rPr lang="fr-FR" dirty="0" err="1"/>
              <a:t>database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If the user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recognized</a:t>
            </a:r>
            <a:r>
              <a:rPr lang="fr-FR" dirty="0"/>
              <a:t>, the backend </a:t>
            </a:r>
            <a:r>
              <a:rPr lang="fr-FR" dirty="0" err="1"/>
              <a:t>sends</a:t>
            </a:r>
            <a:r>
              <a:rPr lang="fr-FR" dirty="0"/>
              <a:t> a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user’s</a:t>
            </a:r>
            <a:r>
              <a:rPr lang="fr-FR" dirty="0"/>
              <a:t> rôle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the </a:t>
            </a:r>
            <a:r>
              <a:rPr lang="fr-FR" dirty="0" err="1"/>
              <a:t>db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Modification </a:t>
            </a:r>
            <a:r>
              <a:rPr lang="fr-FR" dirty="0" err="1"/>
              <a:t>features</a:t>
            </a:r>
            <a:r>
              <a:rPr lang="fr-FR" dirty="0"/>
              <a:t> are visible </a:t>
            </a:r>
            <a:r>
              <a:rPr lang="fr-FR" dirty="0" err="1"/>
              <a:t>depending</a:t>
            </a:r>
            <a:r>
              <a:rPr lang="fr-FR" dirty="0"/>
              <a:t> of the rôle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Information in pages are in </a:t>
            </a:r>
            <a:r>
              <a:rPr lang="fr-FR" dirty="0" err="1"/>
              <a:t>view</a:t>
            </a:r>
            <a:r>
              <a:rPr lang="fr-FR" dirty="0"/>
              <a:t> mode </a:t>
            </a:r>
            <a:r>
              <a:rPr lang="fr-FR" dirty="0" err="1"/>
              <a:t>only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A1ACD7-8C91-276A-DFCF-381E91A2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78" y="2787165"/>
            <a:ext cx="4762533" cy="357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3C48C3-0D37-9AE1-674B-977E4F067DF7}"/>
              </a:ext>
            </a:extLst>
          </p:cNvPr>
          <p:cNvSpPr txBox="1"/>
          <p:nvPr/>
        </p:nvSpPr>
        <p:spPr>
          <a:xfrm>
            <a:off x="461726" y="1760628"/>
            <a:ext cx="5756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an IT Security Manager,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loged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the application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open</a:t>
            </a:r>
            <a:br>
              <a:rPr lang="fr-FR" sz="1600" dirty="0"/>
            </a:b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autorized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people can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B2BDD0-2CA6-D5FA-FC97-6B6DE61A458F}"/>
              </a:ext>
            </a:extLst>
          </p:cNvPr>
          <p:cNvSpPr txBox="1"/>
          <p:nvPr/>
        </p:nvSpPr>
        <p:spPr>
          <a:xfrm>
            <a:off x="6217920" y="1517603"/>
            <a:ext cx="5795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fr-FR" sz="1600" dirty="0"/>
              <a:t>« </a:t>
            </a:r>
            <a:r>
              <a:rPr lang="fr-FR" sz="1600" dirty="0">
                <a:solidFill>
                  <a:srgbClr val="00B0F0"/>
                </a:solidFill>
              </a:rPr>
              <a:t>As a Global </a:t>
            </a:r>
            <a:r>
              <a:rPr lang="fr-FR" sz="1600" dirty="0" err="1">
                <a:solidFill>
                  <a:srgbClr val="00B0F0"/>
                </a:solidFill>
              </a:rPr>
              <a:t>Quality</a:t>
            </a:r>
            <a:r>
              <a:rPr lang="fr-FR" sz="1600" dirty="0">
                <a:solidFill>
                  <a:srgbClr val="00B0F0"/>
                </a:solidFill>
              </a:rPr>
              <a:t> Manager, </a:t>
            </a:r>
            <a:r>
              <a:rPr lang="fr-FR" sz="1600" dirty="0"/>
              <a:t>I </a:t>
            </a:r>
            <a:r>
              <a:rPr lang="fr-FR" sz="1600" dirty="0" err="1"/>
              <a:t>need</a:t>
            </a:r>
            <a:r>
              <a:rPr lang="fr-FR" sz="1600" dirty="0"/>
              <a:t> </a:t>
            </a:r>
            <a:r>
              <a:rPr lang="fr-FR" sz="1600" dirty="0" err="1"/>
              <a:t>users</a:t>
            </a:r>
            <a:r>
              <a:rPr lang="fr-FR" sz="1600" dirty="0"/>
              <a:t> to have </a:t>
            </a:r>
            <a:r>
              <a:rPr lang="fr-FR" sz="1600" dirty="0" err="1"/>
              <a:t>dedicated</a:t>
            </a:r>
            <a:r>
              <a:rPr lang="fr-FR" sz="1600" dirty="0"/>
              <a:t> </a:t>
            </a:r>
            <a:r>
              <a:rPr lang="fr-FR" sz="1600" dirty="0" err="1"/>
              <a:t>roles</a:t>
            </a:r>
            <a:br>
              <a:rPr lang="fr-FR" sz="1600" dirty="0"/>
            </a:br>
            <a:r>
              <a:rPr lang="fr-FR" sz="1600" dirty="0"/>
              <a:t>… </a:t>
            </a:r>
            <a:r>
              <a:rPr lang="fr-FR" sz="1600" dirty="0" err="1">
                <a:solidFill>
                  <a:srgbClr val="FFC000"/>
                </a:solidFill>
              </a:rPr>
              <a:t>then</a:t>
            </a:r>
            <a:r>
              <a:rPr lang="fr-FR" sz="1600" dirty="0">
                <a:solidFill>
                  <a:srgbClr val="FFC000"/>
                </a:solidFill>
              </a:rPr>
              <a:t> I can </a:t>
            </a:r>
            <a:r>
              <a:rPr lang="fr-FR" sz="1600" dirty="0" err="1">
                <a:solidFill>
                  <a:srgbClr val="FFC000"/>
                </a:solidFill>
              </a:rPr>
              <a:t>ensure</a:t>
            </a:r>
            <a:r>
              <a:rPr lang="fr-FR" sz="1600" dirty="0">
                <a:solidFill>
                  <a:srgbClr val="FFC000"/>
                </a:solidFill>
              </a:rPr>
              <a:t> the compliance of </a:t>
            </a:r>
            <a:r>
              <a:rPr lang="fr-FR" sz="1600" dirty="0" err="1">
                <a:solidFill>
                  <a:srgbClr val="FFC000"/>
                </a:solidFill>
              </a:rPr>
              <a:t>my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 err="1">
                <a:solidFill>
                  <a:srgbClr val="FFC000"/>
                </a:solidFill>
              </a:rPr>
              <a:t>company</a:t>
            </a:r>
            <a:r>
              <a:rPr lang="fr-FR" sz="16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6578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E7B8-BD59-A209-C860-906E755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9"/>
            <a:ext cx="10515600" cy="1325563"/>
          </a:xfrm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3200" b="1" dirty="0" err="1"/>
              <a:t>Clinical</a:t>
            </a:r>
            <a:r>
              <a:rPr lang="fr-FR" sz="3200" b="1" dirty="0"/>
              <a:t> Trial Management</a:t>
            </a:r>
            <a:br>
              <a:rPr lang="fr-FR" sz="3200" b="1" dirty="0"/>
            </a:br>
            <a:r>
              <a:rPr lang="fr-FR" sz="1800" dirty="0"/>
              <a:t>« </a:t>
            </a:r>
            <a:r>
              <a:rPr lang="fr-FR" sz="1800" dirty="0">
                <a:solidFill>
                  <a:srgbClr val="00B0F0"/>
                </a:solidFill>
              </a:rPr>
              <a:t>As a </a:t>
            </a:r>
            <a:r>
              <a:rPr lang="fr-FR" sz="1800" dirty="0" err="1">
                <a:solidFill>
                  <a:srgbClr val="00B0F0"/>
                </a:solidFill>
              </a:rPr>
              <a:t>Clinical</a:t>
            </a:r>
            <a:r>
              <a:rPr lang="fr-FR" sz="1800" dirty="0">
                <a:solidFill>
                  <a:srgbClr val="00B0F0"/>
                </a:solidFill>
              </a:rPr>
              <a:t> Trial Manger,</a:t>
            </a:r>
            <a:r>
              <a:rPr lang="fr-FR" sz="1800" dirty="0"/>
              <a:t> I </a:t>
            </a:r>
            <a:r>
              <a:rPr lang="fr-FR" sz="1800" dirty="0" err="1"/>
              <a:t>need</a:t>
            </a:r>
            <a:r>
              <a:rPr lang="fr-FR" sz="1800" dirty="0"/>
              <a:t> to </a:t>
            </a:r>
            <a:r>
              <a:rPr lang="fr-FR" sz="1800" dirty="0" err="1"/>
              <a:t>view</a:t>
            </a:r>
            <a:r>
              <a:rPr lang="fr-FR" sz="1800" dirty="0"/>
              <a:t> all </a:t>
            </a:r>
            <a:r>
              <a:rPr lang="fr-FR" sz="1800" dirty="0" err="1"/>
              <a:t>studies</a:t>
            </a:r>
            <a:r>
              <a:rPr lang="fr-FR" sz="1800" dirty="0"/>
              <a:t> in portfolio …</a:t>
            </a:r>
            <a:br>
              <a:rPr lang="fr-FR" sz="1800" dirty="0"/>
            </a:br>
            <a:r>
              <a:rPr lang="fr-FR" sz="1800" dirty="0"/>
              <a:t>… </a:t>
            </a:r>
            <a:r>
              <a:rPr lang="fr-FR" sz="1800" dirty="0" err="1">
                <a:solidFill>
                  <a:srgbClr val="FFC000"/>
                </a:solidFill>
              </a:rPr>
              <a:t>then</a:t>
            </a:r>
            <a:r>
              <a:rPr lang="fr-FR" sz="1800" dirty="0">
                <a:solidFill>
                  <a:srgbClr val="FFC000"/>
                </a:solidFill>
              </a:rPr>
              <a:t> I can </a:t>
            </a:r>
            <a:r>
              <a:rPr lang="fr-FR" sz="1800" dirty="0" err="1">
                <a:solidFill>
                  <a:srgbClr val="FFC000"/>
                </a:solidFill>
              </a:rPr>
              <a:t>organize</a:t>
            </a:r>
            <a:r>
              <a:rPr lang="fr-FR" sz="1800" dirty="0">
                <a:solidFill>
                  <a:srgbClr val="FFC000"/>
                </a:solidFill>
              </a:rPr>
              <a:t> the planning and </a:t>
            </a:r>
            <a:r>
              <a:rPr lang="fr-FR" sz="1800" dirty="0" err="1">
                <a:solidFill>
                  <a:srgbClr val="FFC000"/>
                </a:solidFill>
              </a:rPr>
              <a:t>resources</a:t>
            </a:r>
            <a:r>
              <a:rPr lang="fr-FR" sz="1800" dirty="0">
                <a:solidFill>
                  <a:srgbClr val="FFC000"/>
                </a:solidFill>
              </a:rPr>
              <a:t> </a:t>
            </a:r>
            <a:r>
              <a:rPr lang="fr-FR" sz="1800" dirty="0"/>
              <a:t>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B2155-674E-2A0A-D517-B2BA87B8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7" y="360569"/>
            <a:ext cx="1202754" cy="12027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742407-B7F5-6443-81A9-77CB1C28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90" y="1792467"/>
            <a:ext cx="7786223" cy="401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72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E7B8-BD59-A209-C860-906E755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9"/>
            <a:ext cx="10515600" cy="1325563"/>
          </a:xfrm>
          <a:ln w="19050"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3200" b="1" dirty="0" err="1"/>
              <a:t>Clinical</a:t>
            </a:r>
            <a:r>
              <a:rPr lang="fr-FR" sz="3200" b="1" dirty="0"/>
              <a:t> Trial Management</a:t>
            </a:r>
            <a:br>
              <a:rPr lang="fr-FR" sz="3200" b="1" dirty="0"/>
            </a:br>
            <a:r>
              <a:rPr lang="fr-FR" sz="1800" dirty="0"/>
              <a:t>« </a:t>
            </a:r>
            <a:r>
              <a:rPr lang="fr-FR" sz="1800" dirty="0">
                <a:solidFill>
                  <a:srgbClr val="00B0F0"/>
                </a:solidFill>
              </a:rPr>
              <a:t>As a </a:t>
            </a:r>
            <a:r>
              <a:rPr lang="fr-FR" sz="1800" dirty="0" err="1">
                <a:solidFill>
                  <a:srgbClr val="00B0F0"/>
                </a:solidFill>
              </a:rPr>
              <a:t>Clinical</a:t>
            </a:r>
            <a:r>
              <a:rPr lang="fr-FR" sz="1800" dirty="0">
                <a:solidFill>
                  <a:srgbClr val="00B0F0"/>
                </a:solidFill>
              </a:rPr>
              <a:t> People Manager, </a:t>
            </a:r>
            <a:r>
              <a:rPr lang="fr-FR" sz="1800" dirty="0"/>
              <a:t>I </a:t>
            </a:r>
            <a:r>
              <a:rPr lang="fr-FR" sz="1800" dirty="0" err="1"/>
              <a:t>need</a:t>
            </a:r>
            <a:r>
              <a:rPr lang="fr-FR" sz="1800" dirty="0"/>
              <a:t> to manage patients and </a:t>
            </a:r>
            <a:r>
              <a:rPr lang="fr-FR" sz="1800" dirty="0" err="1"/>
              <a:t>physicians</a:t>
            </a:r>
            <a:br>
              <a:rPr lang="fr-FR" sz="1800" dirty="0"/>
            </a:br>
            <a:r>
              <a:rPr lang="fr-FR" sz="1800" dirty="0"/>
              <a:t>… </a:t>
            </a:r>
            <a:r>
              <a:rPr lang="fr-FR" sz="1800" dirty="0" err="1">
                <a:solidFill>
                  <a:srgbClr val="FFC000"/>
                </a:solidFill>
              </a:rPr>
              <a:t>then</a:t>
            </a:r>
            <a:r>
              <a:rPr lang="fr-FR" sz="1800" dirty="0">
                <a:solidFill>
                  <a:srgbClr val="FFC000"/>
                </a:solidFill>
              </a:rPr>
              <a:t> I can </a:t>
            </a:r>
            <a:r>
              <a:rPr lang="fr-FR" sz="1800" dirty="0" err="1">
                <a:solidFill>
                  <a:srgbClr val="FFC000"/>
                </a:solidFill>
              </a:rPr>
              <a:t>ensure</a:t>
            </a:r>
            <a:r>
              <a:rPr lang="fr-FR" sz="1800" dirty="0">
                <a:solidFill>
                  <a:srgbClr val="FFC000"/>
                </a:solidFill>
              </a:rPr>
              <a:t> </a:t>
            </a:r>
            <a:r>
              <a:rPr lang="fr-FR" sz="1800" dirty="0" err="1">
                <a:solidFill>
                  <a:srgbClr val="FFC000"/>
                </a:solidFill>
              </a:rPr>
              <a:t>availability</a:t>
            </a:r>
            <a:r>
              <a:rPr lang="fr-FR" sz="1800" dirty="0">
                <a:solidFill>
                  <a:srgbClr val="FFC000"/>
                </a:solidFill>
              </a:rPr>
              <a:t> of </a:t>
            </a:r>
            <a:r>
              <a:rPr lang="fr-FR" sz="1800" dirty="0" err="1">
                <a:solidFill>
                  <a:srgbClr val="FFC000"/>
                </a:solidFill>
              </a:rPr>
              <a:t>human</a:t>
            </a:r>
            <a:r>
              <a:rPr lang="fr-FR" sz="1800" dirty="0">
                <a:solidFill>
                  <a:srgbClr val="FFC000"/>
                </a:solidFill>
              </a:rPr>
              <a:t> </a:t>
            </a:r>
            <a:r>
              <a:rPr lang="fr-FR" sz="1800" dirty="0" err="1">
                <a:solidFill>
                  <a:srgbClr val="FFC000"/>
                </a:solidFill>
              </a:rPr>
              <a:t>resources</a:t>
            </a:r>
            <a:r>
              <a:rPr lang="fr-FR" sz="1800" dirty="0"/>
              <a:t> »</a:t>
            </a:r>
            <a:endParaRPr lang="fr-FR" sz="1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B2155-674E-2A0A-D517-B2BA87B8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77" y="360569"/>
            <a:ext cx="1202754" cy="12027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F87815-1667-186E-24D9-A7544817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90" y="1792467"/>
            <a:ext cx="7786223" cy="402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857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320</Words>
  <Application>Microsoft Office PowerPoint</Application>
  <PresentationFormat>Grand écran</PresentationFormat>
  <Paragraphs>60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Clinical Trial Management</vt:lpstr>
      <vt:lpstr>Clinical Trial Management Overview</vt:lpstr>
      <vt:lpstr>Clinical Trial Management Architecture</vt:lpstr>
      <vt:lpstr>Clinical Trial Management Used technologies</vt:lpstr>
      <vt:lpstr>Clinical Trial Management Quality and Security compliance</vt:lpstr>
      <vt:lpstr>Clinical Trial Management « As a Clinical Trial Manger, I need to view all studies in portfolio … … then I can organize the planning and resources »</vt:lpstr>
      <vt:lpstr>Clinical Trial Management « As a Clinical People Manager, I need to manage patients and physicians … then I can ensure availability of human resources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 Vitté</dc:creator>
  <cp:lastModifiedBy>Patrice Vitté</cp:lastModifiedBy>
  <cp:revision>11</cp:revision>
  <dcterms:created xsi:type="dcterms:W3CDTF">2022-12-13T10:15:59Z</dcterms:created>
  <dcterms:modified xsi:type="dcterms:W3CDTF">2022-12-16T10:26:19Z</dcterms:modified>
</cp:coreProperties>
</file>