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7" r:id="rId6"/>
    <p:sldId id="264" r:id="rId7"/>
    <p:sldId id="261" r:id="rId8"/>
    <p:sldId id="262" r:id="rId9"/>
    <p:sldId id="263" r:id="rId10"/>
    <p:sldId id="281" r:id="rId11"/>
    <p:sldId id="284" r:id="rId12"/>
    <p:sldId id="285" r:id="rId13"/>
    <p:sldId id="266" r:id="rId14"/>
    <p:sldId id="286" r:id="rId15"/>
    <p:sldId id="276" r:id="rId16"/>
    <p:sldId id="277" r:id="rId17"/>
    <p:sldId id="287" r:id="rId18"/>
    <p:sldId id="288" r:id="rId19"/>
    <p:sldId id="293" r:id="rId20"/>
    <p:sldId id="278" r:id="rId21"/>
    <p:sldId id="292" r:id="rId22"/>
    <p:sldId id="289" r:id="rId23"/>
    <p:sldId id="272" r:id="rId24"/>
    <p:sldId id="290" r:id="rId25"/>
    <p:sldId id="273" r:id="rId26"/>
    <p:sldId id="274" r:id="rId27"/>
    <p:sldId id="291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778" autoAdjust="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C7221-9026-4021-90B6-BB5B7B968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AF3DA-94A6-4A71-BE85-4C1B4B87C8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C0CF2-05C7-4662-B6FF-4030F5387458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19990-49C2-46D1-A6CB-EA76A7671D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74F9B-7079-41C0-8B6D-D757A89B2D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FD0F2-28BD-497C-B889-E05F855A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96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41B36-F1C9-44DD-93DE-56E241133F00}" type="datetimeFigureOut">
              <a:rPr lang="en-US" smtClean="0"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E6EA00-3D97-46A1-9C7E-177DCFD91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795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1: No Poverty.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2: Zero Hunger.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3: Good Health and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4: Quality Education.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7: Affordable and Clean Energy.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FQ10 -.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Saved the money at a bank/financial institutions</a:t>
            </a:r>
            <a:r>
              <a:rPr lang="en-US" dirty="0"/>
              <a:t> </a:t>
            </a:r>
          </a:p>
          <a:p>
            <a:r>
              <a:rPr lang="en-US" dirty="0"/>
              <a:t>FQ18 -&gt;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possibility of coming up with 1/20 of per capita in 1 month</a:t>
            </a:r>
            <a:r>
              <a:rPr lang="en-US" dirty="0"/>
              <a:t> </a:t>
            </a:r>
          </a:p>
          <a:p>
            <a:r>
              <a:rPr lang="en-US" dirty="0"/>
              <a:t>FQ12 -&gt;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Has a loan from formal financial institutions to purchase land, home, or apartment</a:t>
            </a:r>
            <a:r>
              <a:rPr lang="en-US" dirty="0"/>
              <a:t> </a:t>
            </a:r>
          </a:p>
          <a:p>
            <a:r>
              <a:rPr lang="en-US" dirty="0"/>
              <a:t>FQ10 -&gt;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Saved the money at a bank/financial institutions</a:t>
            </a:r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0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FQ1 -&gt; Has ATM/debit card 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FQ3 -&gt; Purchased with the ATM 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FQ6 -&gt; Money deposits to a bank account in the last 12 months 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</a:rPr>
              <a:t>FQ7 -&gt; Money withdrawals from a bank account in the last 12 months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15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45FAEA5-116F-4632-B7AC-207DF71B154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0557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FQ33 -&gt;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Owns a mobile phone</a:t>
            </a:r>
            <a:r>
              <a:rPr lang="en-US" dirty="0"/>
              <a:t> </a:t>
            </a:r>
          </a:p>
          <a:p>
            <a:r>
              <a:rPr lang="en-US" dirty="0"/>
              <a:t>FQ31 -&gt;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Did you open the a/c to receive payments in FQ29</a:t>
            </a:r>
            <a:r>
              <a:rPr lang="en-US" dirty="0"/>
              <a:t> </a:t>
            </a:r>
          </a:p>
          <a:p>
            <a:r>
              <a:rPr lang="en-US" dirty="0"/>
              <a:t>FQ20 -&gt;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Sent/given money to friend/relative</a:t>
            </a:r>
            <a:r>
              <a:rPr lang="en-US" dirty="0"/>
              <a:t> </a:t>
            </a:r>
          </a:p>
          <a:p>
            <a:r>
              <a:rPr lang="en-US" dirty="0"/>
              <a:t>FQ21 -&gt;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Received money from friend or relative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BB5AD26-E414-424E-A1DB-20C9DAABAEE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309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0  and 1.0 = don’t have 		FQ37 -&gt;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Owns a bank a/c</a:t>
            </a:r>
            <a:r>
              <a:rPr lang="en-US" dirty="0"/>
              <a:t> </a:t>
            </a:r>
          </a:p>
          <a:p>
            <a:r>
              <a:rPr lang="en-US" dirty="0"/>
              <a:t>1 and 2.0 = have			FQ33 -&gt;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Owns a mobile phone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7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Where 0 = don’t have		FQ37 -&gt;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Owns a bank a/c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= have			FQ33 -&gt;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Owns a mobile phone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8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FQ20 -&gt;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Sent/given money to friend/relative</a:t>
            </a:r>
            <a:r>
              <a:rPr lang="en-US" dirty="0"/>
              <a:t> </a:t>
            </a:r>
          </a:p>
          <a:p>
            <a:r>
              <a:rPr lang="en-US" dirty="0"/>
              <a:t>FQ31 -&gt;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Did you open the a/c to receive payments in FQ29</a:t>
            </a:r>
            <a:r>
              <a:rPr lang="en-US" dirty="0"/>
              <a:t> </a:t>
            </a:r>
          </a:p>
          <a:p>
            <a:r>
              <a:rPr lang="en-US" dirty="0"/>
              <a:t>FQ29 -&gt;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Received money for the sale of livestock, agricultural products, crops, produce? (12 months)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E69F207-E7D4-413A-88C6-739345B8F7A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170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Borrowed money for health/medical purposes in the last 12 months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Borrowed money to start/grow business or farm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Borrowed money from friends, relatives, or family - 12 months</a:t>
            </a:r>
            <a:r>
              <a:rPr lang="en-US" dirty="0"/>
              <a:t>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Borrowed money from formal financial institutions - 12 months</a:t>
            </a:r>
            <a:r>
              <a:rPr lang="en-US" dirty="0"/>
              <a:t>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E6EA00-3D97-46A1-9C7E-177DCFD910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5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4904-B8F0-403D-824D-6358748D79A8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17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456B-6C5C-401B-85CD-A723F41B06EC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22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BFD5E-276B-44A6-B2F9-6BDDD410681E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9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4E753-3686-4FF7-B6DA-ACA33F3612DF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6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1C0B2-2C2D-4824-8358-564E97F89939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2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E099D-230A-4965-9FEA-25D92E7AF2F7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4371-3DC1-49D5-B773-2D3F57078C3D}" type="datetime1">
              <a:rPr lang="en-US" smtClean="0"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1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2740-47D6-41DE-A024-6CF207CCC8FC}" type="datetime1">
              <a:rPr lang="en-US" smtClean="0"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F23A-D531-4FA8-8DDB-EF9B450BE99A}" type="datetime1">
              <a:rPr lang="en-US" smtClean="0"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1AF1-AECF-40D4-B155-15345F8470E8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6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0A72A58-0FD4-4986-9DD6-7CC2EA6B496C}" type="datetime1">
              <a:rPr lang="en-US" smtClean="0"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33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4B625-AA9B-497F-8B28-7BB68289AFA5}" type="datetime1">
              <a:rPr lang="en-US" smtClean="0"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DD0F86D-409F-4303-B6FC-72FDDD7EA4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indi.africa/competitions/ix-mobile-banking-prediction-challenge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2E5A-4209-48DA-A275-1F0C6E358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124" y="430817"/>
            <a:ext cx="8637073" cy="2998183"/>
          </a:xfrm>
        </p:spPr>
        <p:txBody>
          <a:bodyPr>
            <a:normAutofit fontScale="90000"/>
          </a:bodyPr>
          <a:lstStyle/>
          <a:p>
            <a:r>
              <a:rPr lang="en-US" sz="67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iX</a:t>
            </a:r>
            <a:r>
              <a:rPr lang="en-US" sz="6700" cap="none" dirty="0">
                <a:latin typeface="Calibri" panose="020F0502020204030204" pitchFamily="34" charset="0"/>
                <a:cs typeface="Calibri" panose="020F0502020204030204" pitchFamily="34" charset="0"/>
              </a:rPr>
              <a:t> MOBILE BANKING PREDICTION.</a:t>
            </a:r>
            <a:br>
              <a:rPr lang="en-US" sz="5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4989-0059-4794-8FA6-8FD9372C1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269" y="4774216"/>
            <a:ext cx="8637072" cy="175517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Team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Techwiz</a:t>
            </a:r>
            <a:endParaRPr lang="en-US" sz="110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505B8-F8E7-4CA8-BC28-4523D3DC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075B222-8B7A-4D0A-8BCD-810930752E6C}"/>
              </a:ext>
            </a:extLst>
          </p:cNvPr>
          <p:cNvSpPr txBox="1">
            <a:spLocks/>
          </p:cNvSpPr>
          <p:nvPr/>
        </p:nvSpPr>
        <p:spPr>
          <a:xfrm>
            <a:off x="2263404" y="3086100"/>
            <a:ext cx="8803114" cy="91440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Cohort 1 Bootcamp - Data Science Track </a:t>
            </a:r>
            <a:br>
              <a:rPr lang="en-US" sz="3600" cap="none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38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2224-6776-40A2-9023-6F6926A51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1121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9813-7E67-499F-B951-299849107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kern="100" dirty="0">
                <a:latin typeface="Calibri" panose="020F0502020204030204" pitchFamily="34" charset="0"/>
                <a:ea typeface="SimSun" panose="02010600030101010101" pitchFamily="2" charset="-122"/>
              </a:rPr>
              <a:t>We filled the missing values across columns using the mean or median depending on column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1DC0F-BF4B-4A4E-968C-D3CE6189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40C2-F501-443C-8D7E-52A0BE09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Before cleaning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F0D2409-28C5-463C-B881-E4154306A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8949720" cy="40373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85572-5B9E-42AB-A784-4EE26F94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7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B3CC-7BDF-4039-8B3B-E00F7F76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After cleaning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E31C6C9-444A-4015-B41E-B660C2697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16125"/>
            <a:ext cx="8606822" cy="40373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8AA9F-0B86-4AA2-BED8-0C62BFF7D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8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284E-35BE-4253-8F3E-7FA40878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7C8E2-8041-40BE-B087-E1316DDC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2015732"/>
            <a:ext cx="9754691" cy="445650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Before the EDA process, we dropped some columns to avoid data redundancy.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E.g. either of country code or region can be used for the same analysis.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A308D-4258-40D5-8F13-B3771BC8A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F38B4-6272-433A-9187-801C125D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1" y="4062411"/>
            <a:ext cx="5038723" cy="1738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5077B-DE33-4DD2-8C90-ABCFF81CF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391" y="4141561"/>
            <a:ext cx="5895975" cy="158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3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F53C-B865-49B9-9F2C-5D224062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Has a Means of earning Income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43A127-59A8-48A5-9569-4E9D0FBB4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8706834" cy="429895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E125AB-418D-4A69-88ED-D0A71D6C0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0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51A0-BF1E-4392-9D4C-25AE6C2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Performs Regular banking transactions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3521CD-5078-49C0-AF18-4AB192DC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DC3CA0-7D1F-4DE0-91C3-2EA9103B2B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92823"/>
            <a:ext cx="9346031" cy="4428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01A3AC-01E2-4AF1-B80F-65005C138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D0C3-3E86-4368-8C93-228A7B9C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Performs Mobile Banking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10632-B179-4DDD-96C9-B8F2E6238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5"/>
            <a:ext cx="8506809" cy="41989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470CFB-5934-4B59-86F6-BF354D678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7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DC86-B7D9-4E2B-BF16-3438C6AC5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 bank account vs don’t have</a:t>
            </a:r>
          </a:p>
        </p:txBody>
      </p:sp>
      <p:pic>
        <p:nvPicPr>
          <p:cNvPr id="4" name="Content Placeholder 16">
            <a:extLst>
              <a:ext uri="{FF2B5EF4-FFF2-40B4-BE49-F238E27FC236}">
                <a16:creationId xmlns:a16="http://schemas.microsoft.com/office/drawing/2014/main" id="{8C287161-3E19-401B-BE72-ECCC7A673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301" y="2043112"/>
            <a:ext cx="4975915" cy="409771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9A234-E33D-407E-AFB2-546052695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43113"/>
            <a:ext cx="5176784" cy="4097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97D49-A11F-4894-B064-C93F39E15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F9B6-A268-488E-8048-969C5A1C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 bank account and performs mobile banking vs don’t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2D60BB-3D6D-4997-880F-A3A7E3BAF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164062"/>
            <a:ext cx="7481418" cy="4136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9A5FFB-D2F5-4158-AF8A-AE609438A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6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E195-3A6E-4DBD-ADF8-9E300F85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Variance of having a bank account and a mobile phone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4C0E2-2720-413B-A3E2-428D1123D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124"/>
            <a:ext cx="8278209" cy="449897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46DDBA-4327-41AB-B7DE-38C209D83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9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2EB7C-1014-412A-9770-7806CCB6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6D22-8E0B-4DF5-B758-769A7542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1600796"/>
            <a:ext cx="10454778" cy="50428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8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The use of mobile banking has not been efficiently utilized by bank customers and this has resulted in over crowded banking halls, risking exposure to COVID-19. </a:t>
            </a:r>
          </a:p>
          <a:p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The low usage can be traced to:</a:t>
            </a:r>
          </a:p>
          <a:p>
            <a:pPr lvl="1"/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Complexity of the banking application.</a:t>
            </a:r>
          </a:p>
          <a:p>
            <a:pPr lvl="1"/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Limited access to banking resources (e.g. ATM cards)</a:t>
            </a:r>
          </a:p>
          <a:p>
            <a:pPr lvl="1"/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Poor UI/UX</a:t>
            </a:r>
          </a:p>
          <a:p>
            <a:pPr marL="457200" lvl="1" indent="0">
              <a:buNone/>
            </a:pPr>
            <a:endParaRPr lang="en-US" sz="80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Team </a:t>
            </a:r>
            <a:r>
              <a:rPr lang="en-US" sz="8000" kern="100" dirty="0" err="1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Techwiz</a:t>
            </a:r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is looking to increase the percentage of users who would engage in online banking activities as opposed to on-premises banking with the dataset provided by zindi.ai.</a:t>
            </a:r>
          </a:p>
          <a:p>
            <a:endParaRPr lang="en-US" sz="80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8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This will help improve SDG goal 1, 2, 3,4,7, because when people have access to banking facilities at all times, they invest and make wise financial decisions.</a:t>
            </a:r>
          </a:p>
          <a:p>
            <a:pPr marL="0" indent="0">
              <a:buNone/>
            </a:pPr>
            <a:endParaRPr lang="en-US" sz="20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18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18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26E7B-ACC4-4A32-B107-D219744C18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10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2D1-C5A2-4839-9032-940AACAD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Has an active Bank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1C2DE2-8E06-434A-B6C2-6A5DE58C7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30" y="2603500"/>
            <a:ext cx="6291618" cy="382459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6F2AC-E790-4506-8F71-C4DD72FF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6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E9D3-F1EA-4421-93B2-FF9315ED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Age range of those with a bank account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47633A-3B59-4D61-9E8B-B166970E4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2144711"/>
            <a:ext cx="8163909" cy="422751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D4D9DC-02E9-45DD-BC20-F03B644E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71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E8B28-074A-4EFE-ACEA-3478F9EC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Borrowed money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9BA9A9-FF5D-43DA-9405-12E3C5F06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8" y="2016125"/>
            <a:ext cx="10001249" cy="41846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95B760-01CA-418B-B258-78688D111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9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BB50-8AC1-407E-8B70-31867187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8651"/>
            <a:ext cx="9603275" cy="114299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Pre-processing and Training Data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9FCC4-9B9A-4B97-A941-FFB209C90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used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OneHotEnoding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by implementing dummy variables for Feature Engineering.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option converted our categorical variables into binary values while making sure higher numbers were not assumed to be more important.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we split the dataset into training data and testing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AFA2C-F12D-450A-B883-05BDC2CE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70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4C65-3F70-45F9-BD5C-11DE2DC5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Change In data shape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6CD02-7D59-4FF4-8C2D-B1E8460B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76A9B-3B25-4A8F-AB36-7B8AB8B2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09" y="2122888"/>
            <a:ext cx="9396413" cy="432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22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587-D760-47FF-A4BC-1AD9643A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FD92-24EC-4A04-B76D-1D1C0896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68510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this is a classification problem, we used four different classification algorithms: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Naïve Bayes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GaussianNB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classifier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Forest Classifier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Tree Classifier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be able to access these algorithm, we had to import the scikit learn library, a ML library for predictive data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AC1E1-D9B8-4FFD-A2F2-3F0AF74F1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9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5649-E3C3-4CBA-83AE-6511432F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D97-B249-4367-A280-3D039BDF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test our accuracy score, we deployed our codes on zindi.ai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C2926-7C3A-49B8-ABC6-141EFAEA7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387B2-2A49-4B7A-B953-0E5D3CC4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1" y="2596567"/>
            <a:ext cx="9829800" cy="41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77FA-F64E-465E-B916-0673291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Zindi</a:t>
            </a:r>
            <a:r>
              <a:rPr lang="en-US" dirty="0"/>
              <a:t> scores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61E2CE-A255-49EF-9DC7-B4EB58FA2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475533"/>
              </p:ext>
            </p:extLst>
          </p:nvPr>
        </p:nvGraphicFramePr>
        <p:xfrm>
          <a:off x="1450975" y="2016125"/>
          <a:ext cx="9604374" cy="18542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2522060122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1150984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067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Naïve Bayes Gaussian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773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339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67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Classifier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252355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F3DCDE2-9155-4D68-BE3E-620C92097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80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6B0A-928F-4787-8B8F-B90BD399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15CB-8146-433E-97E0-7E3EAA87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prediction measurement being between 0 and 1 and our score on zindi.ai  leaderboard being 0.5.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confidently say that our prediction is 50% accurate.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55CE9-E5CC-46EC-BF9B-8E2B4B93C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C0C4-846E-475B-80C4-AE6D3323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3100"/>
            <a:ext cx="9603275" cy="352324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Thank you for listening…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2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49CC-B885-4669-B3A1-FBCA8F3A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EXPECTED SOLUTION/OUTPUT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16DD-E8CF-46C8-88B1-5DE14E977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0693"/>
          </a:xfrm>
        </p:spPr>
        <p:txBody>
          <a:bodyPr>
            <a:normAutofit fontScale="77500" lnSpcReduction="20000"/>
          </a:bodyPr>
          <a:lstStyle/>
          <a:p>
            <a:r>
              <a:rPr lang="en-US" sz="31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The solution should Determine whether one has used mobile or internet banking by exploring users financial trends.</a:t>
            </a:r>
          </a:p>
          <a:p>
            <a:pPr marL="0" indent="0">
              <a:buNone/>
            </a:pPr>
            <a:endParaRPr lang="en-US" sz="31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31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The solution should provide efficiency in banking activities as well as ease of access to account owners.</a:t>
            </a:r>
          </a:p>
          <a:p>
            <a:endParaRPr lang="en-US" sz="31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31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This would bring an exponential growth and safety to banking experience, especially in this post-COVID era.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BA02C-2A61-4420-A1DD-D229389E2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7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BA66-4D8E-4E31-A7F3-C130077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BD0FB-6ADB-4967-8604-79E4CB0B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436583"/>
          </a:xfrm>
        </p:spPr>
        <p:txBody>
          <a:bodyPr>
            <a:noAutofit/>
          </a:bodyPr>
          <a:lstStyle/>
          <a:p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Data was collected from </a:t>
            </a:r>
            <a:r>
              <a:rPr lang="en-US" sz="2400" i="1" kern="100" dirty="0">
                <a:solidFill>
                  <a:srgbClr val="00B0F0"/>
                </a:solidFill>
                <a:latin typeface="Calibri" panose="020F0502020204030204" pitchFamily="34" charset="0"/>
                <a:ea typeface="SimSun" panose="02010600030101010101" pitchFamily="2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https://zindi.africa/competitions/ix-mobile-banking-prediction-challenge/data</a:t>
            </a:r>
            <a:r>
              <a:rPr lang="en-US" sz="2400" i="1" kern="100" dirty="0">
                <a:solidFill>
                  <a:srgbClr val="00B0F0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</a:t>
            </a:r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under </a:t>
            </a:r>
            <a:r>
              <a:rPr lang="en-US" sz="2400" kern="100" dirty="0" err="1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iX</a:t>
            </a:r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 Mobile Banking Prediction Challenge.</a:t>
            </a: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The available data consists of :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Training data - contains 100,000 survey responses from around Africa.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Test data – contains 45,000 survey responses from around Africa. </a:t>
            </a:r>
          </a:p>
          <a:p>
            <a:pPr marL="742950" lvl="2" indent="-342900">
              <a:buFont typeface="+mj-lt"/>
              <a:buAutoNum type="arabicPeriod"/>
            </a:pPr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Variable definition – contains definitions of each column in the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EFEE4-AA88-4B58-8F63-4EBDE8E9C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2A1B-FEE0-4412-8AB5-12C5F77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Tools and Libraries used</a:t>
            </a:r>
            <a:br>
              <a:rPr lang="en-US" sz="40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</a:b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402BA-4076-4354-B329-CC51E5EA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8" y="1575978"/>
            <a:ext cx="11372850" cy="4900313"/>
          </a:xfrm>
        </p:spPr>
        <p:txBody>
          <a:bodyPr>
            <a:normAutofit/>
          </a:bodyPr>
          <a:lstStyle/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1CC15-8291-4926-9170-1D30D14CD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07EE5E-1483-4EEA-835B-FC626DBAE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1" y="5120417"/>
            <a:ext cx="4752975" cy="962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10E67B-EF06-4DBD-ADDA-759D7F0E7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807" y="4133142"/>
            <a:ext cx="1952625" cy="2343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7D9EE8-A5AB-4D30-9620-03E4E99B5F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330" y="1775737"/>
            <a:ext cx="3881524" cy="1971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37987E-D880-4617-A2F5-98D739CC6C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51" y="2033344"/>
            <a:ext cx="1800225" cy="2543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6EBB95C-3431-477F-8BFF-91C2F7B43D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44" y="2343304"/>
            <a:ext cx="3430303" cy="19716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968835-24E0-4B7E-9BEF-A30AEAEE9E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296" y="4469564"/>
            <a:ext cx="1823447" cy="17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FE77-7CAC-43DF-9DC0-7BE83BA3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DB28-533B-4955-A88B-943822F0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solidFill>
                  <a:srgbClr val="333333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We merged the train and test data to get a unified datasets for easy access and analysis of the messy data.</a:t>
            </a:r>
          </a:p>
          <a:p>
            <a:endParaRPr lang="en-US" sz="2400" kern="100" dirty="0">
              <a:solidFill>
                <a:srgbClr val="333333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1C3CD-2FC9-4BC2-9028-5546B5D84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1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0DCA-2611-4ED3-826C-8C52A9C3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87921" cy="104923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Total Missing column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E09F3-0888-449E-9EC9-388E9AFED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2B0DAF-DFF7-4BEE-B99B-E12813AB5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57399"/>
            <a:ext cx="9278334" cy="4800601"/>
          </a:xfrm>
        </p:spPr>
      </p:pic>
    </p:spTree>
    <p:extLst>
      <p:ext uri="{BB962C8B-B14F-4D97-AF65-F5344CB8AC3E}">
        <p14:creationId xmlns:p14="http://schemas.microsoft.com/office/powerpoint/2010/main" val="142500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6E46-9000-4E7B-BD58-46248655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Total Average Standard Deviation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5CB82-D3EB-49B2-B7CB-CD7F092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664802-552B-4643-B1F9-D9513FBD6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33" y="2000250"/>
            <a:ext cx="9177229" cy="4857750"/>
          </a:xfrm>
        </p:spPr>
      </p:pic>
    </p:spTree>
    <p:extLst>
      <p:ext uri="{BB962C8B-B14F-4D97-AF65-F5344CB8AC3E}">
        <p14:creationId xmlns:p14="http://schemas.microsoft.com/office/powerpoint/2010/main" val="113324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3BB-0C54-4363-8F8E-176AC38B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Merged data statistics before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50712-C57C-499B-A75F-AFCA6445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425" y="2143125"/>
            <a:ext cx="8824913" cy="36569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DA3C4E-8DBD-49C6-8F7A-021DCE35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40203"/>
            <a:ext cx="607319" cy="72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887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2371</TotalTime>
  <Words>934</Words>
  <Application>Microsoft Office PowerPoint</Application>
  <PresentationFormat>Widescreen</PresentationFormat>
  <Paragraphs>137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Gill Sans MT</vt:lpstr>
      <vt:lpstr>Gallery</vt:lpstr>
      <vt:lpstr>iX MOBILE BANKING PREDICTION.  </vt:lpstr>
      <vt:lpstr>PROBLEM Identification</vt:lpstr>
      <vt:lpstr>EXPECTED SOLUTION/OUTPUT</vt:lpstr>
      <vt:lpstr>DATA Source</vt:lpstr>
      <vt:lpstr>Tools and Libraries used </vt:lpstr>
      <vt:lpstr>Data Wrangling</vt:lpstr>
      <vt:lpstr>Total Missing column values</vt:lpstr>
      <vt:lpstr>Total Average Standard Deviation </vt:lpstr>
      <vt:lpstr>Merged data statistics before cleaning</vt:lpstr>
      <vt:lpstr>Data Cleaning </vt:lpstr>
      <vt:lpstr>Before cleaning</vt:lpstr>
      <vt:lpstr>After cleaning</vt:lpstr>
      <vt:lpstr>EXPLORATORY DATA ANALYSIS(EDA)</vt:lpstr>
      <vt:lpstr>Has a Means of earning Income</vt:lpstr>
      <vt:lpstr>Performs Regular banking transactions</vt:lpstr>
      <vt:lpstr>Performs Mobile Banking</vt:lpstr>
      <vt:lpstr>Has a bank account vs don’t have</vt:lpstr>
      <vt:lpstr>Has a bank account and performs mobile banking vs don’t </vt:lpstr>
      <vt:lpstr>Variance of having a bank account and a mobile phone</vt:lpstr>
      <vt:lpstr>Has an active Bank Account</vt:lpstr>
      <vt:lpstr>Age range of those with a bank account</vt:lpstr>
      <vt:lpstr>Borrowed money</vt:lpstr>
      <vt:lpstr>Pre-processing and Training Data Development</vt:lpstr>
      <vt:lpstr>Change In data shape</vt:lpstr>
      <vt:lpstr>MODELLING</vt:lpstr>
      <vt:lpstr>DEPLOYMENT</vt:lpstr>
      <vt:lpstr>Zindi scores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Patience Mba</dc:creator>
  <cp:lastModifiedBy>Patience Mba</cp:lastModifiedBy>
  <cp:revision>15</cp:revision>
  <dcterms:created xsi:type="dcterms:W3CDTF">2021-06-09T15:52:38Z</dcterms:created>
  <dcterms:modified xsi:type="dcterms:W3CDTF">2021-06-11T18:57:55Z</dcterms:modified>
</cp:coreProperties>
</file>