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3" r:id="rId3"/>
    <p:sldId id="305" r:id="rId4"/>
    <p:sldId id="306" r:id="rId5"/>
    <p:sldId id="307" r:id="rId6"/>
    <p:sldId id="308" r:id="rId7"/>
    <p:sldId id="309" r:id="rId8"/>
    <p:sldId id="310" r:id="rId9"/>
    <p:sldId id="317" r:id="rId10"/>
    <p:sldId id="316" r:id="rId11"/>
    <p:sldId id="313" r:id="rId12"/>
    <p:sldId id="314" r:id="rId13"/>
    <p:sldId id="315" r:id="rId14"/>
    <p:sldId id="295" r:id="rId15"/>
    <p:sldId id="304" r:id="rId16"/>
    <p:sldId id="298" r:id="rId17"/>
    <p:sldId id="300" r:id="rId18"/>
    <p:sldId id="294" r:id="rId19"/>
    <p:sldId id="296" r:id="rId20"/>
    <p:sldId id="318" r:id="rId21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F2AC4E01-66AE-4EB7-9CDF-E1D509AB7C95}">
          <p14:sldIdLst>
            <p14:sldId id="256"/>
            <p14:sldId id="293"/>
            <p14:sldId id="305"/>
            <p14:sldId id="306"/>
            <p14:sldId id="307"/>
            <p14:sldId id="308"/>
            <p14:sldId id="309"/>
            <p14:sldId id="310"/>
            <p14:sldId id="317"/>
            <p14:sldId id="316"/>
            <p14:sldId id="313"/>
            <p14:sldId id="314"/>
            <p14:sldId id="315"/>
            <p14:sldId id="295"/>
            <p14:sldId id="304"/>
            <p14:sldId id="298"/>
            <p14:sldId id="300"/>
            <p14:sldId id="294"/>
            <p14:sldId id="296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00"/>
    <a:srgbClr val="6B7600"/>
    <a:srgbClr val="800000"/>
    <a:srgbClr val="E2FA00"/>
    <a:srgbClr val="D4EA00"/>
    <a:srgbClr val="FFAC05"/>
    <a:srgbClr val="66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81499" autoAdjust="0"/>
  </p:normalViewPr>
  <p:slideViewPr>
    <p:cSldViewPr>
      <p:cViewPr varScale="1">
        <p:scale>
          <a:sx n="93" d="100"/>
          <a:sy n="93" d="100"/>
        </p:scale>
        <p:origin x="172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8553EB3D-AC10-46FD-BAC3-84B40F942600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969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F57F5662-82C5-40BC-9C78-3AF0DD97B190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328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dirty="0"/>
              <a:t>170 Rechenzentren</a:t>
            </a:r>
          </a:p>
          <a:p>
            <a:pPr lvl="1"/>
            <a:r>
              <a:rPr lang="de-DE" dirty="0"/>
              <a:t>42 Länder </a:t>
            </a:r>
          </a:p>
          <a:p>
            <a:pPr lvl="1"/>
            <a:r>
              <a:rPr lang="de-DE" dirty="0"/>
              <a:t>72.000 CPUs</a:t>
            </a:r>
          </a:p>
          <a:p>
            <a:pPr lvl="1"/>
            <a:r>
              <a:rPr lang="de-DE" dirty="0"/>
              <a:t>Führt täglich 2 Millionen aus</a:t>
            </a:r>
          </a:p>
          <a:p>
            <a:pPr lvl="1"/>
            <a:r>
              <a:rPr lang="de-DE" dirty="0"/>
              <a:t>Riesiges Grid</a:t>
            </a:r>
          </a:p>
          <a:p>
            <a:pPr lvl="1"/>
            <a:r>
              <a:rPr lang="de-DE" dirty="0"/>
              <a:t>[2]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587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Palladio erweitern</a:t>
            </a:r>
          </a:p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11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051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12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457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13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978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dirty="0"/>
              <a:t>170 Rechenzentren</a:t>
            </a:r>
          </a:p>
          <a:p>
            <a:pPr lvl="1"/>
            <a:r>
              <a:rPr lang="de-DE" dirty="0"/>
              <a:t>42 Länder </a:t>
            </a:r>
          </a:p>
          <a:p>
            <a:pPr lvl="1"/>
            <a:r>
              <a:rPr lang="de-DE" dirty="0"/>
              <a:t>72.000 CPUs</a:t>
            </a:r>
          </a:p>
          <a:p>
            <a:pPr lvl="1"/>
            <a:r>
              <a:rPr lang="de-DE" dirty="0"/>
              <a:t>Führt täglich 2 Millionen aus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14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056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15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08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16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662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GB" dirty="0" err="1"/>
              <a:t>Componenten</a:t>
            </a:r>
            <a:r>
              <a:rPr lang="en-GB" baseline="0" dirty="0"/>
              <a:t> Modell: </a:t>
            </a:r>
            <a:r>
              <a:rPr lang="en-GB" baseline="0" dirty="0" err="1"/>
              <a:t>Struktur</a:t>
            </a:r>
            <a:r>
              <a:rPr lang="en-GB" baseline="0" dirty="0"/>
              <a:t> und </a:t>
            </a:r>
            <a:r>
              <a:rPr lang="en-GB" baseline="0" dirty="0" err="1"/>
              <a:t>Verhalten</a:t>
            </a:r>
            <a:r>
              <a:rPr lang="en-GB" baseline="0" dirty="0"/>
              <a:t> von den Software </a:t>
            </a:r>
            <a:r>
              <a:rPr lang="en-GB" baseline="0" dirty="0" err="1"/>
              <a:t>Komponenten</a:t>
            </a:r>
            <a:endParaRPr lang="en-GB" baseline="0" dirty="0"/>
          </a:p>
          <a:p>
            <a:pPr lvl="1"/>
            <a:r>
              <a:rPr lang="en-GB" baseline="0" dirty="0"/>
              <a:t>Assembly Modell: </a:t>
            </a:r>
            <a:r>
              <a:rPr lang="en-GB" baseline="0" dirty="0" err="1"/>
              <a:t>Wie</a:t>
            </a:r>
            <a:r>
              <a:rPr lang="en-GB" baseline="0" dirty="0"/>
              <a:t> </a:t>
            </a:r>
            <a:r>
              <a:rPr lang="en-GB" baseline="0" dirty="0" err="1"/>
              <a:t>Komponenten</a:t>
            </a:r>
            <a:r>
              <a:rPr lang="en-GB" baseline="0" dirty="0"/>
              <a:t> </a:t>
            </a:r>
            <a:r>
              <a:rPr lang="en-GB" baseline="0" dirty="0" err="1"/>
              <a:t>verbunden</a:t>
            </a:r>
            <a:r>
              <a:rPr lang="en-GB" baseline="0" dirty="0"/>
              <a:t> </a:t>
            </a:r>
            <a:r>
              <a:rPr lang="en-GB" baseline="0" dirty="0" err="1"/>
              <a:t>sind</a:t>
            </a:r>
            <a:r>
              <a:rPr lang="en-GB" baseline="0" dirty="0"/>
              <a:t> um die </a:t>
            </a:r>
            <a:r>
              <a:rPr lang="en-GB" baseline="0" dirty="0" err="1"/>
              <a:t>Architektur</a:t>
            </a:r>
            <a:r>
              <a:rPr lang="en-GB" baseline="0" dirty="0"/>
              <a:t> </a:t>
            </a:r>
            <a:r>
              <a:rPr lang="en-GB" baseline="0" dirty="0" err="1"/>
              <a:t>zu</a:t>
            </a:r>
            <a:r>
              <a:rPr lang="en-GB" baseline="0" dirty="0"/>
              <a:t> </a:t>
            </a:r>
            <a:r>
              <a:rPr lang="en-GB" baseline="0" dirty="0" err="1"/>
              <a:t>bilden</a:t>
            </a:r>
            <a:endParaRPr lang="en-GB" baseline="0" dirty="0"/>
          </a:p>
          <a:p>
            <a:pPr lvl="1"/>
            <a:r>
              <a:rPr lang="en-GB" dirty="0"/>
              <a:t>Allocation Modell: </a:t>
            </a:r>
            <a:r>
              <a:rPr lang="en-GB" dirty="0" err="1"/>
              <a:t>Wie</a:t>
            </a:r>
            <a:r>
              <a:rPr lang="en-GB" baseline="0" dirty="0"/>
              <a:t> die </a:t>
            </a:r>
            <a:r>
              <a:rPr lang="en-GB" baseline="0" dirty="0" err="1"/>
              <a:t>Komponenten</a:t>
            </a:r>
            <a:r>
              <a:rPr lang="en-GB" baseline="0" dirty="0"/>
              <a:t> auf die </a:t>
            </a:r>
            <a:r>
              <a:rPr lang="en-GB" baseline="0" dirty="0" err="1"/>
              <a:t>Ressourcen</a:t>
            </a:r>
            <a:r>
              <a:rPr lang="en-GB" baseline="0" dirty="0"/>
              <a:t> </a:t>
            </a:r>
            <a:r>
              <a:rPr lang="en-GB" baseline="0" dirty="0" err="1"/>
              <a:t>abgebildet</a:t>
            </a:r>
            <a:r>
              <a:rPr lang="en-GB" baseline="0" dirty="0"/>
              <a:t> und </a:t>
            </a:r>
            <a:r>
              <a:rPr lang="en-GB" baseline="0" dirty="0" err="1"/>
              <a:t>welche</a:t>
            </a:r>
            <a:r>
              <a:rPr lang="en-GB" baseline="0" dirty="0"/>
              <a:t> </a:t>
            </a:r>
            <a:r>
              <a:rPr lang="en-GB" baseline="0" dirty="0" err="1"/>
              <a:t>Ressourcen</a:t>
            </a:r>
            <a:endParaRPr lang="en-GB" baseline="0" dirty="0"/>
          </a:p>
          <a:p>
            <a:pPr lvl="1"/>
            <a:r>
              <a:rPr lang="en-GB" baseline="0" dirty="0"/>
              <a:t>Usage Model: </a:t>
            </a:r>
            <a:r>
              <a:rPr lang="en-GB" baseline="0" dirty="0" err="1"/>
              <a:t>Wie</a:t>
            </a:r>
            <a:r>
              <a:rPr lang="en-GB" baseline="0" dirty="0"/>
              <a:t> System </a:t>
            </a:r>
            <a:r>
              <a:rPr lang="en-GB" baseline="0" dirty="0" err="1"/>
              <a:t>benutzt</a:t>
            </a:r>
            <a:r>
              <a:rPr lang="en-GB" baseline="0" dirty="0"/>
              <a:t>, </a:t>
            </a:r>
            <a:r>
              <a:rPr lang="en-GB" baseline="0" dirty="0" err="1"/>
              <a:t>welcher</a:t>
            </a:r>
            <a:r>
              <a:rPr lang="en-GB" baseline="0" dirty="0"/>
              <a:t> workload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17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4923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Tier0:</a:t>
            </a:r>
            <a:r>
              <a:rPr lang="de-DE" baseline="0" noProof="0" dirty="0"/>
              <a:t> erzeugt Metadaten (</a:t>
            </a:r>
            <a:r>
              <a:rPr lang="de-DE" baseline="0" noProof="0" dirty="0" err="1"/>
              <a:t>first</a:t>
            </a:r>
            <a:r>
              <a:rPr lang="de-DE" baseline="0" noProof="0" dirty="0"/>
              <a:t> pass </a:t>
            </a:r>
            <a:r>
              <a:rPr lang="de-DE" baseline="0" noProof="0" dirty="0" err="1"/>
              <a:t>reconstruciton</a:t>
            </a:r>
            <a:r>
              <a:rPr lang="de-DE" baseline="0" noProof="0" dirty="0"/>
              <a:t>)</a:t>
            </a:r>
          </a:p>
          <a:p>
            <a:pPr lvl="1"/>
            <a:r>
              <a:rPr lang="de-DE" baseline="0" noProof="0" dirty="0"/>
              <a:t>Tier2: oft Institute oder Universitäten, wenig Storage</a:t>
            </a:r>
          </a:p>
          <a:p>
            <a:pPr lvl="1"/>
            <a:r>
              <a:rPr lang="de-DE" noProof="0" dirty="0"/>
              <a:t>Monte</a:t>
            </a:r>
            <a:r>
              <a:rPr lang="de-DE" baseline="0" noProof="0" dirty="0"/>
              <a:t> Carlo: Simulation, randomisiert, nicht deterministisch, effizient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Heterogen:</a:t>
            </a:r>
            <a:r>
              <a:rPr lang="de-DE" baseline="0" noProof="0" dirty="0"/>
              <a:t> zwischen Rechenzentren, innerhalb und Verbindung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Unsere</a:t>
            </a:r>
            <a:r>
              <a:rPr lang="de-DE" baseline="0" noProof="0" dirty="0"/>
              <a:t> Arbeit CMS Computing Modell, da Zusammenarbeit mit Prof. Quast und die betreuen CMS, aber übertragbar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18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004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Kann verschiedene Strategien auch schlecht vergleichen</a:t>
            </a:r>
            <a:r>
              <a:rPr lang="de-DE" baseline="0" noProof="0" dirty="0"/>
              <a:t> ohne Simulation, da Last sich ändert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Eher neue Leitung, oder Cache</a:t>
            </a:r>
            <a:r>
              <a:rPr lang="de-DE" baseline="0" noProof="0" dirty="0"/>
              <a:t> oder mehr CPU, was bringt die beste Leistung fürs wenigste Geld</a:t>
            </a:r>
          </a:p>
          <a:p>
            <a:pPr lvl="1"/>
            <a:r>
              <a:rPr lang="de-DE" baseline="0" noProof="0" dirty="0"/>
              <a:t>Alle </a:t>
            </a:r>
            <a:r>
              <a:rPr lang="de-DE" baseline="0" noProof="0" dirty="0" err="1"/>
              <a:t>side</a:t>
            </a:r>
            <a:r>
              <a:rPr lang="de-DE" baseline="0" noProof="0" dirty="0"/>
              <a:t> </a:t>
            </a:r>
            <a:r>
              <a:rPr lang="de-DE" baseline="0" noProof="0" dirty="0" err="1"/>
              <a:t>effects</a:t>
            </a:r>
            <a:r>
              <a:rPr lang="de-DE" baseline="0" noProof="0" dirty="0"/>
              <a:t> kann man nicht berücksichtigen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10fache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19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9851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Abgegrenzt von </a:t>
            </a:r>
            <a:r>
              <a:rPr lang="de-DE" noProof="0" dirty="0" err="1"/>
              <a:t>rationalismus</a:t>
            </a:r>
            <a:r>
              <a:rPr lang="de-DE" noProof="0" dirty="0"/>
              <a:t> und </a:t>
            </a:r>
            <a:r>
              <a:rPr lang="de-DE" noProof="0" dirty="0" err="1"/>
              <a:t>empirie</a:t>
            </a:r>
            <a:endParaRPr lang="de-DE" noProof="0" dirty="0"/>
          </a:p>
          <a:p>
            <a:pPr lvl="1"/>
            <a:r>
              <a:rPr lang="de-DE" noProof="0" dirty="0"/>
              <a:t>Rationalismus: nutze Deduktion um Theorien/Wissen zu bilden (Mathe)</a:t>
            </a:r>
          </a:p>
          <a:p>
            <a:pPr lvl="1"/>
            <a:r>
              <a:rPr lang="de-DE" noProof="0" dirty="0"/>
              <a:t>Empirie: Nur durch beobachten</a:t>
            </a:r>
          </a:p>
          <a:p>
            <a:pPr lvl="1"/>
            <a:r>
              <a:rPr lang="de-DE" noProof="0" dirty="0"/>
              <a:t>Popper: was dazwischen gefunden, wissenschaftliche Theorien nie bewiesen, sondern nur </a:t>
            </a:r>
            <a:r>
              <a:rPr lang="de-DE" noProof="0" dirty="0" err="1"/>
              <a:t>falsiziert</a:t>
            </a:r>
            <a:endParaRPr lang="de-DE" noProof="0" dirty="0"/>
          </a:p>
          <a:p>
            <a:pPr lvl="1"/>
            <a:r>
              <a:rPr lang="de-DE" noProof="0" dirty="0"/>
              <a:t>(unterschied zu Rationalismus)</a:t>
            </a:r>
          </a:p>
          <a:p>
            <a:pPr lvl="1"/>
            <a:r>
              <a:rPr lang="de-DE" noProof="0" dirty="0"/>
              <a:t>Unterschied zu Empirie: Erste entwickelt durch Denken und dann durch Empirie </a:t>
            </a:r>
            <a:r>
              <a:rPr lang="de-DE" noProof="0"/>
              <a:t>bestätitigenn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20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161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3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095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4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394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5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181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6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898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7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30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 err="1"/>
              <a:t>GridKA</a:t>
            </a:r>
            <a:r>
              <a:rPr lang="de-DE" noProof="0" dirty="0"/>
              <a:t> Tier 1 </a:t>
            </a:r>
            <a:r>
              <a:rPr lang="de-DE" noProof="0" dirty="0" err="1"/>
              <a:t>Node</a:t>
            </a:r>
            <a:endParaRPr lang="de-DE" noProof="0" dirty="0"/>
          </a:p>
          <a:p>
            <a:pPr lvl="1"/>
            <a:endParaRPr lang="de-DE" noProof="0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/>
              <a:t>Skalierbarkeit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/>
              <a:t>Ausblick auf WLCG</a:t>
            </a:r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State of the </a:t>
            </a:r>
            <a:r>
              <a:rPr lang="de-DE" noProof="0" dirty="0" err="1"/>
              <a:t>art</a:t>
            </a:r>
            <a:endParaRPr lang="de-DE" noProof="0" dirty="0"/>
          </a:p>
          <a:p>
            <a:pPr lvl="1"/>
            <a:r>
              <a:rPr lang="de-DE" dirty="0" err="1"/>
              <a:t>palladio</a:t>
            </a:r>
            <a:endParaRPr lang="de-DE" dirty="0"/>
          </a:p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8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316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9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315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Abgegrenzt von </a:t>
            </a:r>
            <a:r>
              <a:rPr lang="de-DE" noProof="0" dirty="0" err="1"/>
              <a:t>rationalismus</a:t>
            </a:r>
            <a:r>
              <a:rPr lang="de-DE" noProof="0" dirty="0"/>
              <a:t> und </a:t>
            </a:r>
            <a:r>
              <a:rPr lang="de-DE" noProof="0" dirty="0" err="1"/>
              <a:t>empirie</a:t>
            </a:r>
            <a:endParaRPr lang="de-DE" noProof="0" dirty="0"/>
          </a:p>
          <a:p>
            <a:pPr lvl="1"/>
            <a:r>
              <a:rPr lang="de-DE" noProof="0" dirty="0"/>
              <a:t>Rationalismus: nutze Deduktion um Theorien/Wissen zu bilden (Mathe)</a:t>
            </a:r>
          </a:p>
          <a:p>
            <a:pPr lvl="1"/>
            <a:r>
              <a:rPr lang="de-DE" noProof="0" dirty="0"/>
              <a:t>Empirie: Nur durch beobachten</a:t>
            </a:r>
          </a:p>
          <a:p>
            <a:pPr lvl="1"/>
            <a:r>
              <a:rPr lang="de-DE" noProof="0" dirty="0"/>
              <a:t>Popper: was dazwischen gefunden, wissenschaftliche Theorien nie bewiesen, sondern nur </a:t>
            </a:r>
            <a:r>
              <a:rPr lang="de-DE" noProof="0" dirty="0" err="1"/>
              <a:t>falsiziert</a:t>
            </a:r>
            <a:endParaRPr lang="de-DE" noProof="0" dirty="0"/>
          </a:p>
          <a:p>
            <a:pPr lvl="1"/>
            <a:r>
              <a:rPr lang="de-DE" noProof="0" dirty="0"/>
              <a:t>(unterschied zu Rationalismus)</a:t>
            </a:r>
          </a:p>
          <a:p>
            <a:pPr lvl="1"/>
            <a:r>
              <a:rPr lang="de-DE" noProof="0" dirty="0"/>
              <a:t>Unterschied zu Empirie: Erste entwickelt durch Denken und dann durch Empirie </a:t>
            </a:r>
            <a:r>
              <a:rPr lang="de-DE" noProof="0"/>
              <a:t>bestätitigenn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10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926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87313" y="3479800"/>
            <a:ext cx="905668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5" y="6426200"/>
            <a:ext cx="56197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  <a:cs typeface="+mn-cs"/>
              </a:rPr>
              <a:t>KIT – </a:t>
            </a:r>
            <a:r>
              <a:rPr lang="de-DE" sz="1000" dirty="0">
                <a:latin typeface="Arial" pitchFamily="34" charset="0"/>
                <a:cs typeface="+mn-cs"/>
              </a:rPr>
              <a:t>Universität des Landes Baden-Württemberg und </a:t>
            </a:r>
            <a:br>
              <a:rPr lang="de-DE" sz="1000" dirty="0">
                <a:latin typeface="Arial" pitchFamily="34" charset="0"/>
                <a:cs typeface="+mn-cs"/>
              </a:rPr>
            </a:br>
            <a:r>
              <a:rPr lang="de-DE" sz="1000" dirty="0">
                <a:latin typeface="Arial" pitchFamily="34" charset="0"/>
                <a:cs typeface="+mn-cs"/>
              </a:rPr>
              <a:t>nationales Forschungszentrum in der Helmholtz-Gemeinschaft</a:t>
            </a:r>
            <a:endParaRPr lang="en-US" sz="1000" dirty="0">
              <a:latin typeface="Arial" pitchFamily="34" charset="0"/>
              <a:cs typeface="+mn-cs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289300"/>
            <a:ext cx="8532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bg1"/>
                </a:solidFill>
                <a:latin typeface="Arial" pitchFamily="34" charset="0"/>
                <a:cs typeface="+mn-cs"/>
              </a:rPr>
              <a:t>SOFTWARE-ENTWURF UND -QUALITÄT</a:t>
            </a:r>
            <a:br>
              <a:rPr lang="de-DE" sz="1000" dirty="0">
                <a:solidFill>
                  <a:schemeClr val="bg1"/>
                </a:solidFill>
                <a:latin typeface="Arial" pitchFamily="34" charset="0"/>
                <a:cs typeface="+mn-cs"/>
              </a:rPr>
            </a:br>
            <a:r>
              <a:rPr lang="de-DE" sz="1000" dirty="0">
                <a:solidFill>
                  <a:schemeClr val="bg1"/>
                </a:solidFill>
                <a:latin typeface="Arial" pitchFamily="34" charset="0"/>
                <a:cs typeface="+mn-cs"/>
              </a:rPr>
              <a:t>INSTITUT FÜR PROGRAMMSTRUKTUREN UND DATENORGANISATION, FAKULTÄT FÜR INFORMATIK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  <a:cs typeface="+mn-cs"/>
              </a:rPr>
              <a:t>www.kit.edu</a:t>
            </a:r>
          </a:p>
        </p:txBody>
      </p:sp>
      <p:pic>
        <p:nvPicPr>
          <p:cNvPr id="7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96875" y="333375"/>
            <a:ext cx="1617663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/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noProof="0"/>
              <a:t>Titel durch Klicken hinzufügen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/>
              <a:t>Untertitel durch Klicken hinzufügen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spcBef>
                <a:spcPts val="700"/>
              </a:spcBef>
              <a:tabLst/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text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49938" y="6434138"/>
            <a:ext cx="31845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1000">
                <a:latin typeface="Arial" pitchFamily="34" charset="0"/>
                <a:cs typeface="+mn-cs"/>
              </a:rPr>
              <a:t>Software-Entwurf und -Qualität</a:t>
            </a:r>
            <a:br>
              <a:rPr lang="de-DE" sz="1000">
                <a:latin typeface="Arial" pitchFamily="34" charset="0"/>
                <a:cs typeface="+mn-cs"/>
              </a:rPr>
            </a:br>
            <a:r>
              <a:rPr lang="de-DE" sz="1000">
                <a:latin typeface="Arial" pitchFamily="34" charset="0"/>
                <a:cs typeface="+mn-cs"/>
              </a:rPr>
              <a:t>Institut für Programmstrukturen und Datenorganisation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87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DAC4D99C-667D-4932-87D1-F6C84B861DB9}" type="slidenum">
              <a:rPr lang="de-DE" sz="1000" b="1"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>
              <a:cs typeface="+mn-cs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825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fld id="{FBF0773F-9DFE-4213-A82A-43FB290BE3C2}" type="datetime1">
              <a:rPr lang="de-DE" sz="1000">
                <a:latin typeface="Arial" pitchFamily="34" charset="0"/>
                <a:cs typeface="+mn-cs"/>
              </a:rPr>
              <a:pPr>
                <a:defRPr/>
              </a:pPr>
              <a:t>05.02.2018</a:t>
            </a:fld>
            <a:endParaRPr lang="de-DE" sz="1000" dirty="0">
              <a:latin typeface="Arial" pitchFamily="34" charset="0"/>
              <a:cs typeface="+mn-cs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7463" y="6445250"/>
            <a:ext cx="45434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7669213" y="341313"/>
            <a:ext cx="10826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fontAlgn="base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fontAlgn="base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fontAlgn="base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fontAlgn="base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fontAlgn="base">
        <a:spcBef>
          <a:spcPct val="20000"/>
        </a:spcBef>
        <a:spcAft>
          <a:spcPct val="0"/>
        </a:spcAft>
        <a:buBlip>
          <a:blip r:embed="rId19"/>
        </a:buBlip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6/annurev-nucl-102010-130059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cks.iop.org/1742-6596/331/i=7/a=072038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ncedirect.com/science/article/pii/S0164121208001015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1701800"/>
            <a:ext cx="8389938" cy="6492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200" noProof="0" dirty="0"/>
              <a:t>Modellierung und Simulation von Lastverteilungsstrategien für </a:t>
            </a:r>
            <a:br>
              <a:rPr lang="de-DE" sz="2200" noProof="0" dirty="0"/>
            </a:br>
            <a:r>
              <a:rPr lang="de-DE" sz="2200" noProof="0" dirty="0"/>
              <a:t>Teilchenphysikalische Experimente am CERN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00050" y="2503488"/>
            <a:ext cx="8370888" cy="620712"/>
          </a:xfrm>
        </p:spPr>
        <p:txBody>
          <a:bodyPr/>
          <a:lstStyle/>
          <a:p>
            <a:pPr marL="0" indent="0">
              <a:buNone/>
            </a:pPr>
            <a:r>
              <a:rPr lang="de-DE" sz="1800" b="1" noProof="0" dirty="0">
                <a:solidFill>
                  <a:srgbClr val="000000"/>
                </a:solidFill>
              </a:rPr>
              <a:t>Projektvorstellung von Patrick Firnkes</a:t>
            </a:r>
          </a:p>
          <a:p>
            <a:pPr marL="0" indent="0">
              <a:buNone/>
            </a:pPr>
            <a:r>
              <a:rPr lang="de-DE" sz="1800" b="1" noProof="0" dirty="0">
                <a:solidFill>
                  <a:srgbClr val="000000"/>
                </a:solidFill>
              </a:rPr>
              <a:t>Betreuer: Jun.-Prof. </a:t>
            </a:r>
            <a:r>
              <a:rPr lang="de-DE" sz="1800" b="1" noProof="0" dirty="0" err="1">
                <a:solidFill>
                  <a:srgbClr val="000000"/>
                </a:solidFill>
              </a:rPr>
              <a:t>Koziolek</a:t>
            </a:r>
            <a:r>
              <a:rPr lang="de-DE" sz="1800" b="1" dirty="0">
                <a:solidFill>
                  <a:srgbClr val="000000"/>
                </a:solidFill>
              </a:rPr>
              <a:t>                                                                  05.02.18 </a:t>
            </a:r>
            <a:endParaRPr lang="de-DE" sz="1800" b="1" noProof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Planung – Fall: Palladio skaliert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FB0A7BD2-29DD-4AE6-A61A-BD017FCAB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" y="1253408"/>
            <a:ext cx="8775516" cy="4057908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D5070B2-2EFA-4556-8E95-4A66FADEDDC8}"/>
              </a:ext>
            </a:extLst>
          </p:cNvPr>
          <p:cNvSpPr txBox="1"/>
          <p:nvPr/>
        </p:nvSpPr>
        <p:spPr>
          <a:xfrm>
            <a:off x="3028820" y="5385213"/>
            <a:ext cx="1635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(Martens, 2008)</a:t>
            </a:r>
          </a:p>
        </p:txBody>
      </p:sp>
    </p:spTree>
    <p:extLst>
      <p:ext uri="{BB962C8B-B14F-4D97-AF65-F5344CB8AC3E}">
        <p14:creationId xmlns:p14="http://schemas.microsoft.com/office/powerpoint/2010/main" val="89989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Planung – Fall: Palladio skaliert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Mögliche Verbesserungen des Modells</a:t>
            </a:r>
          </a:p>
          <a:p>
            <a:pPr lvl="1"/>
            <a:r>
              <a:rPr lang="de-DE" dirty="0"/>
              <a:t>Ressourcennutzung durch andere Experimente</a:t>
            </a:r>
          </a:p>
          <a:p>
            <a:pPr lvl="1"/>
            <a:r>
              <a:rPr lang="de-DE" dirty="0"/>
              <a:t>Datenübertragung von und zu anderen Rechenzentren</a:t>
            </a:r>
          </a:p>
          <a:p>
            <a:pPr lvl="1"/>
            <a:r>
              <a:rPr lang="de-DE" dirty="0"/>
              <a:t>Individuellen Phasen eines Jobs</a:t>
            </a:r>
          </a:p>
          <a:p>
            <a:pPr lvl="1"/>
            <a:r>
              <a:rPr lang="de-DE" dirty="0" err="1"/>
              <a:t>Jobslots</a:t>
            </a:r>
            <a:r>
              <a:rPr lang="de-DE" dirty="0"/>
              <a:t> der Working Nodes </a:t>
            </a:r>
          </a:p>
          <a:p>
            <a:pPr marL="394575" lvl="1" indent="0">
              <a:buNone/>
            </a:pPr>
            <a:endParaRPr lang="de-DE" dirty="0"/>
          </a:p>
          <a:p>
            <a:pPr marL="0" indent="0">
              <a:buNone/>
            </a:pPr>
            <a:endParaRPr lang="de-DE" noProof="0" dirty="0"/>
          </a:p>
          <a:p>
            <a:pPr marL="0" indent="0">
              <a:buNone/>
            </a:pPr>
            <a:endParaRPr lang="de-DE" noProof="0" dirty="0"/>
          </a:p>
          <a:p>
            <a:pPr marL="0" indent="0">
              <a:buNone/>
            </a:pPr>
            <a:endParaRPr lang="de-DE" noProof="0" dirty="0"/>
          </a:p>
          <a:p>
            <a:pPr marL="0" indent="0">
              <a:buNone/>
            </a:pPr>
            <a:endParaRPr lang="de-DE" noProof="0" dirty="0"/>
          </a:p>
          <a:p>
            <a:pPr marL="394575" lvl="1" indent="0">
              <a:buNone/>
            </a:pPr>
            <a:r>
              <a:rPr lang="de-DE" noProof="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03691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Planung – Fall: Palladio skaliert nicht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981200"/>
            <a:ext cx="8363231" cy="3823258"/>
          </a:xfrm>
        </p:spPr>
        <p:txBody>
          <a:bodyPr/>
          <a:lstStyle/>
          <a:p>
            <a:r>
              <a:rPr lang="de-DE" dirty="0"/>
              <a:t>Erweitere Palladio oder nutze Alternative</a:t>
            </a:r>
          </a:p>
          <a:p>
            <a:r>
              <a:rPr lang="de-DE" dirty="0"/>
              <a:t>Falls skaliert:</a:t>
            </a:r>
          </a:p>
          <a:p>
            <a:pPr lvl="1"/>
            <a:r>
              <a:rPr lang="de-DE" dirty="0"/>
              <a:t>Verbessere Modell iterativ (siehe vorherige Folie)</a:t>
            </a:r>
          </a:p>
          <a:p>
            <a:r>
              <a:rPr lang="de-DE" dirty="0"/>
              <a:t>Falls nicht skaliert:</a:t>
            </a:r>
          </a:p>
          <a:p>
            <a:pPr lvl="1"/>
            <a:r>
              <a:rPr lang="de-DE" dirty="0"/>
              <a:t>Ergebnis: Es existiert kein solcher Simulator</a:t>
            </a:r>
          </a:p>
          <a:p>
            <a:pPr lvl="1"/>
            <a:r>
              <a:rPr lang="de-DE" dirty="0"/>
              <a:t>Überlege Ansätze die Skalierbarkeit gewährleisten</a:t>
            </a:r>
          </a:p>
          <a:p>
            <a:pPr marL="0" indent="0">
              <a:buNone/>
            </a:pPr>
            <a:endParaRPr lang="de-DE" noProof="0" dirty="0"/>
          </a:p>
          <a:p>
            <a:pPr marL="0" indent="0">
              <a:buNone/>
            </a:pPr>
            <a:endParaRPr lang="de-DE" noProof="0" dirty="0"/>
          </a:p>
          <a:p>
            <a:pPr marL="0" indent="0">
              <a:buNone/>
            </a:pPr>
            <a:endParaRPr lang="de-DE" noProof="0" dirty="0"/>
          </a:p>
          <a:p>
            <a:pPr marL="0" indent="0">
              <a:buNone/>
            </a:pPr>
            <a:endParaRPr lang="de-DE" noProof="0" dirty="0"/>
          </a:p>
          <a:p>
            <a:pPr marL="394575" lvl="1" indent="0">
              <a:buNone/>
            </a:pPr>
            <a:r>
              <a:rPr lang="de-DE" noProof="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51332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Planung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2079983-79D0-4EFC-9353-C221D638D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905000"/>
            <a:ext cx="8733412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90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noProof="0" dirty="0"/>
              <a:t>[1] WLCG Project. WLCG Worldwide LHC Computing Grid. 2017. url: http://wlcg-public.web.cern.ch/ (</a:t>
            </a:r>
            <a:r>
              <a:rPr lang="de-DE" sz="2000" noProof="0" dirty="0" err="1"/>
              <a:t>visited</a:t>
            </a:r>
            <a:r>
              <a:rPr lang="de-DE" sz="2000" noProof="0" dirty="0"/>
              <a:t> on 11/2017).</a:t>
            </a:r>
          </a:p>
          <a:p>
            <a:r>
              <a:rPr lang="de-DE" sz="2000" noProof="0" dirty="0"/>
              <a:t>[2] Ian Bird. “Computing </a:t>
            </a:r>
            <a:r>
              <a:rPr lang="de-DE" sz="2000" noProof="0" dirty="0" err="1"/>
              <a:t>for</a:t>
            </a:r>
            <a:r>
              <a:rPr lang="de-DE" sz="2000" noProof="0" dirty="0"/>
              <a:t> the Large </a:t>
            </a:r>
            <a:r>
              <a:rPr lang="de-DE" sz="2000" noProof="0" dirty="0" err="1"/>
              <a:t>Hadron</a:t>
            </a:r>
            <a:r>
              <a:rPr lang="de-DE" sz="2000" noProof="0" dirty="0"/>
              <a:t> </a:t>
            </a:r>
            <a:r>
              <a:rPr lang="de-DE" sz="2000" noProof="0" dirty="0" err="1"/>
              <a:t>Collider</a:t>
            </a:r>
            <a:r>
              <a:rPr lang="de-DE" sz="2000" noProof="0" dirty="0"/>
              <a:t>”. In: Annual Review of </a:t>
            </a:r>
            <a:r>
              <a:rPr lang="de-DE" sz="2000" noProof="0" dirty="0" err="1"/>
              <a:t>Nuclear</a:t>
            </a:r>
            <a:r>
              <a:rPr lang="de-DE" sz="2000" noProof="0" dirty="0"/>
              <a:t> </a:t>
            </a:r>
            <a:r>
              <a:rPr lang="de-DE" sz="2000" noProof="0" dirty="0" err="1"/>
              <a:t>and</a:t>
            </a:r>
            <a:r>
              <a:rPr lang="de-DE" sz="2000" noProof="0" dirty="0"/>
              <a:t> </a:t>
            </a:r>
            <a:r>
              <a:rPr lang="de-DE" sz="2000" noProof="0" dirty="0" err="1"/>
              <a:t>Particle</a:t>
            </a:r>
            <a:r>
              <a:rPr lang="de-DE" sz="2000" noProof="0" dirty="0"/>
              <a:t> Science 61.1 (2011), pp. 99–118. </a:t>
            </a:r>
            <a:r>
              <a:rPr lang="de-DE" sz="2000" noProof="0" dirty="0" err="1"/>
              <a:t>doi</a:t>
            </a:r>
            <a:r>
              <a:rPr lang="de-DE" sz="2000" noProof="0" dirty="0"/>
              <a:t>: 10 . 1146 / </a:t>
            </a:r>
            <a:r>
              <a:rPr lang="de-DE" sz="2000" noProof="0" dirty="0" err="1"/>
              <a:t>annurev</a:t>
            </a:r>
            <a:r>
              <a:rPr lang="de-DE" sz="2000" noProof="0" dirty="0"/>
              <a:t> - </a:t>
            </a:r>
            <a:r>
              <a:rPr lang="de-DE" sz="2000" noProof="0" dirty="0" err="1"/>
              <a:t>nucl</a:t>
            </a:r>
            <a:r>
              <a:rPr lang="de-DE" sz="2000" noProof="0" dirty="0"/>
              <a:t> - 102010 -130059. </a:t>
            </a:r>
            <a:r>
              <a:rPr lang="de-DE" sz="2000" noProof="0" dirty="0" err="1"/>
              <a:t>print</a:t>
            </a:r>
            <a:r>
              <a:rPr lang="de-DE" sz="2000" noProof="0" dirty="0"/>
              <a:t>: https://doi.org/10.1146/annurev-nucl-102010-130059. url: </a:t>
            </a:r>
            <a:r>
              <a:rPr lang="de-DE" sz="2000" noProof="0" dirty="0">
                <a:hlinkClick r:id="rId3"/>
              </a:rPr>
              <a:t>https://doi.org/10.1146/annurev-nucl-102010-130059</a:t>
            </a:r>
            <a:r>
              <a:rPr lang="de-DE" sz="2000" noProof="0" dirty="0"/>
              <a:t>.</a:t>
            </a:r>
          </a:p>
          <a:p>
            <a:r>
              <a:rPr lang="de-DE" sz="2000" dirty="0"/>
              <a:t>[3] C Zach et al. “Simulation of the </a:t>
            </a:r>
            <a:r>
              <a:rPr lang="de-DE" sz="2000" dirty="0" err="1"/>
              <a:t>job</a:t>
            </a:r>
            <a:r>
              <a:rPr lang="de-DE" sz="2000" dirty="0"/>
              <a:t> </a:t>
            </a:r>
            <a:r>
              <a:rPr lang="de-DE" sz="2000" dirty="0" err="1"/>
              <a:t>processing</a:t>
            </a:r>
            <a:r>
              <a:rPr lang="de-DE" sz="2000" dirty="0"/>
              <a:t> </a:t>
            </a:r>
            <a:r>
              <a:rPr lang="de-DE" sz="2000" dirty="0" err="1"/>
              <a:t>performance</a:t>
            </a:r>
            <a:r>
              <a:rPr lang="de-DE" sz="2000" dirty="0"/>
              <a:t> at an ALICE Tier-2 </a:t>
            </a:r>
            <a:r>
              <a:rPr lang="de-DE" sz="2000" dirty="0" err="1"/>
              <a:t>site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MONARC”. In: Journal of Physics: Conference Series 331.7 (2011), p. 072038. </a:t>
            </a:r>
            <a:r>
              <a:rPr lang="de-DE" sz="2000" dirty="0">
                <a:hlinkClick r:id="rId4"/>
              </a:rPr>
              <a:t>url:http://stacks.iop.org/1742-6596/331/i=7/a=072038</a:t>
            </a:r>
            <a:r>
              <a:rPr lang="de-DE" sz="2000" dirty="0"/>
              <a:t>.</a:t>
            </a:r>
            <a:endParaRPr lang="de-DE" sz="2000" noProof="0" dirty="0"/>
          </a:p>
          <a:p>
            <a:r>
              <a:rPr lang="de-DE" sz="2000" dirty="0"/>
              <a:t>[4] WLCG Project. WLCG </a:t>
            </a:r>
            <a:r>
              <a:rPr lang="de-DE" sz="2000" dirty="0" err="1"/>
              <a:t>REsource</a:t>
            </a:r>
            <a:r>
              <a:rPr lang="de-DE" sz="2000" dirty="0"/>
              <a:t>, Balance &amp; </a:t>
            </a:r>
            <a:r>
              <a:rPr lang="de-DE" sz="2000" dirty="0" err="1"/>
              <a:t>USage</a:t>
            </a:r>
            <a:r>
              <a:rPr lang="de-DE" sz="2000" dirty="0"/>
              <a:t>. 2017. url: https://wlcg-rebus.cern.ch/apps/capacities/federations/ (</a:t>
            </a:r>
            <a:r>
              <a:rPr lang="de-DE" sz="2000" dirty="0" err="1"/>
              <a:t>visited</a:t>
            </a:r>
            <a:r>
              <a:rPr lang="de-DE" sz="2000" dirty="0"/>
              <a:t> on 11/2017).</a:t>
            </a:r>
            <a:r>
              <a:rPr lang="de-DE" sz="2000" noProof="0" dirty="0"/>
              <a:t>.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489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[5] Steffen Becker, Heiko </a:t>
            </a:r>
            <a:r>
              <a:rPr lang="de-DE" sz="2000" dirty="0" err="1"/>
              <a:t>Koziolek</a:t>
            </a:r>
            <a:r>
              <a:rPr lang="de-DE" sz="2000" dirty="0"/>
              <a:t>, and Ralf </a:t>
            </a:r>
            <a:r>
              <a:rPr lang="de-DE" sz="2000" dirty="0" err="1"/>
              <a:t>Reussner</a:t>
            </a:r>
            <a:r>
              <a:rPr lang="de-DE" sz="2000" dirty="0"/>
              <a:t>. “The Palladio </a:t>
            </a:r>
            <a:r>
              <a:rPr lang="de-DE" sz="2000" dirty="0" err="1"/>
              <a:t>component</a:t>
            </a:r>
            <a:r>
              <a:rPr lang="de-DE" sz="2000" dirty="0"/>
              <a:t> </a:t>
            </a:r>
            <a:r>
              <a:rPr lang="de-DE" sz="2000" dirty="0" err="1"/>
              <a:t>model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model-</a:t>
            </a:r>
            <a:r>
              <a:rPr lang="de-DE" sz="2000" dirty="0" err="1"/>
              <a:t>driven</a:t>
            </a:r>
            <a:r>
              <a:rPr lang="de-DE" sz="2000" dirty="0"/>
              <a:t> </a:t>
            </a:r>
            <a:r>
              <a:rPr lang="de-DE" sz="2000" dirty="0" err="1"/>
              <a:t>performance</a:t>
            </a:r>
            <a:r>
              <a:rPr lang="de-DE" sz="2000" dirty="0"/>
              <a:t> </a:t>
            </a:r>
            <a:r>
              <a:rPr lang="de-DE" sz="2000" dirty="0" err="1"/>
              <a:t>prediction</a:t>
            </a:r>
            <a:r>
              <a:rPr lang="de-DE" sz="2000" dirty="0"/>
              <a:t>”. In: Journal of Systems and Software 82.1 (2009).Special </a:t>
            </a:r>
            <a:r>
              <a:rPr lang="de-DE" sz="2000" dirty="0" err="1"/>
              <a:t>Issue</a:t>
            </a:r>
            <a:r>
              <a:rPr lang="de-DE" sz="2000" dirty="0"/>
              <a:t>: Software </a:t>
            </a:r>
            <a:r>
              <a:rPr lang="de-DE" sz="2000" dirty="0" err="1"/>
              <a:t>performance</a:t>
            </a:r>
            <a:r>
              <a:rPr lang="de-DE" sz="2000" dirty="0"/>
              <a:t> - Modeling and Analysis, pp. 3–22. </a:t>
            </a:r>
            <a:r>
              <a:rPr lang="de-DE" sz="2000" dirty="0" err="1"/>
              <a:t>issn</a:t>
            </a:r>
            <a:r>
              <a:rPr lang="de-DE" sz="2000" dirty="0"/>
              <a:t>: 0164-1212.doi: https://doi.org/10.1016/j.jss.2008.03.066. url: </a:t>
            </a:r>
            <a:r>
              <a:rPr lang="de-DE" sz="2000" dirty="0">
                <a:hlinkClick r:id="rId3"/>
              </a:rPr>
              <a:t>http://www.sciencedirect.com/science/article/pii/S0164121208001015</a:t>
            </a:r>
            <a:endParaRPr lang="de-DE" sz="2000" dirty="0"/>
          </a:p>
          <a:p>
            <a:r>
              <a:rPr lang="de-DE" sz="2000" noProof="0" dirty="0"/>
              <a:t>Anne Martens, Exposé </a:t>
            </a:r>
            <a:r>
              <a:rPr lang="de-DE" sz="2000" noProof="0"/>
              <a:t>zum Promotionsvorhaben, 2008</a:t>
            </a:r>
            <a:endParaRPr lang="de-DE" sz="2000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612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Experimente</a:t>
            </a:r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095" y="1198563"/>
            <a:ext cx="6718636" cy="4745037"/>
          </a:xfrm>
        </p:spPr>
      </p:pic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214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Palladio</a:t>
            </a:r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02" y="1435039"/>
            <a:ext cx="8431764" cy="3903148"/>
          </a:xfrm>
        </p:spPr>
      </p:pic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276600" y="5398588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Arbeitsprozess Palladio </a:t>
            </a:r>
            <a:r>
              <a:rPr lang="de-DE" sz="1400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3171028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828800"/>
            <a:ext cx="4110226" cy="3853337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WLCG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4 Experimente: Atlas, Alice, CMS, </a:t>
            </a:r>
            <a:r>
              <a:rPr lang="de-DE" noProof="0" dirty="0" err="1"/>
              <a:t>LHCb</a:t>
            </a:r>
            <a:endParaRPr lang="de-DE" noProof="0" dirty="0"/>
          </a:p>
          <a:p>
            <a:r>
              <a:rPr lang="de-DE" noProof="0" dirty="0"/>
              <a:t>3-Tier hierarchische Struktur </a:t>
            </a:r>
            <a:r>
              <a:rPr lang="de-DE" sz="1800" noProof="0" dirty="0"/>
              <a:t>[2]</a:t>
            </a:r>
          </a:p>
          <a:p>
            <a:pPr lvl="1"/>
            <a:r>
              <a:rPr lang="de-DE" noProof="0" dirty="0"/>
              <a:t>Tier 0: </a:t>
            </a:r>
          </a:p>
          <a:p>
            <a:pPr lvl="2"/>
            <a:r>
              <a:rPr lang="de-DE" noProof="0" dirty="0"/>
              <a:t>Speichert Rohdaten</a:t>
            </a:r>
          </a:p>
          <a:p>
            <a:pPr lvl="2"/>
            <a:r>
              <a:rPr lang="de-DE" noProof="0" dirty="0"/>
              <a:t>Erzeugt Metadaten</a:t>
            </a:r>
          </a:p>
          <a:p>
            <a:pPr lvl="1"/>
            <a:r>
              <a:rPr lang="de-DE" noProof="0" dirty="0"/>
              <a:t>Tier 1: </a:t>
            </a:r>
          </a:p>
          <a:p>
            <a:pPr lvl="2"/>
            <a:r>
              <a:rPr lang="de-DE" noProof="0" dirty="0"/>
              <a:t>Speichert Zweitkopie</a:t>
            </a:r>
          </a:p>
          <a:p>
            <a:pPr lvl="2"/>
            <a:r>
              <a:rPr lang="de-DE" noProof="0" dirty="0"/>
              <a:t>Analyse/Simulation Jobs</a:t>
            </a:r>
          </a:p>
          <a:p>
            <a:pPr lvl="1"/>
            <a:r>
              <a:rPr lang="de-DE" noProof="0" dirty="0"/>
              <a:t>Tier 2: </a:t>
            </a:r>
          </a:p>
          <a:p>
            <a:pPr lvl="2"/>
            <a:r>
              <a:rPr lang="de-DE" noProof="0" dirty="0"/>
              <a:t>Monte Carlo Produktion</a:t>
            </a:r>
          </a:p>
          <a:p>
            <a:r>
              <a:rPr lang="de-DE" noProof="0" dirty="0"/>
              <a:t>Sehr heterogen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876038" y="5647441"/>
            <a:ext cx="209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Struktur WLCG </a:t>
            </a:r>
            <a:r>
              <a:rPr lang="de-DE" sz="14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915053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Motivation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574992" y="1916263"/>
            <a:ext cx="8291513" cy="4528987"/>
          </a:xfrm>
        </p:spPr>
        <p:txBody>
          <a:bodyPr/>
          <a:lstStyle/>
          <a:p>
            <a:r>
              <a:rPr lang="de-DE" noProof="0" dirty="0"/>
              <a:t>Heute</a:t>
            </a:r>
          </a:p>
          <a:p>
            <a:pPr lvl="1"/>
            <a:r>
              <a:rPr lang="de-DE" noProof="0" dirty="0"/>
              <a:t>Lastverteilung nicht optimal </a:t>
            </a:r>
            <a:r>
              <a:rPr lang="de-DE" sz="1800" dirty="0"/>
              <a:t>(Zach et al., 2011)</a:t>
            </a:r>
            <a:endParaRPr lang="de-DE" sz="1800" noProof="0" dirty="0"/>
          </a:p>
          <a:p>
            <a:pPr lvl="1"/>
            <a:r>
              <a:rPr lang="de-DE" noProof="0" dirty="0"/>
              <a:t>Auswirkung von Änderung an der Grid-Infrastruktur schwer abschätzbar</a:t>
            </a:r>
          </a:p>
          <a:p>
            <a:r>
              <a:rPr lang="de-DE" noProof="0" dirty="0"/>
              <a:t>Datenmenge steigt immer weiter</a:t>
            </a:r>
          </a:p>
          <a:p>
            <a:pPr marL="0" indent="0">
              <a:buNone/>
            </a:pPr>
            <a:endParaRPr lang="de-DE" noProof="0" dirty="0"/>
          </a:p>
        </p:txBody>
      </p:sp>
      <p:pic>
        <p:nvPicPr>
          <p:cNvPr id="25" name="Inhaltsplatzhalt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073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525" y="1286290"/>
            <a:ext cx="8356600" cy="4745037"/>
          </a:xfrm>
        </p:spPr>
        <p:txBody>
          <a:bodyPr/>
          <a:lstStyle/>
          <a:p>
            <a:r>
              <a:rPr lang="de-DE" noProof="0" dirty="0"/>
              <a:t>LHC erzeugt 50 Petabyte Daten</a:t>
            </a:r>
          </a:p>
          <a:p>
            <a:r>
              <a:rPr lang="de-DE" noProof="0"/>
              <a:t>WLCG </a:t>
            </a:r>
            <a:r>
              <a:rPr lang="de-DE" noProof="0" dirty="0"/>
              <a:t>verarbeitet Daten</a:t>
            </a:r>
          </a:p>
          <a:p>
            <a:r>
              <a:rPr lang="de-DE" dirty="0"/>
              <a:t>Lastverteilung nicht optimal </a:t>
            </a:r>
            <a:r>
              <a:rPr lang="de-DE" sz="2000" dirty="0"/>
              <a:t>(Zach et al., 2011)</a:t>
            </a:r>
          </a:p>
          <a:p>
            <a:pPr marL="0" indent="0">
              <a:buNone/>
            </a:pP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164417"/>
            <a:ext cx="7264251" cy="274320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2312423" y="5877481"/>
            <a:ext cx="4515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Sites des WLCG </a:t>
            </a:r>
            <a:r>
              <a:rPr lang="de-DE" sz="1400" dirty="0"/>
              <a:t>(http://wlcg-public.web.cern.ch/)</a:t>
            </a:r>
          </a:p>
        </p:txBody>
      </p:sp>
    </p:spTree>
    <p:extLst>
      <p:ext uri="{BB962C8B-B14F-4D97-AF65-F5344CB8AC3E}">
        <p14:creationId xmlns:p14="http://schemas.microsoft.com/office/powerpoint/2010/main" val="2577488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Planung – Fall: Palladio skaliert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36286A3-B74F-43CE-9171-275444385E85}"/>
              </a:ext>
            </a:extLst>
          </p:cNvPr>
          <p:cNvSpPr/>
          <p:nvPr/>
        </p:nvSpPr>
        <p:spPr>
          <a:xfrm>
            <a:off x="5626100" y="1600200"/>
            <a:ext cx="1676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Erhalte Performance Vorhersage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E3C9246-B593-43E3-9F33-7024EE9FA02E}"/>
              </a:ext>
            </a:extLst>
          </p:cNvPr>
          <p:cNvSpPr/>
          <p:nvPr/>
        </p:nvSpPr>
        <p:spPr>
          <a:xfrm>
            <a:off x="2044700" y="1603497"/>
            <a:ext cx="1676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Verbessere Modell</a:t>
            </a:r>
          </a:p>
          <a:p>
            <a:pPr algn="ctr"/>
            <a:endParaRPr lang="de-DE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000434D4-0D8D-4843-9371-74B24A4CBF49}"/>
              </a:ext>
            </a:extLst>
          </p:cNvPr>
          <p:cNvSpPr/>
          <p:nvPr/>
        </p:nvSpPr>
        <p:spPr>
          <a:xfrm>
            <a:off x="5549900" y="3817008"/>
            <a:ext cx="1892300" cy="960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Vergleiche mit gemessen Daten</a:t>
            </a:r>
          </a:p>
        </p:txBody>
      </p:sp>
      <p:sp>
        <p:nvSpPr>
          <p:cNvPr id="8" name="Flussdiagramm: Verzweigung 7">
            <a:extLst>
              <a:ext uri="{FF2B5EF4-FFF2-40B4-BE49-F238E27FC236}">
                <a16:creationId xmlns:a16="http://schemas.microsoft.com/office/drawing/2014/main" id="{62283A71-6CC3-473B-A377-499ADE9BB68F}"/>
              </a:ext>
            </a:extLst>
          </p:cNvPr>
          <p:cNvSpPr/>
          <p:nvPr/>
        </p:nvSpPr>
        <p:spPr>
          <a:xfrm>
            <a:off x="2425700" y="3856720"/>
            <a:ext cx="914400" cy="8806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A39A4870-086C-4FBE-B9E5-647D2BF7C2D1}"/>
              </a:ext>
            </a:extLst>
          </p:cNvPr>
          <p:cNvSpPr/>
          <p:nvPr/>
        </p:nvSpPr>
        <p:spPr>
          <a:xfrm>
            <a:off x="977900" y="1813524"/>
            <a:ext cx="523875" cy="48775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1929910-1CE3-4F04-955F-2BD3A015010D}"/>
              </a:ext>
            </a:extLst>
          </p:cNvPr>
          <p:cNvCxnSpPr>
            <a:cxnSpLocks/>
            <a:stCxn id="11" idx="6"/>
            <a:endCxn id="9" idx="1"/>
          </p:cNvCxnSpPr>
          <p:nvPr/>
        </p:nvCxnSpPr>
        <p:spPr>
          <a:xfrm>
            <a:off x="1501775" y="2057400"/>
            <a:ext cx="542925" cy="3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D8DAB5A-913B-40C9-B491-D42E50BA1147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 flipV="1">
            <a:off x="3721100" y="2057400"/>
            <a:ext cx="1905000" cy="3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38ED850-B9A6-4525-A4B8-0E28F5D5E713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6464300" y="2514600"/>
            <a:ext cx="31750" cy="13024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D504CDE-5391-4E0A-B5B0-1BCFD16214B8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 flipV="1">
            <a:off x="3340100" y="4297031"/>
            <a:ext cx="22098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E442ACC6-3FF8-473B-B486-047FB3C559E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882900" y="4737342"/>
            <a:ext cx="0" cy="7312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ussdiagramm: Verbinder 34">
            <a:extLst>
              <a:ext uri="{FF2B5EF4-FFF2-40B4-BE49-F238E27FC236}">
                <a16:creationId xmlns:a16="http://schemas.microsoft.com/office/drawing/2014/main" id="{ABBC2490-9A9D-4188-AE86-66365A381768}"/>
              </a:ext>
            </a:extLst>
          </p:cNvPr>
          <p:cNvSpPr/>
          <p:nvPr/>
        </p:nvSpPr>
        <p:spPr>
          <a:xfrm>
            <a:off x="2620962" y="5493227"/>
            <a:ext cx="523875" cy="487752"/>
          </a:xfrm>
          <a:prstGeom prst="flowChartConnector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7411" name="Gerade Verbindung mit Pfeil 17410">
            <a:extLst>
              <a:ext uri="{FF2B5EF4-FFF2-40B4-BE49-F238E27FC236}">
                <a16:creationId xmlns:a16="http://schemas.microsoft.com/office/drawing/2014/main" id="{F7250C69-1E1E-40A9-8826-F4CD7F8AC449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2882900" y="2517897"/>
            <a:ext cx="0" cy="13388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5" name="Textfeld 17414">
            <a:extLst>
              <a:ext uri="{FF2B5EF4-FFF2-40B4-BE49-F238E27FC236}">
                <a16:creationId xmlns:a16="http://schemas.microsoft.com/office/drawing/2014/main" id="{84E5C001-F8AA-443B-BE3A-CD9EB52D2C52}"/>
              </a:ext>
            </a:extLst>
          </p:cNvPr>
          <p:cNvSpPr txBox="1"/>
          <p:nvPr/>
        </p:nvSpPr>
        <p:spPr>
          <a:xfrm>
            <a:off x="2882899" y="489211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[Abweichung klein genug]</a:t>
            </a:r>
          </a:p>
        </p:txBody>
      </p:sp>
      <p:sp>
        <p:nvSpPr>
          <p:cNvPr id="17416" name="Textfeld 17415">
            <a:extLst>
              <a:ext uri="{FF2B5EF4-FFF2-40B4-BE49-F238E27FC236}">
                <a16:creationId xmlns:a16="http://schemas.microsoft.com/office/drawing/2014/main" id="{7DDD7CB3-0BE9-4867-B223-E0C71E3CB166}"/>
              </a:ext>
            </a:extLst>
          </p:cNvPr>
          <p:cNvSpPr txBox="1"/>
          <p:nvPr/>
        </p:nvSpPr>
        <p:spPr>
          <a:xfrm>
            <a:off x="2882899" y="3133044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[Abweichung zu groß]</a:t>
            </a:r>
          </a:p>
        </p:txBody>
      </p:sp>
    </p:spTree>
    <p:extLst>
      <p:ext uri="{BB962C8B-B14F-4D97-AF65-F5344CB8AC3E}">
        <p14:creationId xmlns:p14="http://schemas.microsoft.com/office/powerpoint/2010/main" val="3200748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Vision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Erstelle Simulation für das WLCG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92515CF-A136-4751-A15B-95CCFB67AB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835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Vision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Erstelle Simulation für das WLCG</a:t>
            </a:r>
          </a:p>
          <a:p>
            <a:r>
              <a:rPr lang="de-DE" dirty="0"/>
              <a:t>Nutze diese für:</a:t>
            </a:r>
          </a:p>
          <a:p>
            <a:pPr lvl="1"/>
            <a:r>
              <a:rPr lang="de-DE" dirty="0"/>
              <a:t>Finde beste Lastverteilungsstrategie</a:t>
            </a:r>
          </a:p>
        </p:txBody>
      </p:sp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4DD49916-7397-4C15-BA32-2533E3A7BF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024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Vision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Erstelle Simulation für das WLCG</a:t>
            </a:r>
          </a:p>
          <a:p>
            <a:r>
              <a:rPr lang="de-DE" dirty="0"/>
              <a:t>Nutze diese für:</a:t>
            </a:r>
          </a:p>
          <a:p>
            <a:pPr lvl="1"/>
            <a:r>
              <a:rPr lang="de-DE" dirty="0"/>
              <a:t>Finde beste Lastverteilungsstrategie</a:t>
            </a:r>
          </a:p>
          <a:p>
            <a:pPr lvl="1"/>
            <a:r>
              <a:rPr lang="de-DE" noProof="0" dirty="0"/>
              <a:t>Finde beste Verbesserung der Grid-Infrastruktur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7132F0F-67C1-4764-8A0C-33D5AF0613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200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Vision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Erstelle Simulation für das WLCG</a:t>
            </a:r>
          </a:p>
          <a:p>
            <a:r>
              <a:rPr lang="de-DE" dirty="0"/>
              <a:t>Nutze diese für:</a:t>
            </a:r>
          </a:p>
          <a:p>
            <a:pPr lvl="1"/>
            <a:r>
              <a:rPr lang="de-DE" dirty="0"/>
              <a:t>Finde beste Lastverteilungsstrategie</a:t>
            </a:r>
          </a:p>
          <a:p>
            <a:pPr lvl="1"/>
            <a:r>
              <a:rPr lang="de-DE" noProof="0" dirty="0"/>
              <a:t>Finde beste Verbesserung der Grid-Infrastruktur</a:t>
            </a:r>
          </a:p>
          <a:p>
            <a:pPr lvl="1"/>
            <a:r>
              <a:rPr lang="de-DE" noProof="0" dirty="0"/>
              <a:t>Finde beste Scheduling-Entscheidung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42D3D74-D38F-4B02-B25E-3767B80918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219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Vision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Erstelle Simulation für das WLCG</a:t>
            </a:r>
          </a:p>
          <a:p>
            <a:r>
              <a:rPr lang="de-DE" dirty="0"/>
              <a:t>Nutze diese für:</a:t>
            </a:r>
          </a:p>
          <a:p>
            <a:pPr lvl="1"/>
            <a:r>
              <a:rPr lang="de-DE" dirty="0"/>
              <a:t>Finde beste Lastverteilungsstrategie</a:t>
            </a:r>
          </a:p>
          <a:p>
            <a:pPr lvl="1"/>
            <a:r>
              <a:rPr lang="de-DE" noProof="0" dirty="0"/>
              <a:t>Finde beste Verbesserung der Grid-Infrastruktur</a:t>
            </a:r>
          </a:p>
          <a:p>
            <a:pPr lvl="1"/>
            <a:r>
              <a:rPr lang="de-DE" noProof="0" dirty="0"/>
              <a:t>Finde beste Scheduling-Entscheidung</a:t>
            </a:r>
          </a:p>
          <a:p>
            <a:r>
              <a:rPr lang="de-DE" noProof="0" dirty="0"/>
              <a:t>Optimiere Ressource-Nutzung des Grids</a:t>
            </a:r>
          </a:p>
          <a:p>
            <a:pPr marL="394575" lvl="1" indent="0">
              <a:buNone/>
            </a:pPr>
            <a:endParaRPr lang="de-DE" noProof="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2ECFF88-CBBD-42C2-B462-90C640DC58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665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Projekt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828800"/>
            <a:ext cx="8363231" cy="3975658"/>
          </a:xfrm>
        </p:spPr>
        <p:txBody>
          <a:bodyPr/>
          <a:lstStyle/>
          <a:p>
            <a:r>
              <a:rPr lang="de-DE" noProof="0" dirty="0"/>
              <a:t>Modelliere und Simuliere </a:t>
            </a:r>
            <a:r>
              <a:rPr lang="de-DE" noProof="0" dirty="0" err="1"/>
              <a:t>GridKa</a:t>
            </a:r>
            <a:endParaRPr lang="de-DE" noProof="0" dirty="0"/>
          </a:p>
          <a:p>
            <a:r>
              <a:rPr lang="de-DE" dirty="0"/>
              <a:t>Ergebnis</a:t>
            </a:r>
            <a:endParaRPr lang="de-DE" noProof="0" dirty="0"/>
          </a:p>
          <a:p>
            <a:pPr lvl="1"/>
            <a:r>
              <a:rPr lang="de-DE" dirty="0"/>
              <a:t>Modell des </a:t>
            </a:r>
            <a:r>
              <a:rPr lang="de-DE" dirty="0" err="1"/>
              <a:t>GridKa</a:t>
            </a:r>
            <a:endParaRPr lang="de-DE" dirty="0"/>
          </a:p>
          <a:p>
            <a:pPr lvl="1"/>
            <a:r>
              <a:rPr lang="de-DE" dirty="0"/>
              <a:t>Finde geeigneten Simulator für Simulation des </a:t>
            </a:r>
            <a:r>
              <a:rPr lang="de-DE" dirty="0" err="1"/>
              <a:t>GridKa</a:t>
            </a:r>
            <a:endParaRPr lang="de-DE" dirty="0"/>
          </a:p>
          <a:p>
            <a:pPr marL="394575" lvl="1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394575" lvl="1" indent="0">
              <a:buNone/>
            </a:pPr>
            <a:r>
              <a:rPr lang="de-DE" dirty="0"/>
              <a:t> </a:t>
            </a:r>
            <a:endParaRPr lang="de-DE" noProof="0" dirty="0"/>
          </a:p>
          <a:p>
            <a:pPr marL="394575" lvl="1" indent="0">
              <a:buNone/>
            </a:pPr>
            <a:r>
              <a:rPr lang="de-DE" noProof="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69719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 – erste 4 Wochen</a:t>
            </a: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noProof="0" dirty="0"/>
          </a:p>
          <a:p>
            <a:pPr marL="0" indent="0">
              <a:buNone/>
            </a:pPr>
            <a:endParaRPr lang="de-DE" noProof="0" dirty="0"/>
          </a:p>
          <a:p>
            <a:pPr marL="0" indent="0">
              <a:buNone/>
            </a:pPr>
            <a:endParaRPr lang="de-DE" noProof="0" dirty="0"/>
          </a:p>
          <a:p>
            <a:pPr marL="0" indent="0">
              <a:buNone/>
            </a:pPr>
            <a:endParaRPr lang="de-DE" noProof="0" dirty="0"/>
          </a:p>
          <a:p>
            <a:pPr marL="394575" lvl="1" indent="0">
              <a:buNone/>
            </a:pPr>
            <a:r>
              <a:rPr lang="de-DE" noProof="0" dirty="0"/>
              <a:t>	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578473B9-7336-4B03-86BB-F2AF10BD5DB0}"/>
              </a:ext>
            </a:extLst>
          </p:cNvPr>
          <p:cNvSpPr/>
          <p:nvPr/>
        </p:nvSpPr>
        <p:spPr>
          <a:xfrm>
            <a:off x="1287463" y="1536142"/>
            <a:ext cx="19050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Erhalte initiale Daten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C1CED9C-417F-4D2F-BCA8-F97776F75A83}"/>
              </a:ext>
            </a:extLst>
          </p:cNvPr>
          <p:cNvSpPr/>
          <p:nvPr/>
        </p:nvSpPr>
        <p:spPr>
          <a:xfrm>
            <a:off x="4800600" y="1536142"/>
            <a:ext cx="19050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Erstelle stark vereinfachtes Modell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D786681-4ACC-4F62-BD3F-8888397B39A0}"/>
              </a:ext>
            </a:extLst>
          </p:cNvPr>
          <p:cNvSpPr/>
          <p:nvPr/>
        </p:nvSpPr>
        <p:spPr>
          <a:xfrm>
            <a:off x="982663" y="3946989"/>
            <a:ext cx="25146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Erzeuge Simulationsergebnis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5E0D2E8-C48E-4454-9C97-E0E302BF1EFA}"/>
              </a:ext>
            </a:extLst>
          </p:cNvPr>
          <p:cNvSpPr/>
          <p:nvPr/>
        </p:nvSpPr>
        <p:spPr>
          <a:xfrm>
            <a:off x="198369" y="1868448"/>
            <a:ext cx="384311" cy="402187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aute 8">
            <a:extLst>
              <a:ext uri="{FF2B5EF4-FFF2-40B4-BE49-F238E27FC236}">
                <a16:creationId xmlns:a16="http://schemas.microsoft.com/office/drawing/2014/main" id="{AC0BE4F4-F323-4263-963C-BA7FCDB12193}"/>
              </a:ext>
            </a:extLst>
          </p:cNvPr>
          <p:cNvSpPr/>
          <p:nvPr/>
        </p:nvSpPr>
        <p:spPr>
          <a:xfrm>
            <a:off x="5264649" y="4061289"/>
            <a:ext cx="914400" cy="838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52126832-A466-4496-9E29-FE46B6C80B38}"/>
              </a:ext>
            </a:extLst>
          </p:cNvPr>
          <p:cNvCxnSpPr>
            <a:cxnSpLocks/>
            <a:stCxn id="5" idx="6"/>
            <a:endCxn id="2" idx="1"/>
          </p:cNvCxnSpPr>
          <p:nvPr/>
        </p:nvCxnSpPr>
        <p:spPr>
          <a:xfrm>
            <a:off x="582680" y="2069542"/>
            <a:ext cx="7047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B0BB29C9-8526-40DF-83D5-8947BBFDAFDB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3192463" y="2069542"/>
            <a:ext cx="16081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78B0CB7-CF7D-495D-9DA6-6F9E4D01415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239963" y="2602942"/>
            <a:ext cx="3513137" cy="13440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D3853CC-5CB2-47E8-A8F0-C6FE3698C626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3497263" y="4480389"/>
            <a:ext cx="17673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6A793FD2-E925-4EB3-9900-AAE6C5D9BDF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179049" y="4480389"/>
            <a:ext cx="14409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1581B6A0-0F34-43AE-AE2F-4F56E1C2C9D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721849" y="4899489"/>
            <a:ext cx="0" cy="10526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5" name="Textfeld 17414">
            <a:extLst>
              <a:ext uri="{FF2B5EF4-FFF2-40B4-BE49-F238E27FC236}">
                <a16:creationId xmlns:a16="http://schemas.microsoft.com/office/drawing/2014/main" id="{CB3DFA3B-659F-4111-9534-F23DC2CAE922}"/>
              </a:ext>
            </a:extLst>
          </p:cNvPr>
          <p:cNvSpPr txBox="1"/>
          <p:nvPr/>
        </p:nvSpPr>
        <p:spPr>
          <a:xfrm>
            <a:off x="6495560" y="4108488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[Palladio skaliert]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C0548511-223D-4BB0-ADF3-6D2B74D19B54}"/>
              </a:ext>
            </a:extLst>
          </p:cNvPr>
          <p:cNvSpPr txBox="1"/>
          <p:nvPr/>
        </p:nvSpPr>
        <p:spPr>
          <a:xfrm>
            <a:off x="5692155" y="5251745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[Palladio skaliert nicht]</a:t>
            </a:r>
          </a:p>
        </p:txBody>
      </p:sp>
    </p:spTree>
    <p:extLst>
      <p:ext uri="{BB962C8B-B14F-4D97-AF65-F5344CB8AC3E}">
        <p14:creationId xmlns:p14="http://schemas.microsoft.com/office/powerpoint/2010/main" val="1862089747"/>
      </p:ext>
    </p:extLst>
  </p:cSld>
  <p:clrMapOvr>
    <a:masterClrMapping/>
  </p:clrMapOvr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KIT-Masterslides-EN-SDQ-large-font</Template>
  <TotalTime>0</TotalTime>
  <Words>1107</Words>
  <Application>Microsoft Office PowerPoint</Application>
  <PresentationFormat>Bildschirmpräsentation (4:3)</PresentationFormat>
  <Paragraphs>201</Paragraphs>
  <Slides>20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2" baseType="lpstr">
      <vt:lpstr>Arial</vt:lpstr>
      <vt:lpstr>KIT-Masterslides-EN-SDQ</vt:lpstr>
      <vt:lpstr>Modellierung und Simulation von Lastverteilungsstrategien für  Teilchenphysikalische Experimente am CERN</vt:lpstr>
      <vt:lpstr>Motivation</vt:lpstr>
      <vt:lpstr>Vision</vt:lpstr>
      <vt:lpstr>Vision</vt:lpstr>
      <vt:lpstr>Vision</vt:lpstr>
      <vt:lpstr>Vision</vt:lpstr>
      <vt:lpstr>Vision</vt:lpstr>
      <vt:lpstr>Projekt</vt:lpstr>
      <vt:lpstr>Planung – erste 4 Wochen</vt:lpstr>
      <vt:lpstr>Planung – Fall: Palladio skaliert</vt:lpstr>
      <vt:lpstr>Planung – Fall: Palladio skaliert</vt:lpstr>
      <vt:lpstr>Planung – Fall: Palladio skaliert nicht</vt:lpstr>
      <vt:lpstr>Planung</vt:lpstr>
      <vt:lpstr>Quellen</vt:lpstr>
      <vt:lpstr>Quellen</vt:lpstr>
      <vt:lpstr>Experimente</vt:lpstr>
      <vt:lpstr>Palladio</vt:lpstr>
      <vt:lpstr>WLCG</vt:lpstr>
      <vt:lpstr>Motivation</vt:lpstr>
      <vt:lpstr>Planung – Fall: Palladio skaliert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Krogmann</dc:creator>
  <cp:lastModifiedBy>Patrick</cp:lastModifiedBy>
  <cp:revision>1397</cp:revision>
  <cp:lastPrinted>1601-01-01T00:00:00Z</cp:lastPrinted>
  <dcterms:created xsi:type="dcterms:W3CDTF">1601-01-01T00:00:00Z</dcterms:created>
  <dcterms:modified xsi:type="dcterms:W3CDTF">2018-02-05T12:21:05Z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