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33"/>
  </p:notesMasterIdLst>
  <p:handoutMasterIdLst>
    <p:handoutMasterId r:id="rId34"/>
  </p:handoutMasterIdLst>
  <p:sldIdLst>
    <p:sldId id="256" r:id="rId2"/>
    <p:sldId id="293" r:id="rId3"/>
    <p:sldId id="338" r:id="rId4"/>
    <p:sldId id="309" r:id="rId5"/>
    <p:sldId id="321" r:id="rId6"/>
    <p:sldId id="320" r:id="rId7"/>
    <p:sldId id="319" r:id="rId8"/>
    <p:sldId id="322" r:id="rId9"/>
    <p:sldId id="310" r:id="rId10"/>
    <p:sldId id="340" r:id="rId11"/>
    <p:sldId id="356" r:id="rId12"/>
    <p:sldId id="334" r:id="rId13"/>
    <p:sldId id="342" r:id="rId14"/>
    <p:sldId id="351" r:id="rId15"/>
    <p:sldId id="346" r:id="rId16"/>
    <p:sldId id="347" r:id="rId17"/>
    <p:sldId id="352" r:id="rId18"/>
    <p:sldId id="357" r:id="rId19"/>
    <p:sldId id="353" r:id="rId20"/>
    <p:sldId id="355" r:id="rId21"/>
    <p:sldId id="354" r:id="rId22"/>
    <p:sldId id="358" r:id="rId23"/>
    <p:sldId id="359" r:id="rId24"/>
    <p:sldId id="328" r:id="rId25"/>
    <p:sldId id="295" r:id="rId26"/>
    <p:sldId id="304" r:id="rId27"/>
    <p:sldId id="324" r:id="rId28"/>
    <p:sldId id="325" r:id="rId29"/>
    <p:sldId id="331" r:id="rId30"/>
    <p:sldId id="300" r:id="rId31"/>
    <p:sldId id="327" r:id="rId32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tandardabschnitt" id="{F2AC4E01-66AE-4EB7-9CDF-E1D509AB7C95}">
          <p14:sldIdLst>
            <p14:sldId id="256"/>
            <p14:sldId id="293"/>
            <p14:sldId id="338"/>
            <p14:sldId id="309"/>
            <p14:sldId id="321"/>
            <p14:sldId id="320"/>
            <p14:sldId id="319"/>
            <p14:sldId id="322"/>
            <p14:sldId id="310"/>
            <p14:sldId id="340"/>
            <p14:sldId id="356"/>
            <p14:sldId id="334"/>
            <p14:sldId id="342"/>
            <p14:sldId id="351"/>
            <p14:sldId id="346"/>
            <p14:sldId id="347"/>
            <p14:sldId id="352"/>
            <p14:sldId id="357"/>
            <p14:sldId id="353"/>
            <p14:sldId id="355"/>
            <p14:sldId id="354"/>
            <p14:sldId id="358"/>
            <p14:sldId id="359"/>
            <p14:sldId id="328"/>
            <p14:sldId id="295"/>
            <p14:sldId id="304"/>
            <p14:sldId id="324"/>
            <p14:sldId id="325"/>
            <p14:sldId id="331"/>
            <p14:sldId id="300"/>
            <p14:sldId id="3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FFFFFF"/>
    <a:srgbClr val="FFFF00"/>
    <a:srgbClr val="6B7600"/>
    <a:srgbClr val="800000"/>
    <a:srgbClr val="E2FA00"/>
    <a:srgbClr val="D4EA00"/>
    <a:srgbClr val="FFAC05"/>
    <a:srgbClr val="6600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23" autoAdjust="0"/>
    <p:restoredTop sz="81499" autoAdjust="0"/>
  </p:normalViewPr>
  <p:slideViewPr>
    <p:cSldViewPr>
      <p:cViewPr varScale="1">
        <p:scale>
          <a:sx n="93" d="100"/>
          <a:sy n="93" d="100"/>
        </p:scale>
        <p:origin x="172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57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8553EB3D-AC10-46FD-BAC3-84B40F942600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969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Textmasterformate durch Klicken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F57F5662-82C5-40BC-9C78-3AF0DD97B190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3286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dirty="0"/>
              <a:t>170 Rechenzentren</a:t>
            </a:r>
          </a:p>
          <a:p>
            <a:pPr lvl="1"/>
            <a:r>
              <a:rPr lang="de-DE" dirty="0"/>
              <a:t>42 Länder </a:t>
            </a:r>
          </a:p>
          <a:p>
            <a:pPr lvl="1"/>
            <a:r>
              <a:rPr lang="de-DE" dirty="0"/>
              <a:t>72.000 CPUs</a:t>
            </a:r>
          </a:p>
          <a:p>
            <a:pPr lvl="1"/>
            <a:r>
              <a:rPr lang="de-DE" dirty="0"/>
              <a:t>Führt täglich 2 Millionen aus</a:t>
            </a:r>
          </a:p>
          <a:p>
            <a:pPr lvl="1"/>
            <a:r>
              <a:rPr lang="de-DE" dirty="0"/>
              <a:t>Riesiges Grid</a:t>
            </a:r>
          </a:p>
          <a:p>
            <a:pPr lvl="1"/>
            <a:r>
              <a:rPr lang="de-DE" dirty="0"/>
              <a:t>[2]</a:t>
            </a:r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2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5872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noProof="0" dirty="0"/>
              <a:t>Verschiedene Typen von Ressource Container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noProof="0" dirty="0" err="1"/>
              <a:t>Architectural</a:t>
            </a:r>
            <a:r>
              <a:rPr lang="de-DE" noProof="0" dirty="0"/>
              <a:t> Template anpassen</a:t>
            </a:r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11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3558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12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0217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13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3500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noProof="0" dirty="0"/>
              <a:t>Generiere Messpunkte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noProof="0" dirty="0" err="1"/>
              <a:t>Architectural</a:t>
            </a:r>
            <a:r>
              <a:rPr lang="de-DE" noProof="0" dirty="0"/>
              <a:t> </a:t>
            </a:r>
            <a:r>
              <a:rPr lang="de-DE" noProof="0" dirty="0" err="1"/>
              <a:t>Tempalte</a:t>
            </a:r>
            <a:r>
              <a:rPr lang="de-DE" noProof="0" dirty="0"/>
              <a:t> anpassen</a:t>
            </a:r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14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1331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15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9100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16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0948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noProof="0" dirty="0"/>
              <a:t>Jeder Container Anzahl Slots, die Jobs belegen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noProof="0" dirty="0"/>
              <a:t>Neues </a:t>
            </a:r>
            <a:r>
              <a:rPr lang="de-DE" noProof="0" dirty="0" err="1"/>
              <a:t>Architectural</a:t>
            </a:r>
            <a:r>
              <a:rPr lang="de-DE" noProof="0" dirty="0"/>
              <a:t> Template erstellen</a:t>
            </a:r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17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3180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noProof="0" dirty="0" err="1"/>
              <a:t>Architectural</a:t>
            </a:r>
            <a:r>
              <a:rPr lang="de-DE" noProof="0" dirty="0"/>
              <a:t> </a:t>
            </a:r>
            <a:r>
              <a:rPr lang="de-DE" noProof="0" dirty="0" err="1"/>
              <a:t>template</a:t>
            </a:r>
            <a:r>
              <a:rPr lang="de-DE" noProof="0" dirty="0"/>
              <a:t> erstellt, das daraus die Komponenten und die Mechanismen zum </a:t>
            </a:r>
            <a:r>
              <a:rPr lang="de-DE" noProof="0" dirty="0" err="1"/>
              <a:t>akquieren</a:t>
            </a:r>
            <a:r>
              <a:rPr lang="de-DE" noProof="0" dirty="0"/>
              <a:t> und freigeben der Job Slots generiert</a:t>
            </a:r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18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4744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noProof="0" dirty="0"/>
              <a:t>Bisher zufällig, jetzt basierend </a:t>
            </a:r>
            <a:r>
              <a:rPr lang="de-DE" noProof="0" dirty="0" err="1"/>
              <a:t>JobSlots</a:t>
            </a:r>
            <a:r>
              <a:rPr lang="de-DE" noProof="0" dirty="0"/>
              <a:t>, </a:t>
            </a:r>
            <a:r>
              <a:rPr lang="de-DE" noProof="0" dirty="0" err="1"/>
              <a:t>FirstFit</a:t>
            </a:r>
            <a:r>
              <a:rPr lang="de-DE" noProof="0" dirty="0"/>
              <a:t>, leicht erweiterbar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19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8579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20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615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dirty="0"/>
              <a:t>30 fache Datenmenge</a:t>
            </a:r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Last </a:t>
            </a:r>
            <a:r>
              <a:rPr lang="en-GB" dirty="0" err="1"/>
              <a:t>ändert</a:t>
            </a:r>
            <a:r>
              <a:rPr lang="en-GB" dirty="0"/>
              <a:t> </a:t>
            </a:r>
            <a:r>
              <a:rPr lang="en-GB" dirty="0" err="1"/>
              <a:t>sich</a:t>
            </a:r>
            <a:r>
              <a:rPr lang="en-GB" dirty="0"/>
              <a:t> </a:t>
            </a:r>
            <a:r>
              <a:rPr lang="en-GB" dirty="0" err="1"/>
              <a:t>ständig</a:t>
            </a:r>
            <a:endParaRPr lang="en-GB" dirty="0"/>
          </a:p>
          <a:p>
            <a:pPr lvl="1"/>
            <a:r>
              <a:rPr lang="en-GB" dirty="0" err="1"/>
              <a:t>Kann</a:t>
            </a:r>
            <a:r>
              <a:rPr lang="en-GB" dirty="0"/>
              <a:t>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einfach</a:t>
            </a:r>
            <a:r>
              <a:rPr lang="en-GB" dirty="0"/>
              <a:t> </a:t>
            </a:r>
            <a:r>
              <a:rPr lang="en-GB" dirty="0" err="1"/>
              <a:t>lastverteilung</a:t>
            </a:r>
            <a:r>
              <a:rPr lang="en-GB" dirty="0"/>
              <a:t> </a:t>
            </a:r>
            <a:r>
              <a:rPr lang="en-GB" dirty="0" err="1"/>
              <a:t>ändern</a:t>
            </a:r>
            <a:r>
              <a:rPr lang="en-GB" dirty="0"/>
              <a:t> um </a:t>
            </a:r>
            <a:r>
              <a:rPr lang="en-GB" dirty="0" err="1"/>
              <a:t>ausprobieren</a:t>
            </a:r>
            <a:endParaRPr lang="en-GB" dirty="0"/>
          </a:p>
          <a:p>
            <a:pPr lvl="1"/>
            <a:r>
              <a:rPr lang="en-GB" dirty="0" err="1"/>
              <a:t>Testsystem</a:t>
            </a:r>
            <a:r>
              <a:rPr lang="en-GB" dirty="0"/>
              <a:t> </a:t>
            </a:r>
            <a:r>
              <a:rPr lang="en-GB" dirty="0" err="1"/>
              <a:t>wäre</a:t>
            </a:r>
            <a:r>
              <a:rPr lang="en-GB" dirty="0"/>
              <a:t> </a:t>
            </a:r>
            <a:r>
              <a:rPr lang="en-GB" dirty="0" err="1"/>
              <a:t>viel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teuer</a:t>
            </a:r>
            <a:endParaRPr lang="en-GB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3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7606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noProof="0" dirty="0"/>
              <a:t>8:45</a:t>
            </a:r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21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6689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noProof="0" dirty="0"/>
              <a:t>Nicht richtig kalibriert, </a:t>
            </a:r>
            <a:r>
              <a:rPr lang="de-DE" noProof="0"/>
              <a:t>nicht validiert</a:t>
            </a:r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22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0668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23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618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noProof="0" dirty="0"/>
              <a:t>2 tage simuliert,  von 1,5min auf  2,5min</a:t>
            </a:r>
          </a:p>
          <a:p>
            <a:pPr lvl="1"/>
            <a:r>
              <a:rPr lang="de-DE" noProof="0" dirty="0"/>
              <a:t>20 tage simuliert, auf 4min auf 9,5min</a:t>
            </a:r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24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705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dirty="0"/>
              <a:t>170 Rechenzentren</a:t>
            </a:r>
          </a:p>
          <a:p>
            <a:pPr lvl="1"/>
            <a:r>
              <a:rPr lang="de-DE" dirty="0"/>
              <a:t>42 Länder </a:t>
            </a:r>
          </a:p>
          <a:p>
            <a:pPr lvl="1"/>
            <a:r>
              <a:rPr lang="de-DE" dirty="0"/>
              <a:t>72.000 CPUs</a:t>
            </a:r>
          </a:p>
          <a:p>
            <a:pPr lvl="1"/>
            <a:r>
              <a:rPr lang="de-DE" dirty="0"/>
              <a:t>Führt täglich 2 Millionen aus</a:t>
            </a:r>
            <a:endParaRPr lang="en-GB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25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0566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en-GB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26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085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en-GB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27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618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en-GB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28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0583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noProof="0" dirty="0"/>
              <a:t>2 Phasen Validierung</a:t>
            </a:r>
          </a:p>
          <a:p>
            <a:pPr lvl="1"/>
            <a:r>
              <a:rPr lang="de-DE" noProof="0" dirty="0"/>
              <a:t>Vergleiche Response Time und Auslastung zu gemessen Performance daten</a:t>
            </a:r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29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7452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en-GB" dirty="0" err="1"/>
              <a:t>Componenten</a:t>
            </a:r>
            <a:r>
              <a:rPr lang="en-GB" baseline="0" dirty="0"/>
              <a:t> Modell: </a:t>
            </a:r>
            <a:r>
              <a:rPr lang="en-GB" baseline="0" dirty="0" err="1"/>
              <a:t>Struktur</a:t>
            </a:r>
            <a:r>
              <a:rPr lang="en-GB" baseline="0" dirty="0"/>
              <a:t> und </a:t>
            </a:r>
            <a:r>
              <a:rPr lang="en-GB" baseline="0" dirty="0" err="1"/>
              <a:t>Verhalten</a:t>
            </a:r>
            <a:r>
              <a:rPr lang="en-GB" baseline="0" dirty="0"/>
              <a:t> von den Software </a:t>
            </a:r>
            <a:r>
              <a:rPr lang="en-GB" baseline="0" dirty="0" err="1"/>
              <a:t>Komponenten</a:t>
            </a:r>
            <a:endParaRPr lang="en-GB" baseline="0" dirty="0"/>
          </a:p>
          <a:p>
            <a:pPr lvl="1"/>
            <a:r>
              <a:rPr lang="en-GB" baseline="0" dirty="0"/>
              <a:t>Assembly Modell: </a:t>
            </a:r>
            <a:r>
              <a:rPr lang="en-GB" baseline="0" dirty="0" err="1"/>
              <a:t>Wie</a:t>
            </a:r>
            <a:r>
              <a:rPr lang="en-GB" baseline="0" dirty="0"/>
              <a:t> </a:t>
            </a:r>
            <a:r>
              <a:rPr lang="en-GB" baseline="0" dirty="0" err="1"/>
              <a:t>Komponenten</a:t>
            </a:r>
            <a:r>
              <a:rPr lang="en-GB" baseline="0" dirty="0"/>
              <a:t> </a:t>
            </a:r>
            <a:r>
              <a:rPr lang="en-GB" baseline="0" dirty="0" err="1"/>
              <a:t>verbunden</a:t>
            </a:r>
            <a:r>
              <a:rPr lang="en-GB" baseline="0" dirty="0"/>
              <a:t> </a:t>
            </a:r>
            <a:r>
              <a:rPr lang="en-GB" baseline="0" dirty="0" err="1"/>
              <a:t>sind</a:t>
            </a:r>
            <a:r>
              <a:rPr lang="en-GB" baseline="0" dirty="0"/>
              <a:t> um die </a:t>
            </a:r>
            <a:r>
              <a:rPr lang="en-GB" baseline="0" dirty="0" err="1"/>
              <a:t>Architektur</a:t>
            </a:r>
            <a:r>
              <a:rPr lang="en-GB" baseline="0" dirty="0"/>
              <a:t> </a:t>
            </a:r>
            <a:r>
              <a:rPr lang="en-GB" baseline="0" dirty="0" err="1"/>
              <a:t>zu</a:t>
            </a:r>
            <a:r>
              <a:rPr lang="en-GB" baseline="0" dirty="0"/>
              <a:t> </a:t>
            </a:r>
            <a:r>
              <a:rPr lang="en-GB" baseline="0" dirty="0" err="1"/>
              <a:t>bilden</a:t>
            </a:r>
            <a:endParaRPr lang="en-GB" baseline="0" dirty="0"/>
          </a:p>
          <a:p>
            <a:pPr lvl="1"/>
            <a:r>
              <a:rPr lang="en-GB" dirty="0"/>
              <a:t>Allocation Modell: </a:t>
            </a:r>
            <a:r>
              <a:rPr lang="en-GB" dirty="0" err="1"/>
              <a:t>Wie</a:t>
            </a:r>
            <a:r>
              <a:rPr lang="en-GB" baseline="0" dirty="0"/>
              <a:t> die </a:t>
            </a:r>
            <a:r>
              <a:rPr lang="en-GB" baseline="0" dirty="0" err="1"/>
              <a:t>Komponenten</a:t>
            </a:r>
            <a:r>
              <a:rPr lang="en-GB" baseline="0" dirty="0"/>
              <a:t> auf die </a:t>
            </a:r>
            <a:r>
              <a:rPr lang="en-GB" baseline="0" dirty="0" err="1"/>
              <a:t>Ressourcen</a:t>
            </a:r>
            <a:r>
              <a:rPr lang="en-GB" baseline="0" dirty="0"/>
              <a:t> </a:t>
            </a:r>
            <a:r>
              <a:rPr lang="en-GB" baseline="0" dirty="0" err="1"/>
              <a:t>abgebildet</a:t>
            </a:r>
            <a:r>
              <a:rPr lang="en-GB" baseline="0" dirty="0"/>
              <a:t> und </a:t>
            </a:r>
            <a:r>
              <a:rPr lang="en-GB" baseline="0" dirty="0" err="1"/>
              <a:t>welche</a:t>
            </a:r>
            <a:r>
              <a:rPr lang="en-GB" baseline="0" dirty="0"/>
              <a:t> </a:t>
            </a:r>
            <a:r>
              <a:rPr lang="en-GB" baseline="0" dirty="0" err="1"/>
              <a:t>Ressourcen</a:t>
            </a:r>
            <a:endParaRPr lang="en-GB" baseline="0" dirty="0"/>
          </a:p>
          <a:p>
            <a:pPr lvl="1"/>
            <a:r>
              <a:rPr lang="en-GB" baseline="0" dirty="0"/>
              <a:t>Usage Model: </a:t>
            </a:r>
            <a:r>
              <a:rPr lang="en-GB" baseline="0" dirty="0" err="1"/>
              <a:t>Wie</a:t>
            </a:r>
            <a:r>
              <a:rPr lang="en-GB" baseline="0" dirty="0"/>
              <a:t> System </a:t>
            </a:r>
            <a:r>
              <a:rPr lang="en-GB" baseline="0" dirty="0" err="1"/>
              <a:t>benutzt</a:t>
            </a:r>
            <a:r>
              <a:rPr lang="en-GB" baseline="0" dirty="0"/>
              <a:t>, </a:t>
            </a:r>
            <a:r>
              <a:rPr lang="en-GB" baseline="0" dirty="0" err="1"/>
              <a:t>welcher</a:t>
            </a:r>
            <a:r>
              <a:rPr lang="en-GB" baseline="0" dirty="0"/>
              <a:t> workload</a:t>
            </a:r>
            <a:endParaRPr lang="en-GB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30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492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4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304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noProof="0" dirty="0"/>
              <a:t>Initiales Modell</a:t>
            </a:r>
          </a:p>
          <a:p>
            <a:pPr lvl="1"/>
            <a:r>
              <a:rPr lang="de-DE" noProof="0" dirty="0"/>
              <a:t>Lineare Skalierbarkeit</a:t>
            </a:r>
          </a:p>
          <a:p>
            <a:pPr lvl="1"/>
            <a:endParaRPr lang="de-DE" noProof="0" dirty="0"/>
          </a:p>
          <a:p>
            <a:pPr lvl="1"/>
            <a:r>
              <a:rPr lang="de-DE" noProof="0" dirty="0"/>
              <a:t>10^8 = 3 Jahre</a:t>
            </a:r>
          </a:p>
          <a:p>
            <a:pPr lvl="1"/>
            <a:r>
              <a:rPr lang="de-DE" noProof="0" dirty="0"/>
              <a:t>10^7 = 4 Monate</a:t>
            </a:r>
          </a:p>
          <a:p>
            <a:pPr lvl="1"/>
            <a:r>
              <a:rPr lang="de-DE" noProof="0" dirty="0"/>
              <a:t>10^6 = 12 Tage</a:t>
            </a:r>
          </a:p>
          <a:p>
            <a:pPr lvl="1"/>
            <a:r>
              <a:rPr lang="de-DE" noProof="0" dirty="0"/>
              <a:t>10^4 = 2,8 Stunden</a:t>
            </a:r>
          </a:p>
          <a:p>
            <a:pPr lvl="1"/>
            <a:endParaRPr lang="de-DE" noProof="0" dirty="0"/>
          </a:p>
          <a:p>
            <a:pPr lvl="1"/>
            <a:r>
              <a:rPr lang="de-DE" noProof="0" dirty="0"/>
              <a:t>Damit GridKa als auch größere Teile des WLCG in angemessener Zeit simulierbar</a:t>
            </a:r>
          </a:p>
          <a:p>
            <a:pPr lvl="1"/>
            <a:endParaRPr lang="de-DE" noProof="0" dirty="0"/>
          </a:p>
          <a:p>
            <a:pPr lvl="1"/>
            <a:endParaRPr lang="de-DE" noProof="0" dirty="0"/>
          </a:p>
          <a:p>
            <a:pPr lvl="1"/>
            <a:r>
              <a:rPr lang="de-DE" noProof="0" dirty="0"/>
              <a:t>11min</a:t>
            </a:r>
          </a:p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31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64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5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962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6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719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7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5684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noProof="0" dirty="0"/>
              <a:t>Um mit der steigenden Datenmenge zurecht zu kommen</a:t>
            </a:r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8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88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noProof="0" dirty="0"/>
              <a:t>Tier 1 Rechenzentrum des WLCG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noProof="0" dirty="0"/>
              <a:t>Nutze Palladio-Simulator</a:t>
            </a:r>
          </a:p>
          <a:p>
            <a:pPr lvl="1"/>
            <a:endParaRPr lang="de-DE" noProof="0" dirty="0"/>
          </a:p>
          <a:p>
            <a:pPr lvl="1"/>
            <a:endParaRPr lang="de-DE" noProof="0" dirty="0"/>
          </a:p>
          <a:p>
            <a:pPr lvl="1"/>
            <a:r>
              <a:rPr lang="de-DE" noProof="0" dirty="0"/>
              <a:t>Als Baustein um größere Teile des WLCG zu modellieren</a:t>
            </a:r>
          </a:p>
          <a:p>
            <a:pPr lvl="1"/>
            <a:endParaRPr lang="de-DE" noProof="0" dirty="0"/>
          </a:p>
          <a:p>
            <a:pPr lvl="1"/>
            <a:r>
              <a:rPr lang="de-DE" noProof="0" dirty="0"/>
              <a:t>2:45</a:t>
            </a:r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9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3168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10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393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lum bright="14000" contrast="-4000"/>
            <a:grayscl/>
          </a:blip>
          <a:srcRect t="20958" b="21313"/>
          <a:stretch>
            <a:fillRect/>
          </a:stretch>
        </p:blipFill>
        <p:spPr bwMode="auto">
          <a:xfrm>
            <a:off x="87313" y="3479800"/>
            <a:ext cx="9056687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9" descr="II_rahmen_neu_tite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3175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396875" y="6426200"/>
            <a:ext cx="56197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sz="1000" dirty="0">
                <a:latin typeface="Arial" pitchFamily="34" charset="0"/>
                <a:cs typeface="+mn-cs"/>
              </a:rPr>
              <a:t>KIT – </a:t>
            </a:r>
            <a:r>
              <a:rPr lang="de-DE" sz="1000" dirty="0">
                <a:latin typeface="Arial" pitchFamily="34" charset="0"/>
                <a:cs typeface="+mn-cs"/>
              </a:rPr>
              <a:t>Universität des Landes Baden-Württemberg und </a:t>
            </a:r>
            <a:br>
              <a:rPr lang="de-DE" sz="1000" dirty="0">
                <a:latin typeface="Arial" pitchFamily="34" charset="0"/>
                <a:cs typeface="+mn-cs"/>
              </a:rPr>
            </a:br>
            <a:r>
              <a:rPr lang="de-DE" sz="1000" dirty="0">
                <a:latin typeface="Arial" pitchFamily="34" charset="0"/>
                <a:cs typeface="+mn-cs"/>
              </a:rPr>
              <a:t>nationales Forschungszentrum in der Helmholtz-Gemeinschaft</a:t>
            </a:r>
            <a:endParaRPr lang="en-US" sz="1000" dirty="0">
              <a:latin typeface="Arial" pitchFamily="34" charset="0"/>
              <a:cs typeface="+mn-cs"/>
            </a:endParaRPr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385763" y="3289300"/>
            <a:ext cx="85328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de-DE" sz="1000" dirty="0">
                <a:solidFill>
                  <a:schemeClr val="bg1"/>
                </a:solidFill>
                <a:latin typeface="Arial" pitchFamily="34" charset="0"/>
                <a:cs typeface="+mn-cs"/>
              </a:rPr>
              <a:t>SOFTWARE-ENTWURF UND -QUALITÄT</a:t>
            </a:r>
            <a:br>
              <a:rPr lang="de-DE" sz="1000" dirty="0">
                <a:solidFill>
                  <a:schemeClr val="bg1"/>
                </a:solidFill>
                <a:latin typeface="Arial" pitchFamily="34" charset="0"/>
                <a:cs typeface="+mn-cs"/>
              </a:rPr>
            </a:br>
            <a:r>
              <a:rPr lang="de-DE" sz="1000" dirty="0">
                <a:solidFill>
                  <a:schemeClr val="bg1"/>
                </a:solidFill>
                <a:latin typeface="Arial" pitchFamily="34" charset="0"/>
                <a:cs typeface="+mn-cs"/>
              </a:rPr>
              <a:t>INSTITUT FÜR PROGRAMMSTRUKTUREN UND DATENORGANISATION, FAKULTÄT FÜR INFORMATIK</a:t>
            </a: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>
                <a:solidFill>
                  <a:schemeClr val="bg1"/>
                </a:solidFill>
                <a:cs typeface="+mn-cs"/>
              </a:rPr>
              <a:t>www.kit.edu</a:t>
            </a:r>
          </a:p>
        </p:txBody>
      </p:sp>
      <p:pic>
        <p:nvPicPr>
          <p:cNvPr id="7" name="Picture 2" descr="C:\versioned\KlausSVN\Dissertation\presentations\Disputation\kit_logo_de_farbe_positiv.jp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396875" y="333375"/>
            <a:ext cx="1617663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5288" y="1268413"/>
            <a:ext cx="8389937" cy="649287"/>
          </a:xfrm>
          <a:extLst/>
        </p:spPr>
        <p:txBody>
          <a:bodyPr/>
          <a:lstStyle>
            <a:lvl1pPr>
              <a:lnSpc>
                <a:spcPct val="90000"/>
              </a:lnSpc>
              <a:defRPr sz="2600"/>
            </a:lvl1pPr>
          </a:lstStyle>
          <a:p>
            <a:pPr lvl="0"/>
            <a:r>
              <a:rPr lang="de-DE" noProof="0"/>
              <a:t>Titel durch Klicken hinzufügen</a:t>
            </a:r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96875" y="2232025"/>
            <a:ext cx="8370888" cy="620713"/>
          </a:xfrm>
        </p:spPr>
        <p:txBody>
          <a:bodyPr/>
          <a:lstStyle>
            <a:lvl1pPr marL="0" indent="0">
              <a:spcBef>
                <a:spcPct val="0"/>
              </a:spcBef>
              <a:buFontTx/>
              <a:buNone/>
              <a:defRPr sz="20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de-DE" noProof="0"/>
              <a:t>Untertitel durch Klicken hinzufügen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1950" indent="-361950">
              <a:spcBef>
                <a:spcPts val="700"/>
              </a:spcBef>
              <a:tabLst/>
              <a:defRPr/>
            </a:lvl1pPr>
            <a:lvl2pPr indent="-396000">
              <a:spcBef>
                <a:spcPts val="700"/>
              </a:spcBef>
              <a:defRPr/>
            </a:lvl2pPr>
            <a:lvl3pPr indent="-324000">
              <a:spcBef>
                <a:spcPts val="700"/>
              </a:spcBef>
              <a:defRPr/>
            </a:lvl3pPr>
            <a:lvl4pPr indent="-324000">
              <a:spcBef>
                <a:spcPts val="700"/>
              </a:spcBef>
              <a:defRPr/>
            </a:lvl4pPr>
            <a:lvl5pPr indent="-324000">
              <a:spcBef>
                <a:spcPts val="700"/>
              </a:spcBef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Click to add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74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Click to add text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5849938" y="6434138"/>
            <a:ext cx="318452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>
              <a:spcBef>
                <a:spcPct val="50000"/>
              </a:spcBef>
              <a:defRPr/>
            </a:pPr>
            <a:r>
              <a:rPr lang="de-DE" sz="1000">
                <a:latin typeface="Arial" pitchFamily="34" charset="0"/>
                <a:cs typeface="+mn-cs"/>
              </a:rPr>
              <a:t>Software-Entwurf und -Qualität</a:t>
            </a:r>
            <a:br>
              <a:rPr lang="de-DE" sz="1000">
                <a:latin typeface="Arial" pitchFamily="34" charset="0"/>
                <a:cs typeface="+mn-cs"/>
              </a:rPr>
            </a:br>
            <a:r>
              <a:rPr lang="de-DE" sz="1000">
                <a:latin typeface="Arial" pitchFamily="34" charset="0"/>
                <a:cs typeface="+mn-cs"/>
              </a:rPr>
              <a:t>Institut für Programmstrukturen und Datenorganisation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142875" y="6445250"/>
            <a:ext cx="325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fld id="{DAC4D99C-667D-4932-87D1-F6C84B861DB9}" type="slidenum">
              <a:rPr lang="de-DE" sz="1000" b="1">
                <a:cs typeface="+mn-cs"/>
              </a:rPr>
              <a:pPr>
                <a:spcBef>
                  <a:spcPct val="50000"/>
                </a:spcBef>
                <a:defRPr/>
              </a:pPr>
              <a:t>‹Nr.›</a:t>
            </a:fld>
            <a:endParaRPr lang="de-DE" sz="1000" b="1" dirty="0">
              <a:cs typeface="+mn-cs"/>
            </a:endParaRPr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504825" y="6445250"/>
            <a:ext cx="8636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defRPr/>
            </a:pPr>
            <a:fld id="{FBF0773F-9DFE-4213-A82A-43FB290BE3C2}" type="datetime1">
              <a:rPr lang="de-DE" sz="1000">
                <a:latin typeface="Arial" pitchFamily="34" charset="0"/>
                <a:cs typeface="+mn-cs"/>
              </a:rPr>
              <a:pPr>
                <a:defRPr/>
              </a:pPr>
              <a:t>12.06.2018</a:t>
            </a:fld>
            <a:endParaRPr lang="de-DE" sz="1000" dirty="0">
              <a:latin typeface="Arial" pitchFamily="34" charset="0"/>
              <a:cs typeface="+mn-cs"/>
            </a:endParaRP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87463" y="6445250"/>
            <a:ext cx="45434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smtClean="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  <p:pic>
        <p:nvPicPr>
          <p:cNvPr id="1033" name="Picture 9" descr="KITlogo_4c_frutiger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7667625" y="341313"/>
            <a:ext cx="10842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C:\versioned\KlausSVN\Dissertation\presentations\Disputation\kit_logo_de_farbe_positiv.jpg"/>
          <p:cNvPicPr>
            <a:picLocks noChangeAspect="1" noChangeArrowheads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7669213" y="341313"/>
            <a:ext cx="10826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90" r:id="rId12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fontAlgn="base">
        <a:spcBef>
          <a:spcPct val="20000"/>
        </a:spcBef>
        <a:spcAft>
          <a:spcPct val="0"/>
        </a:spcAft>
        <a:buBlip>
          <a:blip r:embed="rId17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fontAlgn="base">
        <a:spcBef>
          <a:spcPct val="20000"/>
        </a:spcBef>
        <a:spcAft>
          <a:spcPct val="0"/>
        </a:spcAft>
        <a:buBlip>
          <a:blip r:embed="rId18"/>
        </a:buBlip>
        <a:defRPr sz="2400">
          <a:solidFill>
            <a:schemeClr val="tx1"/>
          </a:solidFill>
          <a:latin typeface="+mn-lt"/>
        </a:defRPr>
      </a:lvl2pPr>
      <a:lvl3pPr marL="1209675" indent="-276225" algn="l" rtl="0" fontAlgn="base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chemeClr val="tx1"/>
          </a:solidFill>
          <a:latin typeface="+mn-lt"/>
        </a:defRPr>
      </a:lvl3pPr>
      <a:lvl4pPr marL="1657350" indent="-276225" algn="l" rtl="0" fontAlgn="base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chemeClr val="tx1"/>
          </a:solidFill>
          <a:latin typeface="+mn-lt"/>
        </a:defRPr>
      </a:lvl4pPr>
      <a:lvl5pPr marL="2095500" indent="-276225" algn="l" rtl="0" fontAlgn="base">
        <a:spcBef>
          <a:spcPct val="20000"/>
        </a:spcBef>
        <a:spcAft>
          <a:spcPct val="0"/>
        </a:spcAft>
        <a:buBlip>
          <a:blip r:embed="rId19"/>
        </a:buBlip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46/annurev-nucl-102010-130059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tacks.iop.org/1742-6596/331/i=7/a=072038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iencedirect.com/science/article/pii/S0164121208001015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s.iop.org/1742-6596/331/i=7/a=072038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81000" y="1701800"/>
            <a:ext cx="8389938" cy="6492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2200" noProof="0" dirty="0"/>
              <a:t>Modellierung und Simulation von Lastverteilungsstrategien für </a:t>
            </a:r>
            <a:br>
              <a:rPr lang="de-DE" sz="2200" noProof="0" dirty="0"/>
            </a:br>
            <a:r>
              <a:rPr lang="de-DE" sz="2200" noProof="0" dirty="0"/>
              <a:t>Teilchenphysikalische Experimente am CERN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400050" y="2503488"/>
            <a:ext cx="8370888" cy="620712"/>
          </a:xfrm>
        </p:spPr>
        <p:txBody>
          <a:bodyPr/>
          <a:lstStyle/>
          <a:p>
            <a:pPr marL="0" indent="0">
              <a:buNone/>
            </a:pPr>
            <a:r>
              <a:rPr lang="de-DE" sz="1800" b="1" noProof="0" dirty="0">
                <a:solidFill>
                  <a:srgbClr val="000000"/>
                </a:solidFill>
              </a:rPr>
              <a:t>Zwischenbericht von Patrick Firnkes</a:t>
            </a:r>
          </a:p>
          <a:p>
            <a:pPr marL="0" indent="0">
              <a:buNone/>
            </a:pPr>
            <a:r>
              <a:rPr lang="de-DE" sz="1800" b="1" noProof="0" dirty="0">
                <a:solidFill>
                  <a:srgbClr val="000000"/>
                </a:solidFill>
              </a:rPr>
              <a:t>Betreuer: Jun.-Prof. </a:t>
            </a:r>
            <a:r>
              <a:rPr lang="de-DE" sz="1800" b="1" noProof="0" dirty="0" err="1">
                <a:solidFill>
                  <a:srgbClr val="000000"/>
                </a:solidFill>
              </a:rPr>
              <a:t>Koziolek</a:t>
            </a:r>
            <a:r>
              <a:rPr lang="de-DE" sz="1800" b="1" dirty="0">
                <a:solidFill>
                  <a:srgbClr val="000000"/>
                </a:solidFill>
              </a:rPr>
              <a:t>                                                                  13.06.18 </a:t>
            </a:r>
            <a:endParaRPr lang="de-DE" sz="1800" b="1" noProof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Arbeitsplan</a:t>
            </a:r>
            <a:endParaRPr lang="de-DE" noProof="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2F2194DB-0F45-40D9-89E1-8F886F7A3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9" y="905440"/>
            <a:ext cx="8340925" cy="5024436"/>
          </a:xfrm>
          <a:prstGeom prst="rect">
            <a:avLst/>
          </a:prstGeom>
        </p:spPr>
      </p:pic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03615C2E-C6DF-4C0F-8340-A3E48C6A7BA9}"/>
              </a:ext>
            </a:extLst>
          </p:cNvPr>
          <p:cNvGrpSpPr/>
          <p:nvPr/>
        </p:nvGrpSpPr>
        <p:grpSpPr>
          <a:xfrm>
            <a:off x="3900" y="6014135"/>
            <a:ext cx="9072000" cy="301151"/>
            <a:chOff x="3900" y="6014135"/>
            <a:chExt cx="9072000" cy="301151"/>
          </a:xfrm>
        </p:grpSpPr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9E44B216-0AE4-417B-AFF3-A01E89EA02FF}"/>
                </a:ext>
              </a:extLst>
            </p:cNvPr>
            <p:cNvSpPr txBox="1"/>
            <p:nvPr/>
          </p:nvSpPr>
          <p:spPr>
            <a:xfrm>
              <a:off x="7514250" y="6038287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4AEB05DA-0424-4D02-B7D6-E586EED9A167}"/>
                </a:ext>
              </a:extLst>
            </p:cNvPr>
            <p:cNvSpPr txBox="1"/>
            <p:nvPr/>
          </p:nvSpPr>
          <p:spPr>
            <a:xfrm>
              <a:off x="97091" y="6038287"/>
              <a:ext cx="8889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23" name="Eingekerbter Richtungspfeil 23">
              <a:extLst>
                <a:ext uri="{FF2B5EF4-FFF2-40B4-BE49-F238E27FC236}">
                  <a16:creationId xmlns:a16="http://schemas.microsoft.com/office/drawing/2014/main" id="{62244C53-DC45-4204-BCA6-26EF6C69CC5C}"/>
                </a:ext>
              </a:extLst>
            </p:cNvPr>
            <p:cNvSpPr/>
            <p:nvPr/>
          </p:nvSpPr>
          <p:spPr>
            <a:xfrm>
              <a:off x="1574753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4" name="Eingekerbter Richtungspfeil 25">
              <a:extLst>
                <a:ext uri="{FF2B5EF4-FFF2-40B4-BE49-F238E27FC236}">
                  <a16:creationId xmlns:a16="http://schemas.microsoft.com/office/drawing/2014/main" id="{17A3A1BE-23B5-42A8-8E6D-7FC5D0B53D46}"/>
                </a:ext>
              </a:extLst>
            </p:cNvPr>
            <p:cNvSpPr/>
            <p:nvPr/>
          </p:nvSpPr>
          <p:spPr>
            <a:xfrm>
              <a:off x="6767028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Gerade Verbindung 28">
              <a:extLst>
                <a:ext uri="{FF2B5EF4-FFF2-40B4-BE49-F238E27FC236}">
                  <a16:creationId xmlns:a16="http://schemas.microsoft.com/office/drawing/2014/main" id="{FA7A0243-0B42-4450-95ED-846F2D7B3757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424940BA-3D25-4198-AE91-A9740A7231AE}"/>
                </a:ext>
              </a:extLst>
            </p:cNvPr>
            <p:cNvSpPr txBox="1"/>
            <p:nvPr/>
          </p:nvSpPr>
          <p:spPr>
            <a:xfrm>
              <a:off x="4686997" y="6038287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Erste Ergebnisse</a:t>
              </a: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84875B22-C739-40BF-B27C-54712CE13BCA}"/>
                </a:ext>
              </a:extLst>
            </p:cNvPr>
            <p:cNvSpPr txBox="1"/>
            <p:nvPr/>
          </p:nvSpPr>
          <p:spPr>
            <a:xfrm>
              <a:off x="2321978" y="6038287"/>
              <a:ext cx="102906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b="1" dirty="0"/>
                <a:t>Arbeitsplan</a:t>
              </a:r>
            </a:p>
          </p:txBody>
        </p:sp>
        <p:sp>
          <p:nvSpPr>
            <p:cNvPr id="28" name="Eingekerbter Richtungspfeil 25">
              <a:extLst>
                <a:ext uri="{FF2B5EF4-FFF2-40B4-BE49-F238E27FC236}">
                  <a16:creationId xmlns:a16="http://schemas.microsoft.com/office/drawing/2014/main" id="{354B443D-2FAE-4578-A8CB-9203C7F6D9B8}"/>
                </a:ext>
              </a:extLst>
            </p:cNvPr>
            <p:cNvSpPr/>
            <p:nvPr/>
          </p:nvSpPr>
          <p:spPr>
            <a:xfrm>
              <a:off x="3939772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9085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Arbeitsplan</a:t>
            </a:r>
            <a:endParaRPr lang="de-DE" noProof="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2F2194DB-0F45-40D9-89E1-8F886F7A3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9" y="905440"/>
            <a:ext cx="8340925" cy="5024436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E95BA2F8-FEBC-4D3C-9884-E82057725B4C}"/>
              </a:ext>
            </a:extLst>
          </p:cNvPr>
          <p:cNvSpPr/>
          <p:nvPr/>
        </p:nvSpPr>
        <p:spPr>
          <a:xfrm>
            <a:off x="3200400" y="2209800"/>
            <a:ext cx="228600" cy="13969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92D050"/>
              </a:solidFill>
            </a:endParaRP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F8ADD926-70CC-41D8-87C7-B8CB4B9150F7}"/>
              </a:ext>
            </a:extLst>
          </p:cNvPr>
          <p:cNvGrpSpPr/>
          <p:nvPr/>
        </p:nvGrpSpPr>
        <p:grpSpPr>
          <a:xfrm>
            <a:off x="3900" y="6014135"/>
            <a:ext cx="9072000" cy="301151"/>
            <a:chOff x="3900" y="6014135"/>
            <a:chExt cx="9072000" cy="301151"/>
          </a:xfrm>
        </p:grpSpPr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E289122D-A968-461A-9DC6-A3AD99936B43}"/>
                </a:ext>
              </a:extLst>
            </p:cNvPr>
            <p:cNvSpPr txBox="1"/>
            <p:nvPr/>
          </p:nvSpPr>
          <p:spPr>
            <a:xfrm>
              <a:off x="7514250" y="6038287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02F5CBAD-23B9-4A8C-BB85-A759C552F91D}"/>
                </a:ext>
              </a:extLst>
            </p:cNvPr>
            <p:cNvSpPr txBox="1"/>
            <p:nvPr/>
          </p:nvSpPr>
          <p:spPr>
            <a:xfrm>
              <a:off x="97091" y="6038287"/>
              <a:ext cx="8889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24" name="Eingekerbter Richtungspfeil 23">
              <a:extLst>
                <a:ext uri="{FF2B5EF4-FFF2-40B4-BE49-F238E27FC236}">
                  <a16:creationId xmlns:a16="http://schemas.microsoft.com/office/drawing/2014/main" id="{49822024-4130-45D7-8577-80C6D3F20D54}"/>
                </a:ext>
              </a:extLst>
            </p:cNvPr>
            <p:cNvSpPr/>
            <p:nvPr/>
          </p:nvSpPr>
          <p:spPr>
            <a:xfrm>
              <a:off x="1574753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5" name="Eingekerbter Richtungspfeil 25">
              <a:extLst>
                <a:ext uri="{FF2B5EF4-FFF2-40B4-BE49-F238E27FC236}">
                  <a16:creationId xmlns:a16="http://schemas.microsoft.com/office/drawing/2014/main" id="{FCCBE4E3-1F1A-44E3-B432-18705A82F635}"/>
                </a:ext>
              </a:extLst>
            </p:cNvPr>
            <p:cNvSpPr/>
            <p:nvPr/>
          </p:nvSpPr>
          <p:spPr>
            <a:xfrm>
              <a:off x="6767028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Gerade Verbindung 28">
              <a:extLst>
                <a:ext uri="{FF2B5EF4-FFF2-40B4-BE49-F238E27FC236}">
                  <a16:creationId xmlns:a16="http://schemas.microsoft.com/office/drawing/2014/main" id="{033D2D7C-B8D1-420C-997C-631083C2F35C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9F82787B-211A-4C9D-A2BA-6427B98B2FF4}"/>
                </a:ext>
              </a:extLst>
            </p:cNvPr>
            <p:cNvSpPr txBox="1"/>
            <p:nvPr/>
          </p:nvSpPr>
          <p:spPr>
            <a:xfrm>
              <a:off x="4686997" y="6038287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Erste Ergebnisse</a:t>
              </a:r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FE37E2AE-C242-4F2B-96E4-7D7F3DBD684F}"/>
                </a:ext>
              </a:extLst>
            </p:cNvPr>
            <p:cNvSpPr txBox="1"/>
            <p:nvPr/>
          </p:nvSpPr>
          <p:spPr>
            <a:xfrm>
              <a:off x="2321978" y="6038287"/>
              <a:ext cx="102906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b="1" dirty="0"/>
                <a:t>Arbeitsplan</a:t>
              </a:r>
            </a:p>
          </p:txBody>
        </p:sp>
        <p:sp>
          <p:nvSpPr>
            <p:cNvPr id="29" name="Eingekerbter Richtungspfeil 25">
              <a:extLst>
                <a:ext uri="{FF2B5EF4-FFF2-40B4-BE49-F238E27FC236}">
                  <a16:creationId xmlns:a16="http://schemas.microsoft.com/office/drawing/2014/main" id="{50E085F6-F0FD-4AD9-9C6C-F147F1001207}"/>
                </a:ext>
              </a:extLst>
            </p:cNvPr>
            <p:cNvSpPr/>
            <p:nvPr/>
          </p:nvSpPr>
          <p:spPr>
            <a:xfrm>
              <a:off x="3939772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9347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Heterogene Ressourcen</a:t>
            </a:r>
            <a:endParaRPr lang="de-DE" noProof="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EF585C2D-72A7-4CD5-8E82-0BB15F0147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22475" y="1337469"/>
            <a:ext cx="5095875" cy="4467225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B588EB2D-813F-4109-9937-B89ABBE2ED32}"/>
              </a:ext>
            </a:extLst>
          </p:cNvPr>
          <p:cNvSpPr txBox="1"/>
          <p:nvPr/>
        </p:nvSpPr>
        <p:spPr>
          <a:xfrm>
            <a:off x="3985614" y="480060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970</a:t>
            </a: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1BD6106E-F78A-480A-A3FF-EBE3A4296524}"/>
              </a:ext>
            </a:extLst>
          </p:cNvPr>
          <p:cNvGrpSpPr/>
          <p:nvPr/>
        </p:nvGrpSpPr>
        <p:grpSpPr>
          <a:xfrm>
            <a:off x="3900" y="6014135"/>
            <a:ext cx="9072000" cy="301151"/>
            <a:chOff x="3900" y="6014135"/>
            <a:chExt cx="9072000" cy="301151"/>
          </a:xfrm>
        </p:grpSpPr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3CAA5688-C3CD-4828-88D2-C110F9B04AC4}"/>
                </a:ext>
              </a:extLst>
            </p:cNvPr>
            <p:cNvSpPr txBox="1"/>
            <p:nvPr/>
          </p:nvSpPr>
          <p:spPr>
            <a:xfrm>
              <a:off x="7514250" y="6038287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13734EEA-8C2E-4A72-850F-20667523367F}"/>
                </a:ext>
              </a:extLst>
            </p:cNvPr>
            <p:cNvSpPr txBox="1"/>
            <p:nvPr/>
          </p:nvSpPr>
          <p:spPr>
            <a:xfrm>
              <a:off x="97091" y="6038287"/>
              <a:ext cx="8889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25" name="Eingekerbter Richtungspfeil 23">
              <a:extLst>
                <a:ext uri="{FF2B5EF4-FFF2-40B4-BE49-F238E27FC236}">
                  <a16:creationId xmlns:a16="http://schemas.microsoft.com/office/drawing/2014/main" id="{7AD11A00-C833-4A9E-8D6D-9E3B23ADE579}"/>
                </a:ext>
              </a:extLst>
            </p:cNvPr>
            <p:cNvSpPr/>
            <p:nvPr/>
          </p:nvSpPr>
          <p:spPr>
            <a:xfrm>
              <a:off x="1574753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5">
              <a:extLst>
                <a:ext uri="{FF2B5EF4-FFF2-40B4-BE49-F238E27FC236}">
                  <a16:creationId xmlns:a16="http://schemas.microsoft.com/office/drawing/2014/main" id="{340CD50E-B687-4BF5-9774-11DE0454EF2B}"/>
                </a:ext>
              </a:extLst>
            </p:cNvPr>
            <p:cNvSpPr/>
            <p:nvPr/>
          </p:nvSpPr>
          <p:spPr>
            <a:xfrm>
              <a:off x="6767028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Gerade Verbindung 28">
              <a:extLst>
                <a:ext uri="{FF2B5EF4-FFF2-40B4-BE49-F238E27FC236}">
                  <a16:creationId xmlns:a16="http://schemas.microsoft.com/office/drawing/2014/main" id="{5D0A252E-2049-47E8-B35A-908BB707D5C8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60CCBD00-FE19-4359-B883-61A797170500}"/>
                </a:ext>
              </a:extLst>
            </p:cNvPr>
            <p:cNvSpPr txBox="1"/>
            <p:nvPr/>
          </p:nvSpPr>
          <p:spPr>
            <a:xfrm>
              <a:off x="4686997" y="6038287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Erste Ergebnisse</a:t>
              </a:r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0CF190B6-0774-4FBD-84CF-D3EAF768FE37}"/>
                </a:ext>
              </a:extLst>
            </p:cNvPr>
            <p:cNvSpPr txBox="1"/>
            <p:nvPr/>
          </p:nvSpPr>
          <p:spPr>
            <a:xfrm>
              <a:off x="2321978" y="6038287"/>
              <a:ext cx="102906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b="1" dirty="0"/>
                <a:t>Arbeitsplan</a:t>
              </a:r>
            </a:p>
          </p:txBody>
        </p:sp>
        <p:sp>
          <p:nvSpPr>
            <p:cNvPr id="30" name="Eingekerbter Richtungspfeil 25">
              <a:extLst>
                <a:ext uri="{FF2B5EF4-FFF2-40B4-BE49-F238E27FC236}">
                  <a16:creationId xmlns:a16="http://schemas.microsoft.com/office/drawing/2014/main" id="{BD374BB1-7279-4206-BBF4-A2A50ED352DA}"/>
                </a:ext>
              </a:extLst>
            </p:cNvPr>
            <p:cNvSpPr/>
            <p:nvPr/>
          </p:nvSpPr>
          <p:spPr>
            <a:xfrm>
              <a:off x="3939772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7402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Heterogene Ressourcen</a:t>
            </a:r>
            <a:endParaRPr lang="de-DE" noProof="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588EB2D-813F-4109-9937-B89ABBE2ED32}"/>
              </a:ext>
            </a:extLst>
          </p:cNvPr>
          <p:cNvSpPr txBox="1"/>
          <p:nvPr/>
        </p:nvSpPr>
        <p:spPr>
          <a:xfrm>
            <a:off x="3985614" y="480060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970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D3FE07A-DD7D-4BE7-BC8C-1D571AD7B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75" y="1098905"/>
            <a:ext cx="7715250" cy="42672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BC40BD9E-46EE-44EC-8714-A1C1DBAC53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3704" y="4164450"/>
            <a:ext cx="1095375" cy="872607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92C7F0C4-FD18-448F-BB45-86DC59A9498E}"/>
              </a:ext>
            </a:extLst>
          </p:cNvPr>
          <p:cNvSpPr txBox="1"/>
          <p:nvPr/>
        </p:nvSpPr>
        <p:spPr>
          <a:xfrm>
            <a:off x="1942474" y="448535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100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94680D5-64E1-4A74-B887-B2E677003E2F}"/>
              </a:ext>
            </a:extLst>
          </p:cNvPr>
          <p:cNvSpPr txBox="1"/>
          <p:nvPr/>
        </p:nvSpPr>
        <p:spPr>
          <a:xfrm>
            <a:off x="5834050" y="453466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50</a:t>
            </a: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43FBB87F-BE89-4240-88E5-0441C83668EA}"/>
              </a:ext>
            </a:extLst>
          </p:cNvPr>
          <p:cNvGrpSpPr/>
          <p:nvPr/>
        </p:nvGrpSpPr>
        <p:grpSpPr>
          <a:xfrm>
            <a:off x="3900" y="6014135"/>
            <a:ext cx="9072000" cy="301151"/>
            <a:chOff x="3900" y="6014135"/>
            <a:chExt cx="9072000" cy="301151"/>
          </a:xfrm>
        </p:grpSpPr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17CB3EFC-05D7-41C0-9AD1-B0DD6B48E5E5}"/>
                </a:ext>
              </a:extLst>
            </p:cNvPr>
            <p:cNvSpPr txBox="1"/>
            <p:nvPr/>
          </p:nvSpPr>
          <p:spPr>
            <a:xfrm>
              <a:off x="7514250" y="6038287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EC497EC7-98F5-4901-A7ED-5690F0F8D656}"/>
                </a:ext>
              </a:extLst>
            </p:cNvPr>
            <p:cNvSpPr txBox="1"/>
            <p:nvPr/>
          </p:nvSpPr>
          <p:spPr>
            <a:xfrm>
              <a:off x="97091" y="6038287"/>
              <a:ext cx="8889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27" name="Eingekerbter Richtungspfeil 23">
              <a:extLst>
                <a:ext uri="{FF2B5EF4-FFF2-40B4-BE49-F238E27FC236}">
                  <a16:creationId xmlns:a16="http://schemas.microsoft.com/office/drawing/2014/main" id="{1E58C36E-031E-450D-8529-5FD1E85E5DD2}"/>
                </a:ext>
              </a:extLst>
            </p:cNvPr>
            <p:cNvSpPr/>
            <p:nvPr/>
          </p:nvSpPr>
          <p:spPr>
            <a:xfrm>
              <a:off x="1574753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8" name="Eingekerbter Richtungspfeil 25">
              <a:extLst>
                <a:ext uri="{FF2B5EF4-FFF2-40B4-BE49-F238E27FC236}">
                  <a16:creationId xmlns:a16="http://schemas.microsoft.com/office/drawing/2014/main" id="{6F9ED862-D9BA-48D0-B5B9-0B98A199A2F5}"/>
                </a:ext>
              </a:extLst>
            </p:cNvPr>
            <p:cNvSpPr/>
            <p:nvPr/>
          </p:nvSpPr>
          <p:spPr>
            <a:xfrm>
              <a:off x="6767028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Gerade Verbindung 28">
              <a:extLst>
                <a:ext uri="{FF2B5EF4-FFF2-40B4-BE49-F238E27FC236}">
                  <a16:creationId xmlns:a16="http://schemas.microsoft.com/office/drawing/2014/main" id="{70833C23-55A4-4EC7-B16E-D9CBB179C21E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F7CED645-A856-4CB9-B186-AB606C4AE3DA}"/>
                </a:ext>
              </a:extLst>
            </p:cNvPr>
            <p:cNvSpPr txBox="1"/>
            <p:nvPr/>
          </p:nvSpPr>
          <p:spPr>
            <a:xfrm>
              <a:off x="4686997" y="6038287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Erste Ergebnisse</a:t>
              </a: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1AD5D087-A0E0-4F8B-9ABD-6622A6062EC2}"/>
                </a:ext>
              </a:extLst>
            </p:cNvPr>
            <p:cNvSpPr txBox="1"/>
            <p:nvPr/>
          </p:nvSpPr>
          <p:spPr>
            <a:xfrm>
              <a:off x="2321978" y="6038287"/>
              <a:ext cx="102906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b="1" dirty="0"/>
                <a:t>Arbeitsplan</a:t>
              </a:r>
            </a:p>
          </p:txBody>
        </p:sp>
        <p:sp>
          <p:nvSpPr>
            <p:cNvPr id="32" name="Eingekerbter Richtungspfeil 25">
              <a:extLst>
                <a:ext uri="{FF2B5EF4-FFF2-40B4-BE49-F238E27FC236}">
                  <a16:creationId xmlns:a16="http://schemas.microsoft.com/office/drawing/2014/main" id="{04CD0DE3-4A3F-43C8-8532-A225A163F84D}"/>
                </a:ext>
              </a:extLst>
            </p:cNvPr>
            <p:cNvSpPr/>
            <p:nvPr/>
          </p:nvSpPr>
          <p:spPr>
            <a:xfrm>
              <a:off x="3939772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439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0D39BE73-44C8-440F-A25F-87C3AC54A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23" y="908712"/>
            <a:ext cx="8340925" cy="5024436"/>
          </a:xfrm>
          <a:prstGeom prst="rect">
            <a:avLst/>
          </a:prstGeom>
        </p:spPr>
      </p:pic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Arbeitsplan</a:t>
            </a:r>
            <a:endParaRPr lang="de-DE" noProof="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218CBAC2-759C-4A4A-A210-EFD21C7436BC}"/>
              </a:ext>
            </a:extLst>
          </p:cNvPr>
          <p:cNvSpPr/>
          <p:nvPr/>
        </p:nvSpPr>
        <p:spPr>
          <a:xfrm>
            <a:off x="3200400" y="2209800"/>
            <a:ext cx="228600" cy="13969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92D050"/>
              </a:solidFill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579C67EA-BC24-4F1B-9038-BCDEC28AC5F8}"/>
              </a:ext>
            </a:extLst>
          </p:cNvPr>
          <p:cNvSpPr/>
          <p:nvPr/>
        </p:nvSpPr>
        <p:spPr>
          <a:xfrm>
            <a:off x="3429000" y="2456997"/>
            <a:ext cx="457200" cy="13969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92D050"/>
              </a:solidFill>
            </a:endParaRP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F3FF8B28-5564-49CC-BA53-8B5AFDF237B0}"/>
              </a:ext>
            </a:extLst>
          </p:cNvPr>
          <p:cNvGrpSpPr/>
          <p:nvPr/>
        </p:nvGrpSpPr>
        <p:grpSpPr>
          <a:xfrm>
            <a:off x="3900" y="6014135"/>
            <a:ext cx="9072000" cy="301151"/>
            <a:chOff x="3900" y="6014135"/>
            <a:chExt cx="9072000" cy="301151"/>
          </a:xfrm>
        </p:grpSpPr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7ADFAF2E-9F0D-4739-948E-EEBEB0AE8669}"/>
                </a:ext>
              </a:extLst>
            </p:cNvPr>
            <p:cNvSpPr txBox="1"/>
            <p:nvPr/>
          </p:nvSpPr>
          <p:spPr>
            <a:xfrm>
              <a:off x="7514250" y="6038287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562B3AFC-32D6-4A5D-8DB5-AF782C0950E0}"/>
                </a:ext>
              </a:extLst>
            </p:cNvPr>
            <p:cNvSpPr txBox="1"/>
            <p:nvPr/>
          </p:nvSpPr>
          <p:spPr>
            <a:xfrm>
              <a:off x="97091" y="6038287"/>
              <a:ext cx="8889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23" name="Eingekerbter Richtungspfeil 23">
              <a:extLst>
                <a:ext uri="{FF2B5EF4-FFF2-40B4-BE49-F238E27FC236}">
                  <a16:creationId xmlns:a16="http://schemas.microsoft.com/office/drawing/2014/main" id="{F7D71DC8-5C4E-4ED6-951D-96EECCA50ABE}"/>
                </a:ext>
              </a:extLst>
            </p:cNvPr>
            <p:cNvSpPr/>
            <p:nvPr/>
          </p:nvSpPr>
          <p:spPr>
            <a:xfrm>
              <a:off x="1574753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4" name="Eingekerbter Richtungspfeil 25">
              <a:extLst>
                <a:ext uri="{FF2B5EF4-FFF2-40B4-BE49-F238E27FC236}">
                  <a16:creationId xmlns:a16="http://schemas.microsoft.com/office/drawing/2014/main" id="{671CE754-B6C7-4E7D-BCBA-B5A5E751ECC2}"/>
                </a:ext>
              </a:extLst>
            </p:cNvPr>
            <p:cNvSpPr/>
            <p:nvPr/>
          </p:nvSpPr>
          <p:spPr>
            <a:xfrm>
              <a:off x="6767028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Gerade Verbindung 28">
              <a:extLst>
                <a:ext uri="{FF2B5EF4-FFF2-40B4-BE49-F238E27FC236}">
                  <a16:creationId xmlns:a16="http://schemas.microsoft.com/office/drawing/2014/main" id="{DBB7782E-2274-4D8D-8F37-AA6BAD31E6E8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E29883A3-0CD9-41A5-B198-3E36EA379473}"/>
                </a:ext>
              </a:extLst>
            </p:cNvPr>
            <p:cNvSpPr txBox="1"/>
            <p:nvPr/>
          </p:nvSpPr>
          <p:spPr>
            <a:xfrm>
              <a:off x="4686997" y="6038287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Erste Ergebnisse</a:t>
              </a: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0F6B70B1-2358-4B9E-AD37-2029E0C792C9}"/>
                </a:ext>
              </a:extLst>
            </p:cNvPr>
            <p:cNvSpPr txBox="1"/>
            <p:nvPr/>
          </p:nvSpPr>
          <p:spPr>
            <a:xfrm>
              <a:off x="2321978" y="6038287"/>
              <a:ext cx="102906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b="1" dirty="0"/>
                <a:t>Arbeitsplan</a:t>
              </a:r>
            </a:p>
          </p:txBody>
        </p:sp>
        <p:sp>
          <p:nvSpPr>
            <p:cNvPr id="28" name="Eingekerbter Richtungspfeil 25">
              <a:extLst>
                <a:ext uri="{FF2B5EF4-FFF2-40B4-BE49-F238E27FC236}">
                  <a16:creationId xmlns:a16="http://schemas.microsoft.com/office/drawing/2014/main" id="{6EDD7F54-BFF7-4984-92FD-DF470CA23B3F}"/>
                </a:ext>
              </a:extLst>
            </p:cNvPr>
            <p:cNvSpPr/>
            <p:nvPr/>
          </p:nvSpPr>
          <p:spPr>
            <a:xfrm>
              <a:off x="3939772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2249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EF585C2D-72A7-4CD5-8E82-0BB15F0147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6565" y="1835181"/>
            <a:ext cx="3232150" cy="2833417"/>
          </a:xfrm>
          <a:prstGeom prst="rect">
            <a:avLst/>
          </a:prstGeom>
        </p:spPr>
      </p:pic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Generiere Messpunkte</a:t>
            </a:r>
            <a:endParaRPr lang="de-DE" noProof="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588EB2D-813F-4109-9937-B89ABBE2ED32}"/>
              </a:ext>
            </a:extLst>
          </p:cNvPr>
          <p:cNvSpPr txBox="1"/>
          <p:nvPr/>
        </p:nvSpPr>
        <p:spPr>
          <a:xfrm>
            <a:off x="1382238" y="392189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970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367117C-6447-4C8F-9B3D-903145E436C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247"/>
          <a:stretch/>
        </p:blipFill>
        <p:spPr>
          <a:xfrm>
            <a:off x="3253910" y="2624338"/>
            <a:ext cx="742683" cy="1143000"/>
          </a:xfrm>
          <a:prstGeom prst="rect">
            <a:avLst/>
          </a:prstGeom>
        </p:spPr>
      </p:pic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B07E4EF1-3922-4D14-99F5-9A76AF877744}"/>
              </a:ext>
            </a:extLst>
          </p:cNvPr>
          <p:cNvSpPr/>
          <p:nvPr/>
        </p:nvSpPr>
        <p:spPr>
          <a:xfrm>
            <a:off x="4253128" y="2804344"/>
            <a:ext cx="1396634" cy="78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2" name="Inhaltsplatzhalter 7">
            <a:extLst>
              <a:ext uri="{FF2B5EF4-FFF2-40B4-BE49-F238E27FC236}">
                <a16:creationId xmlns:a16="http://schemas.microsoft.com/office/drawing/2014/main" id="{59977F4B-E030-4107-98F0-F8B85CAAC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18103" y="895350"/>
            <a:ext cx="2241803" cy="1965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85181110-100A-43B6-A340-6D74FBDC0B04}"/>
              </a:ext>
            </a:extLst>
          </p:cNvPr>
          <p:cNvSpPr/>
          <p:nvPr/>
        </p:nvSpPr>
        <p:spPr>
          <a:xfrm>
            <a:off x="6705600" y="2299234"/>
            <a:ext cx="638716" cy="3296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pic>
        <p:nvPicPr>
          <p:cNvPr id="24" name="Inhaltsplatzhalter 7">
            <a:extLst>
              <a:ext uri="{FF2B5EF4-FFF2-40B4-BE49-F238E27FC236}">
                <a16:creationId xmlns:a16="http://schemas.microsoft.com/office/drawing/2014/main" id="{87ED4F20-0D03-4BE0-B7FE-7CB6D4FF7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11405" y="3265763"/>
            <a:ext cx="2241803" cy="1965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Rechteck 24">
            <a:extLst>
              <a:ext uri="{FF2B5EF4-FFF2-40B4-BE49-F238E27FC236}">
                <a16:creationId xmlns:a16="http://schemas.microsoft.com/office/drawing/2014/main" id="{D924BA2B-76C7-46A9-9A3B-DC13DA4CB728}"/>
              </a:ext>
            </a:extLst>
          </p:cNvPr>
          <p:cNvSpPr/>
          <p:nvPr/>
        </p:nvSpPr>
        <p:spPr>
          <a:xfrm>
            <a:off x="6775092" y="4669647"/>
            <a:ext cx="638716" cy="3296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D1193136-1848-4824-B44D-19137609957F}"/>
              </a:ext>
            </a:extLst>
          </p:cNvPr>
          <p:cNvGrpSpPr/>
          <p:nvPr/>
        </p:nvGrpSpPr>
        <p:grpSpPr>
          <a:xfrm>
            <a:off x="3900" y="6014135"/>
            <a:ext cx="9072000" cy="301151"/>
            <a:chOff x="3900" y="6014135"/>
            <a:chExt cx="9072000" cy="301151"/>
          </a:xfrm>
        </p:grpSpPr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40D9594F-AEC3-429D-B0E1-995E3E2877EB}"/>
                </a:ext>
              </a:extLst>
            </p:cNvPr>
            <p:cNvSpPr txBox="1"/>
            <p:nvPr/>
          </p:nvSpPr>
          <p:spPr>
            <a:xfrm>
              <a:off x="7514250" y="6038287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BF3163C8-DDF4-45CF-9DEB-FE1EAD6E7662}"/>
                </a:ext>
              </a:extLst>
            </p:cNvPr>
            <p:cNvSpPr txBox="1"/>
            <p:nvPr/>
          </p:nvSpPr>
          <p:spPr>
            <a:xfrm>
              <a:off x="97091" y="6038287"/>
              <a:ext cx="8889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29" name="Eingekerbter Richtungspfeil 23">
              <a:extLst>
                <a:ext uri="{FF2B5EF4-FFF2-40B4-BE49-F238E27FC236}">
                  <a16:creationId xmlns:a16="http://schemas.microsoft.com/office/drawing/2014/main" id="{CB897439-6410-432B-AD16-0135D0E1E59D}"/>
                </a:ext>
              </a:extLst>
            </p:cNvPr>
            <p:cNvSpPr/>
            <p:nvPr/>
          </p:nvSpPr>
          <p:spPr>
            <a:xfrm>
              <a:off x="1574753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0" name="Eingekerbter Richtungspfeil 25">
              <a:extLst>
                <a:ext uri="{FF2B5EF4-FFF2-40B4-BE49-F238E27FC236}">
                  <a16:creationId xmlns:a16="http://schemas.microsoft.com/office/drawing/2014/main" id="{60B5D79B-E5F8-4E23-BF5B-FEB8D9611BB3}"/>
                </a:ext>
              </a:extLst>
            </p:cNvPr>
            <p:cNvSpPr/>
            <p:nvPr/>
          </p:nvSpPr>
          <p:spPr>
            <a:xfrm>
              <a:off x="6767028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Gerade Verbindung 28">
              <a:extLst>
                <a:ext uri="{FF2B5EF4-FFF2-40B4-BE49-F238E27FC236}">
                  <a16:creationId xmlns:a16="http://schemas.microsoft.com/office/drawing/2014/main" id="{CA50C7FD-C157-4E9B-A2B1-CA7FBF0595AD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F005093E-EF42-48C6-B835-40C279E9BA36}"/>
                </a:ext>
              </a:extLst>
            </p:cNvPr>
            <p:cNvSpPr txBox="1"/>
            <p:nvPr/>
          </p:nvSpPr>
          <p:spPr>
            <a:xfrm>
              <a:off x="4686997" y="6038287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Erste Ergebnisse</a:t>
              </a: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2EA0FA07-928C-4316-B00F-27A4DA2B6CB5}"/>
                </a:ext>
              </a:extLst>
            </p:cNvPr>
            <p:cNvSpPr txBox="1"/>
            <p:nvPr/>
          </p:nvSpPr>
          <p:spPr>
            <a:xfrm>
              <a:off x="2321978" y="6038287"/>
              <a:ext cx="102906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b="1" dirty="0"/>
                <a:t>Arbeitsplan</a:t>
              </a:r>
            </a:p>
          </p:txBody>
        </p:sp>
        <p:sp>
          <p:nvSpPr>
            <p:cNvPr id="34" name="Eingekerbter Richtungspfeil 25">
              <a:extLst>
                <a:ext uri="{FF2B5EF4-FFF2-40B4-BE49-F238E27FC236}">
                  <a16:creationId xmlns:a16="http://schemas.microsoft.com/office/drawing/2014/main" id="{3C5FD69C-B931-4364-A104-0338DA213841}"/>
                </a:ext>
              </a:extLst>
            </p:cNvPr>
            <p:cNvSpPr/>
            <p:nvPr/>
          </p:nvSpPr>
          <p:spPr>
            <a:xfrm>
              <a:off x="3939772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9399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EF585C2D-72A7-4CD5-8E82-0BB15F0147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6565" y="1835181"/>
            <a:ext cx="3232150" cy="2833417"/>
          </a:xfrm>
          <a:prstGeom prst="rect">
            <a:avLst/>
          </a:prstGeom>
        </p:spPr>
      </p:pic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Generiere Messpunkte</a:t>
            </a:r>
            <a:endParaRPr lang="de-DE" noProof="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588EB2D-813F-4109-9937-B89ABBE2ED32}"/>
              </a:ext>
            </a:extLst>
          </p:cNvPr>
          <p:cNvSpPr txBox="1"/>
          <p:nvPr/>
        </p:nvSpPr>
        <p:spPr>
          <a:xfrm>
            <a:off x="1382238" y="392189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970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367117C-6447-4C8F-9B3D-903145E436C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247"/>
          <a:stretch/>
        </p:blipFill>
        <p:spPr>
          <a:xfrm>
            <a:off x="3253910" y="2624338"/>
            <a:ext cx="742683" cy="1143000"/>
          </a:xfrm>
          <a:prstGeom prst="rect">
            <a:avLst/>
          </a:prstGeom>
        </p:spPr>
      </p:pic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B07E4EF1-3922-4D14-99F5-9A76AF877744}"/>
              </a:ext>
            </a:extLst>
          </p:cNvPr>
          <p:cNvSpPr/>
          <p:nvPr/>
        </p:nvSpPr>
        <p:spPr>
          <a:xfrm>
            <a:off x="4253128" y="2804344"/>
            <a:ext cx="1396634" cy="78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2" name="Inhaltsplatzhalter 7">
            <a:extLst>
              <a:ext uri="{FF2B5EF4-FFF2-40B4-BE49-F238E27FC236}">
                <a16:creationId xmlns:a16="http://schemas.microsoft.com/office/drawing/2014/main" id="{59977F4B-E030-4107-98F0-F8B85CAAC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18103" y="895350"/>
            <a:ext cx="2241803" cy="1965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85181110-100A-43B6-A340-6D74FBDC0B04}"/>
              </a:ext>
            </a:extLst>
          </p:cNvPr>
          <p:cNvSpPr/>
          <p:nvPr/>
        </p:nvSpPr>
        <p:spPr>
          <a:xfrm>
            <a:off x="6705600" y="2299234"/>
            <a:ext cx="638716" cy="3296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pic>
        <p:nvPicPr>
          <p:cNvPr id="24" name="Inhaltsplatzhalter 7">
            <a:extLst>
              <a:ext uri="{FF2B5EF4-FFF2-40B4-BE49-F238E27FC236}">
                <a16:creationId xmlns:a16="http://schemas.microsoft.com/office/drawing/2014/main" id="{87ED4F20-0D03-4BE0-B7FE-7CB6D4FF7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11405" y="3265763"/>
            <a:ext cx="2241803" cy="1965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Rechteck 24">
            <a:extLst>
              <a:ext uri="{FF2B5EF4-FFF2-40B4-BE49-F238E27FC236}">
                <a16:creationId xmlns:a16="http://schemas.microsoft.com/office/drawing/2014/main" id="{D924BA2B-76C7-46A9-9A3B-DC13DA4CB728}"/>
              </a:ext>
            </a:extLst>
          </p:cNvPr>
          <p:cNvSpPr/>
          <p:nvPr/>
        </p:nvSpPr>
        <p:spPr>
          <a:xfrm>
            <a:off x="6745996" y="4668598"/>
            <a:ext cx="638716" cy="3296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5C5C26BA-BD62-45A6-A92E-C0F40E62DEE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247"/>
          <a:stretch/>
        </p:blipFill>
        <p:spPr>
          <a:xfrm>
            <a:off x="8176316" y="1588766"/>
            <a:ext cx="467202" cy="719030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EB6B082A-5CD0-45AE-B126-11EE1FC6AF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247"/>
          <a:stretch/>
        </p:blipFill>
        <p:spPr>
          <a:xfrm>
            <a:off x="8176316" y="3730739"/>
            <a:ext cx="559093" cy="860452"/>
          </a:xfrm>
          <a:prstGeom prst="rect">
            <a:avLst/>
          </a:prstGeom>
        </p:spPr>
      </p:pic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3C471D0D-DBAF-4B59-9F63-15C8827B85C1}"/>
              </a:ext>
            </a:extLst>
          </p:cNvPr>
          <p:cNvGrpSpPr/>
          <p:nvPr/>
        </p:nvGrpSpPr>
        <p:grpSpPr>
          <a:xfrm>
            <a:off x="3900" y="6014135"/>
            <a:ext cx="9072000" cy="301151"/>
            <a:chOff x="3900" y="6014135"/>
            <a:chExt cx="9072000" cy="301151"/>
          </a:xfrm>
        </p:grpSpPr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C046676C-AE4B-4075-B9C6-BA292014D717}"/>
                </a:ext>
              </a:extLst>
            </p:cNvPr>
            <p:cNvSpPr txBox="1"/>
            <p:nvPr/>
          </p:nvSpPr>
          <p:spPr>
            <a:xfrm>
              <a:off x="7514250" y="6038287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50BB22F5-2DBD-4780-BB8F-4CC592B87BE4}"/>
                </a:ext>
              </a:extLst>
            </p:cNvPr>
            <p:cNvSpPr txBox="1"/>
            <p:nvPr/>
          </p:nvSpPr>
          <p:spPr>
            <a:xfrm>
              <a:off x="97091" y="6038287"/>
              <a:ext cx="8889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31" name="Eingekerbter Richtungspfeil 23">
              <a:extLst>
                <a:ext uri="{FF2B5EF4-FFF2-40B4-BE49-F238E27FC236}">
                  <a16:creationId xmlns:a16="http://schemas.microsoft.com/office/drawing/2014/main" id="{8B9041AC-716A-4008-AE97-BAE1BDF7CEB4}"/>
                </a:ext>
              </a:extLst>
            </p:cNvPr>
            <p:cNvSpPr/>
            <p:nvPr/>
          </p:nvSpPr>
          <p:spPr>
            <a:xfrm>
              <a:off x="1574753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2" name="Eingekerbter Richtungspfeil 25">
              <a:extLst>
                <a:ext uri="{FF2B5EF4-FFF2-40B4-BE49-F238E27FC236}">
                  <a16:creationId xmlns:a16="http://schemas.microsoft.com/office/drawing/2014/main" id="{3E4755BD-0E6C-443F-A0F1-812550608BB1}"/>
                </a:ext>
              </a:extLst>
            </p:cNvPr>
            <p:cNvSpPr/>
            <p:nvPr/>
          </p:nvSpPr>
          <p:spPr>
            <a:xfrm>
              <a:off x="6767028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Gerade Verbindung 28">
              <a:extLst>
                <a:ext uri="{FF2B5EF4-FFF2-40B4-BE49-F238E27FC236}">
                  <a16:creationId xmlns:a16="http://schemas.microsoft.com/office/drawing/2014/main" id="{B761470F-153A-4B49-A9F3-BDFADF6D12ED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134B69DA-EB25-4BE2-B8A5-01BEFA71F048}"/>
                </a:ext>
              </a:extLst>
            </p:cNvPr>
            <p:cNvSpPr txBox="1"/>
            <p:nvPr/>
          </p:nvSpPr>
          <p:spPr>
            <a:xfrm>
              <a:off x="4686997" y="6038287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Erste Ergebnisse</a:t>
              </a:r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D65D3D88-7F91-4227-87A9-86095001A0C7}"/>
                </a:ext>
              </a:extLst>
            </p:cNvPr>
            <p:cNvSpPr txBox="1"/>
            <p:nvPr/>
          </p:nvSpPr>
          <p:spPr>
            <a:xfrm>
              <a:off x="2321978" y="6038287"/>
              <a:ext cx="102906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b="1" dirty="0"/>
                <a:t>Arbeitsplan</a:t>
              </a:r>
            </a:p>
          </p:txBody>
        </p:sp>
        <p:sp>
          <p:nvSpPr>
            <p:cNvPr id="36" name="Eingekerbter Richtungspfeil 25">
              <a:extLst>
                <a:ext uri="{FF2B5EF4-FFF2-40B4-BE49-F238E27FC236}">
                  <a16:creationId xmlns:a16="http://schemas.microsoft.com/office/drawing/2014/main" id="{C0CE6A14-0819-40F1-935A-15B70AA71351}"/>
                </a:ext>
              </a:extLst>
            </p:cNvPr>
            <p:cNvSpPr/>
            <p:nvPr/>
          </p:nvSpPr>
          <p:spPr>
            <a:xfrm>
              <a:off x="3939772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3639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fik 20">
            <a:extLst>
              <a:ext uri="{FF2B5EF4-FFF2-40B4-BE49-F238E27FC236}">
                <a16:creationId xmlns:a16="http://schemas.microsoft.com/office/drawing/2014/main" id="{73CD4FE0-826F-474C-8268-55009420A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23" y="908712"/>
            <a:ext cx="8340925" cy="5024436"/>
          </a:xfrm>
          <a:prstGeom prst="rect">
            <a:avLst/>
          </a:prstGeom>
        </p:spPr>
      </p:pic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Arbeitsplan</a:t>
            </a:r>
            <a:endParaRPr lang="de-DE" noProof="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218CBAC2-759C-4A4A-A210-EFD21C7436BC}"/>
              </a:ext>
            </a:extLst>
          </p:cNvPr>
          <p:cNvSpPr/>
          <p:nvPr/>
        </p:nvSpPr>
        <p:spPr>
          <a:xfrm>
            <a:off x="3200400" y="2209800"/>
            <a:ext cx="228600" cy="13969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92D050"/>
              </a:solidFill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579C67EA-BC24-4F1B-9038-BCDEC28AC5F8}"/>
              </a:ext>
            </a:extLst>
          </p:cNvPr>
          <p:cNvSpPr/>
          <p:nvPr/>
        </p:nvSpPr>
        <p:spPr>
          <a:xfrm>
            <a:off x="3429000" y="2456997"/>
            <a:ext cx="457200" cy="13969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92D050"/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A47242F3-8F8B-4CF7-AAC6-4283DDC70231}"/>
              </a:ext>
            </a:extLst>
          </p:cNvPr>
          <p:cNvSpPr/>
          <p:nvPr/>
        </p:nvSpPr>
        <p:spPr>
          <a:xfrm>
            <a:off x="3886199" y="2689492"/>
            <a:ext cx="531847" cy="13969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92D050"/>
              </a:solidFill>
            </a:endParaRP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F66EE85A-8B55-4AB0-B306-33C4D77A45D3}"/>
              </a:ext>
            </a:extLst>
          </p:cNvPr>
          <p:cNvGrpSpPr/>
          <p:nvPr/>
        </p:nvGrpSpPr>
        <p:grpSpPr>
          <a:xfrm>
            <a:off x="3900" y="6014135"/>
            <a:ext cx="9072000" cy="301151"/>
            <a:chOff x="3900" y="6014135"/>
            <a:chExt cx="9072000" cy="301151"/>
          </a:xfrm>
        </p:grpSpPr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39C527ED-AE24-4F06-A26B-8DE305DCD5A9}"/>
                </a:ext>
              </a:extLst>
            </p:cNvPr>
            <p:cNvSpPr txBox="1"/>
            <p:nvPr/>
          </p:nvSpPr>
          <p:spPr>
            <a:xfrm>
              <a:off x="7514250" y="6038287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5884FA53-F344-4829-A482-C3819222EFE6}"/>
                </a:ext>
              </a:extLst>
            </p:cNvPr>
            <p:cNvSpPr txBox="1"/>
            <p:nvPr/>
          </p:nvSpPr>
          <p:spPr>
            <a:xfrm>
              <a:off x="97091" y="6038287"/>
              <a:ext cx="8889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25" name="Eingekerbter Richtungspfeil 23">
              <a:extLst>
                <a:ext uri="{FF2B5EF4-FFF2-40B4-BE49-F238E27FC236}">
                  <a16:creationId xmlns:a16="http://schemas.microsoft.com/office/drawing/2014/main" id="{61F18525-0332-4826-9578-66542824D48C}"/>
                </a:ext>
              </a:extLst>
            </p:cNvPr>
            <p:cNvSpPr/>
            <p:nvPr/>
          </p:nvSpPr>
          <p:spPr>
            <a:xfrm>
              <a:off x="1574753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5">
              <a:extLst>
                <a:ext uri="{FF2B5EF4-FFF2-40B4-BE49-F238E27FC236}">
                  <a16:creationId xmlns:a16="http://schemas.microsoft.com/office/drawing/2014/main" id="{317E96A9-2A1F-4A37-8268-5B3B98E10811}"/>
                </a:ext>
              </a:extLst>
            </p:cNvPr>
            <p:cNvSpPr/>
            <p:nvPr/>
          </p:nvSpPr>
          <p:spPr>
            <a:xfrm>
              <a:off x="6767028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Gerade Verbindung 28">
              <a:extLst>
                <a:ext uri="{FF2B5EF4-FFF2-40B4-BE49-F238E27FC236}">
                  <a16:creationId xmlns:a16="http://schemas.microsoft.com/office/drawing/2014/main" id="{EB752CF9-EA23-46FF-A97D-7317630719AA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C0D23C25-D400-43A9-8FF0-1D7737A09ED9}"/>
                </a:ext>
              </a:extLst>
            </p:cNvPr>
            <p:cNvSpPr txBox="1"/>
            <p:nvPr/>
          </p:nvSpPr>
          <p:spPr>
            <a:xfrm>
              <a:off x="4686997" y="6038287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Erste Ergebnisse</a:t>
              </a:r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FFBE3AFD-090F-4C1A-8B2D-743B711BDC1C}"/>
                </a:ext>
              </a:extLst>
            </p:cNvPr>
            <p:cNvSpPr txBox="1"/>
            <p:nvPr/>
          </p:nvSpPr>
          <p:spPr>
            <a:xfrm>
              <a:off x="2321978" y="6038287"/>
              <a:ext cx="102906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b="1" dirty="0"/>
                <a:t>Arbeitsplan</a:t>
              </a:r>
            </a:p>
          </p:txBody>
        </p:sp>
        <p:sp>
          <p:nvSpPr>
            <p:cNvPr id="30" name="Eingekerbter Richtungspfeil 25">
              <a:extLst>
                <a:ext uri="{FF2B5EF4-FFF2-40B4-BE49-F238E27FC236}">
                  <a16:creationId xmlns:a16="http://schemas.microsoft.com/office/drawing/2014/main" id="{C5D23D6B-4689-4311-B2B1-1D56CFECE312}"/>
                </a:ext>
              </a:extLst>
            </p:cNvPr>
            <p:cNvSpPr/>
            <p:nvPr/>
          </p:nvSpPr>
          <p:spPr>
            <a:xfrm>
              <a:off x="3939772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8020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Job-Slot Konzept</a:t>
            </a:r>
            <a:endParaRPr lang="de-DE" noProof="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EF585C2D-72A7-4CD5-8E82-0BB15F0147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7224" y="1034515"/>
            <a:ext cx="4600181" cy="405796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3649A262-9333-4051-AE90-072B4D0F19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3113" y="1073005"/>
            <a:ext cx="2897545" cy="289754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07A23B13-8E75-4009-987F-AA81F9C6FE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6051" y="3832900"/>
            <a:ext cx="1647825" cy="866775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B588EB2D-813F-4109-9937-B89ABBE2ED32}"/>
              </a:ext>
            </a:extLst>
          </p:cNvPr>
          <p:cNvSpPr txBox="1"/>
          <p:nvPr/>
        </p:nvSpPr>
        <p:spPr>
          <a:xfrm>
            <a:off x="2438024" y="41603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</a:t>
            </a:r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7F0B6CA2-5F12-4CA8-820B-4B4344C4CD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6095" y="3832900"/>
            <a:ext cx="1647825" cy="86677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512607E-3479-464B-B4AF-992F103E50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8024" y="3967360"/>
            <a:ext cx="257175" cy="161925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FC63E54B-F932-474A-975F-6132D5265ED2}"/>
              </a:ext>
            </a:extLst>
          </p:cNvPr>
          <p:cNvSpPr txBox="1"/>
          <p:nvPr/>
        </p:nvSpPr>
        <p:spPr>
          <a:xfrm>
            <a:off x="2231777" y="3894433"/>
            <a:ext cx="1219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Capacity</a:t>
            </a:r>
            <a:endParaRPr lang="de-DE" sz="1400" dirty="0"/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D8B18C76-7780-46B1-A8A9-91580A5791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1419" y="3956234"/>
            <a:ext cx="257175" cy="16192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4DCF820F-46FC-4217-8AFE-22908E28547F}"/>
              </a:ext>
            </a:extLst>
          </p:cNvPr>
          <p:cNvSpPr txBox="1"/>
          <p:nvPr/>
        </p:nvSpPr>
        <p:spPr>
          <a:xfrm>
            <a:off x="6387734" y="3860791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Requires</a:t>
            </a:r>
            <a:endParaRPr lang="de-DE" sz="1400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AB206888-1392-47D3-BFD9-A4042513629E}"/>
              </a:ext>
            </a:extLst>
          </p:cNvPr>
          <p:cNvSpPr txBox="1"/>
          <p:nvPr/>
        </p:nvSpPr>
        <p:spPr>
          <a:xfrm>
            <a:off x="6681886" y="42023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</a:p>
        </p:txBody>
      </p: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083F553E-8598-4859-A84B-0FDCDA6B1D5B}"/>
              </a:ext>
            </a:extLst>
          </p:cNvPr>
          <p:cNvGrpSpPr/>
          <p:nvPr/>
        </p:nvGrpSpPr>
        <p:grpSpPr>
          <a:xfrm>
            <a:off x="3900" y="6014135"/>
            <a:ext cx="9072000" cy="301151"/>
            <a:chOff x="3900" y="6014135"/>
            <a:chExt cx="9072000" cy="301151"/>
          </a:xfrm>
        </p:grpSpPr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1B0D8D34-285B-4C0A-8E64-626233A986A2}"/>
                </a:ext>
              </a:extLst>
            </p:cNvPr>
            <p:cNvSpPr txBox="1"/>
            <p:nvPr/>
          </p:nvSpPr>
          <p:spPr>
            <a:xfrm>
              <a:off x="7514250" y="6038287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A209A585-8EEB-4545-BFAD-E50EA7B90696}"/>
                </a:ext>
              </a:extLst>
            </p:cNvPr>
            <p:cNvSpPr txBox="1"/>
            <p:nvPr/>
          </p:nvSpPr>
          <p:spPr>
            <a:xfrm>
              <a:off x="97091" y="6038287"/>
              <a:ext cx="8889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31" name="Eingekerbter Richtungspfeil 23">
              <a:extLst>
                <a:ext uri="{FF2B5EF4-FFF2-40B4-BE49-F238E27FC236}">
                  <a16:creationId xmlns:a16="http://schemas.microsoft.com/office/drawing/2014/main" id="{79CC57E4-568C-4DE6-88C0-539273459B1D}"/>
                </a:ext>
              </a:extLst>
            </p:cNvPr>
            <p:cNvSpPr/>
            <p:nvPr/>
          </p:nvSpPr>
          <p:spPr>
            <a:xfrm>
              <a:off x="1574753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2" name="Eingekerbter Richtungspfeil 25">
              <a:extLst>
                <a:ext uri="{FF2B5EF4-FFF2-40B4-BE49-F238E27FC236}">
                  <a16:creationId xmlns:a16="http://schemas.microsoft.com/office/drawing/2014/main" id="{67BE3F80-3EEB-4764-A0DC-5580F24C65B5}"/>
                </a:ext>
              </a:extLst>
            </p:cNvPr>
            <p:cNvSpPr/>
            <p:nvPr/>
          </p:nvSpPr>
          <p:spPr>
            <a:xfrm>
              <a:off x="6767028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Gerade Verbindung 28">
              <a:extLst>
                <a:ext uri="{FF2B5EF4-FFF2-40B4-BE49-F238E27FC236}">
                  <a16:creationId xmlns:a16="http://schemas.microsoft.com/office/drawing/2014/main" id="{7FDEF836-F440-4EFE-B093-019B763E68E1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79EA928B-6894-4651-8A5A-91DE246764BB}"/>
                </a:ext>
              </a:extLst>
            </p:cNvPr>
            <p:cNvSpPr txBox="1"/>
            <p:nvPr/>
          </p:nvSpPr>
          <p:spPr>
            <a:xfrm>
              <a:off x="4686997" y="6038287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Erste Ergebnisse</a:t>
              </a:r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77B79039-574B-412B-B7ED-84F6A364CC60}"/>
                </a:ext>
              </a:extLst>
            </p:cNvPr>
            <p:cNvSpPr txBox="1"/>
            <p:nvPr/>
          </p:nvSpPr>
          <p:spPr>
            <a:xfrm>
              <a:off x="2321978" y="6038287"/>
              <a:ext cx="102906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b="1" dirty="0"/>
                <a:t>Arbeitsplan</a:t>
              </a:r>
            </a:p>
          </p:txBody>
        </p:sp>
        <p:sp>
          <p:nvSpPr>
            <p:cNvPr id="36" name="Eingekerbter Richtungspfeil 25">
              <a:extLst>
                <a:ext uri="{FF2B5EF4-FFF2-40B4-BE49-F238E27FC236}">
                  <a16:creationId xmlns:a16="http://schemas.microsoft.com/office/drawing/2014/main" id="{94AAFF2F-10D8-4C99-B738-99A8EE99F79D}"/>
                </a:ext>
              </a:extLst>
            </p:cNvPr>
            <p:cNvSpPr/>
            <p:nvPr/>
          </p:nvSpPr>
          <p:spPr>
            <a:xfrm>
              <a:off x="3939772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5908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fik 22">
            <a:extLst>
              <a:ext uri="{FF2B5EF4-FFF2-40B4-BE49-F238E27FC236}">
                <a16:creationId xmlns:a16="http://schemas.microsoft.com/office/drawing/2014/main" id="{EC94AC05-20C9-4825-9796-D9BB21978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23" y="908712"/>
            <a:ext cx="8340925" cy="5024436"/>
          </a:xfrm>
          <a:prstGeom prst="rect">
            <a:avLst/>
          </a:prstGeom>
        </p:spPr>
      </p:pic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Arbeitsplan</a:t>
            </a:r>
            <a:endParaRPr lang="de-DE" noProof="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218CBAC2-759C-4A4A-A210-EFD21C7436BC}"/>
              </a:ext>
            </a:extLst>
          </p:cNvPr>
          <p:cNvSpPr/>
          <p:nvPr/>
        </p:nvSpPr>
        <p:spPr>
          <a:xfrm>
            <a:off x="3200400" y="2209800"/>
            <a:ext cx="228600" cy="13969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92D050"/>
              </a:solidFill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579C67EA-BC24-4F1B-9038-BCDEC28AC5F8}"/>
              </a:ext>
            </a:extLst>
          </p:cNvPr>
          <p:cNvSpPr/>
          <p:nvPr/>
        </p:nvSpPr>
        <p:spPr>
          <a:xfrm>
            <a:off x="3429000" y="2456997"/>
            <a:ext cx="457200" cy="13969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92D050"/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A47242F3-8F8B-4CF7-AAC6-4283DDC70231}"/>
              </a:ext>
            </a:extLst>
          </p:cNvPr>
          <p:cNvSpPr/>
          <p:nvPr/>
        </p:nvSpPr>
        <p:spPr>
          <a:xfrm>
            <a:off x="3886199" y="2689492"/>
            <a:ext cx="531847" cy="1393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92D050"/>
              </a:solidFill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58597F2B-36D4-419F-A055-126A396FFA4B}"/>
              </a:ext>
            </a:extLst>
          </p:cNvPr>
          <p:cNvSpPr/>
          <p:nvPr/>
        </p:nvSpPr>
        <p:spPr>
          <a:xfrm>
            <a:off x="4343400" y="2901454"/>
            <a:ext cx="762000" cy="1592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92D050"/>
              </a:solidFill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C93678E8-310E-45AB-BC11-B7D0A0738DF9}"/>
              </a:ext>
            </a:extLst>
          </p:cNvPr>
          <p:cNvSpPr/>
          <p:nvPr/>
        </p:nvSpPr>
        <p:spPr>
          <a:xfrm>
            <a:off x="5102831" y="2895476"/>
            <a:ext cx="231169" cy="1785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92D050"/>
              </a:solidFill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AEAEAD0C-85C2-458A-B8FB-C1A4110D8946}"/>
              </a:ext>
            </a:extLst>
          </p:cNvPr>
          <p:cNvGrpSpPr/>
          <p:nvPr/>
        </p:nvGrpSpPr>
        <p:grpSpPr>
          <a:xfrm>
            <a:off x="3900" y="6014135"/>
            <a:ext cx="9072000" cy="301151"/>
            <a:chOff x="3900" y="6014135"/>
            <a:chExt cx="9072000" cy="301151"/>
          </a:xfrm>
        </p:grpSpPr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F1D1AAE9-97C8-4659-AB8E-28AC4DFEF95E}"/>
                </a:ext>
              </a:extLst>
            </p:cNvPr>
            <p:cNvSpPr txBox="1"/>
            <p:nvPr/>
          </p:nvSpPr>
          <p:spPr>
            <a:xfrm>
              <a:off x="7514250" y="6038287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0F0CA594-CFE2-480D-9400-A2CE46096F66}"/>
                </a:ext>
              </a:extLst>
            </p:cNvPr>
            <p:cNvSpPr txBox="1"/>
            <p:nvPr/>
          </p:nvSpPr>
          <p:spPr>
            <a:xfrm>
              <a:off x="97091" y="6038287"/>
              <a:ext cx="8889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27" name="Eingekerbter Richtungspfeil 23">
              <a:extLst>
                <a:ext uri="{FF2B5EF4-FFF2-40B4-BE49-F238E27FC236}">
                  <a16:creationId xmlns:a16="http://schemas.microsoft.com/office/drawing/2014/main" id="{D7CFC198-4845-4205-BA27-0731D3271DFD}"/>
                </a:ext>
              </a:extLst>
            </p:cNvPr>
            <p:cNvSpPr/>
            <p:nvPr/>
          </p:nvSpPr>
          <p:spPr>
            <a:xfrm>
              <a:off x="1574753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8" name="Eingekerbter Richtungspfeil 25">
              <a:extLst>
                <a:ext uri="{FF2B5EF4-FFF2-40B4-BE49-F238E27FC236}">
                  <a16:creationId xmlns:a16="http://schemas.microsoft.com/office/drawing/2014/main" id="{7D3FA882-AD6E-43A9-817B-748528E210D1}"/>
                </a:ext>
              </a:extLst>
            </p:cNvPr>
            <p:cNvSpPr/>
            <p:nvPr/>
          </p:nvSpPr>
          <p:spPr>
            <a:xfrm>
              <a:off x="6767028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Gerade Verbindung 28">
              <a:extLst>
                <a:ext uri="{FF2B5EF4-FFF2-40B4-BE49-F238E27FC236}">
                  <a16:creationId xmlns:a16="http://schemas.microsoft.com/office/drawing/2014/main" id="{BDF159F8-D593-4455-B3CA-842961EB2C80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EC2B7082-8FE3-42DA-A0D2-589A6A6BDCCD}"/>
                </a:ext>
              </a:extLst>
            </p:cNvPr>
            <p:cNvSpPr txBox="1"/>
            <p:nvPr/>
          </p:nvSpPr>
          <p:spPr>
            <a:xfrm>
              <a:off x="4686997" y="6038287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Erste Ergebnisse</a:t>
              </a: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E48FB3A9-52DF-4760-AAD4-E87BAEC1CAC8}"/>
                </a:ext>
              </a:extLst>
            </p:cNvPr>
            <p:cNvSpPr txBox="1"/>
            <p:nvPr/>
          </p:nvSpPr>
          <p:spPr>
            <a:xfrm>
              <a:off x="2321978" y="6038287"/>
              <a:ext cx="102906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b="1" dirty="0"/>
                <a:t>Arbeitsplan</a:t>
              </a:r>
            </a:p>
          </p:txBody>
        </p:sp>
        <p:sp>
          <p:nvSpPr>
            <p:cNvPr id="32" name="Eingekerbter Richtungspfeil 25">
              <a:extLst>
                <a:ext uri="{FF2B5EF4-FFF2-40B4-BE49-F238E27FC236}">
                  <a16:creationId xmlns:a16="http://schemas.microsoft.com/office/drawing/2014/main" id="{AFD620F8-C962-4A37-9930-E6DEFB0D0594}"/>
                </a:ext>
              </a:extLst>
            </p:cNvPr>
            <p:cNvSpPr/>
            <p:nvPr/>
          </p:nvSpPr>
          <p:spPr>
            <a:xfrm>
              <a:off x="3939772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2581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Motivation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0524" y="1324877"/>
            <a:ext cx="8327675" cy="4981207"/>
          </a:xfrm>
        </p:spPr>
        <p:txBody>
          <a:bodyPr/>
          <a:lstStyle/>
          <a:p>
            <a:r>
              <a:rPr lang="de-DE" noProof="0" dirty="0"/>
              <a:t>LHC erzeugt 50 Petabyte Daten</a:t>
            </a:r>
          </a:p>
          <a:p>
            <a:r>
              <a:rPr lang="de-DE" noProof="0" dirty="0"/>
              <a:t>WLCG verarbeitet Daten</a:t>
            </a:r>
          </a:p>
          <a:p>
            <a:r>
              <a:rPr lang="de-DE" dirty="0"/>
              <a:t>Lastverteilung nicht optimal </a:t>
            </a:r>
            <a:r>
              <a:rPr lang="de-DE" sz="1800" dirty="0"/>
              <a:t>(Zach et al., 2011)</a:t>
            </a:r>
          </a:p>
          <a:p>
            <a:endParaRPr lang="de-DE" sz="2000" dirty="0"/>
          </a:p>
          <a:p>
            <a:pPr marL="0" indent="0">
              <a:buNone/>
            </a:pPr>
            <a:endParaRPr lang="de-DE" noProof="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802" y="2904053"/>
            <a:ext cx="6716899" cy="2536503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2094931" y="5440556"/>
            <a:ext cx="4471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Sites des WLCG </a:t>
            </a:r>
            <a:r>
              <a:rPr lang="de-DE" sz="1400" dirty="0"/>
              <a:t>(http://wlcg-public.web.cern.ch/)</a:t>
            </a: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90537357-4404-4BDE-B96C-FD7EEC4DE467}"/>
              </a:ext>
            </a:extLst>
          </p:cNvPr>
          <p:cNvGrpSpPr/>
          <p:nvPr/>
        </p:nvGrpSpPr>
        <p:grpSpPr>
          <a:xfrm>
            <a:off x="3900" y="6014135"/>
            <a:ext cx="9072000" cy="301151"/>
            <a:chOff x="3900" y="6014135"/>
            <a:chExt cx="9072000" cy="301151"/>
          </a:xfrm>
        </p:grpSpPr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5E425E0E-B0C9-4FA4-A6D2-80CCCEF61785}"/>
                </a:ext>
              </a:extLst>
            </p:cNvPr>
            <p:cNvSpPr txBox="1"/>
            <p:nvPr/>
          </p:nvSpPr>
          <p:spPr>
            <a:xfrm>
              <a:off x="7514250" y="6038287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E765F3DB-AE28-447C-9075-FC8F5548FB4F}"/>
                </a:ext>
              </a:extLst>
            </p:cNvPr>
            <p:cNvSpPr txBox="1"/>
            <p:nvPr/>
          </p:nvSpPr>
          <p:spPr>
            <a:xfrm>
              <a:off x="97091" y="6038287"/>
              <a:ext cx="102906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/>
                <a:t>Motivation</a:t>
              </a:r>
            </a:p>
          </p:txBody>
        </p:sp>
        <p:sp>
          <p:nvSpPr>
            <p:cNvPr id="23" name="Eingekerbter Richtungspfeil 23">
              <a:extLst>
                <a:ext uri="{FF2B5EF4-FFF2-40B4-BE49-F238E27FC236}">
                  <a16:creationId xmlns:a16="http://schemas.microsoft.com/office/drawing/2014/main" id="{0A3607B1-05C4-4C6F-80D2-D5EB4965AE98}"/>
                </a:ext>
              </a:extLst>
            </p:cNvPr>
            <p:cNvSpPr/>
            <p:nvPr/>
          </p:nvSpPr>
          <p:spPr>
            <a:xfrm>
              <a:off x="1574753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4" name="Eingekerbter Richtungspfeil 25">
              <a:extLst>
                <a:ext uri="{FF2B5EF4-FFF2-40B4-BE49-F238E27FC236}">
                  <a16:creationId xmlns:a16="http://schemas.microsoft.com/office/drawing/2014/main" id="{FBDD1EB4-5305-497D-B5E3-D39470A0C5E6}"/>
                </a:ext>
              </a:extLst>
            </p:cNvPr>
            <p:cNvSpPr/>
            <p:nvPr/>
          </p:nvSpPr>
          <p:spPr>
            <a:xfrm>
              <a:off x="6767028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Gerade Verbindung 28">
              <a:extLst>
                <a:ext uri="{FF2B5EF4-FFF2-40B4-BE49-F238E27FC236}">
                  <a16:creationId xmlns:a16="http://schemas.microsoft.com/office/drawing/2014/main" id="{AEE24A39-299A-47BF-91C1-E3C6DD418063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94661CAA-ECA1-4E55-9431-F4879E439866}"/>
                </a:ext>
              </a:extLst>
            </p:cNvPr>
            <p:cNvSpPr txBox="1"/>
            <p:nvPr/>
          </p:nvSpPr>
          <p:spPr>
            <a:xfrm>
              <a:off x="4686997" y="6038287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Erste Ergebnisse</a:t>
              </a: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8B4ABDFD-9525-40BF-8B5E-B3D49A464748}"/>
                </a:ext>
              </a:extLst>
            </p:cNvPr>
            <p:cNvSpPr txBox="1"/>
            <p:nvPr/>
          </p:nvSpPr>
          <p:spPr>
            <a:xfrm>
              <a:off x="2321978" y="6038287"/>
              <a:ext cx="102906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Arbeitsplan</a:t>
              </a:r>
            </a:p>
          </p:txBody>
        </p:sp>
        <p:sp>
          <p:nvSpPr>
            <p:cNvPr id="28" name="Eingekerbter Richtungspfeil 25">
              <a:extLst>
                <a:ext uri="{FF2B5EF4-FFF2-40B4-BE49-F238E27FC236}">
                  <a16:creationId xmlns:a16="http://schemas.microsoft.com/office/drawing/2014/main" id="{194CD278-CAF8-43FE-AEE2-891B54F04759}"/>
                </a:ext>
              </a:extLst>
            </p:cNvPr>
            <p:cNvSpPr/>
            <p:nvPr/>
          </p:nvSpPr>
          <p:spPr>
            <a:xfrm>
              <a:off x="3939772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74883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>
          <a:xfrm>
            <a:off x="392113" y="333375"/>
            <a:ext cx="6910387" cy="561975"/>
          </a:xfrm>
        </p:spPr>
        <p:txBody>
          <a:bodyPr/>
          <a:lstStyle/>
          <a:p>
            <a:r>
              <a:rPr lang="de-DE" noProof="0" dirty="0"/>
              <a:t>Akkurate Lastverteilung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D5A9C94-AC09-4E00-947C-F8C6F53A2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1DBB383-4E97-4203-8722-D1B3B3F51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891" y="1310252"/>
            <a:ext cx="8199043" cy="4181104"/>
          </a:xfrm>
          <a:prstGeom prst="rect">
            <a:avLst/>
          </a:prstGeom>
        </p:spPr>
      </p:pic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78EAE67A-84EA-4F1D-8EF5-B8D7871755EF}"/>
              </a:ext>
            </a:extLst>
          </p:cNvPr>
          <p:cNvGrpSpPr/>
          <p:nvPr/>
        </p:nvGrpSpPr>
        <p:grpSpPr>
          <a:xfrm>
            <a:off x="3900" y="6014135"/>
            <a:ext cx="9072000" cy="301151"/>
            <a:chOff x="3900" y="6014135"/>
            <a:chExt cx="9072000" cy="301151"/>
          </a:xfrm>
        </p:grpSpPr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057A0CF0-5571-4474-8E2D-22CBE114D2FD}"/>
                </a:ext>
              </a:extLst>
            </p:cNvPr>
            <p:cNvSpPr txBox="1"/>
            <p:nvPr/>
          </p:nvSpPr>
          <p:spPr>
            <a:xfrm>
              <a:off x="7514250" y="6038287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C95BC637-A0AD-401B-9788-DE19EF4F0820}"/>
                </a:ext>
              </a:extLst>
            </p:cNvPr>
            <p:cNvSpPr txBox="1"/>
            <p:nvPr/>
          </p:nvSpPr>
          <p:spPr>
            <a:xfrm>
              <a:off x="97091" y="6038287"/>
              <a:ext cx="8889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26" name="Eingekerbter Richtungspfeil 23">
              <a:extLst>
                <a:ext uri="{FF2B5EF4-FFF2-40B4-BE49-F238E27FC236}">
                  <a16:creationId xmlns:a16="http://schemas.microsoft.com/office/drawing/2014/main" id="{3899E8E1-C4AB-4B4D-B62C-E7832873F848}"/>
                </a:ext>
              </a:extLst>
            </p:cNvPr>
            <p:cNvSpPr/>
            <p:nvPr/>
          </p:nvSpPr>
          <p:spPr>
            <a:xfrm>
              <a:off x="1574753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7" name="Eingekerbter Richtungspfeil 25">
              <a:extLst>
                <a:ext uri="{FF2B5EF4-FFF2-40B4-BE49-F238E27FC236}">
                  <a16:creationId xmlns:a16="http://schemas.microsoft.com/office/drawing/2014/main" id="{A66B4213-EA83-4081-ADD9-C939D8D8622E}"/>
                </a:ext>
              </a:extLst>
            </p:cNvPr>
            <p:cNvSpPr/>
            <p:nvPr/>
          </p:nvSpPr>
          <p:spPr>
            <a:xfrm>
              <a:off x="6767028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Gerade Verbindung 28">
              <a:extLst>
                <a:ext uri="{FF2B5EF4-FFF2-40B4-BE49-F238E27FC236}">
                  <a16:creationId xmlns:a16="http://schemas.microsoft.com/office/drawing/2014/main" id="{4C0057AA-DD51-48A7-AE15-0DD32AF37B70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091C305A-81A1-4ED1-AE61-3E6477B40F8F}"/>
                </a:ext>
              </a:extLst>
            </p:cNvPr>
            <p:cNvSpPr txBox="1"/>
            <p:nvPr/>
          </p:nvSpPr>
          <p:spPr>
            <a:xfrm>
              <a:off x="4686997" y="6038287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Erste Ergebnisse</a:t>
              </a: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F08C36A1-0F44-43C2-9820-A8E38697718A}"/>
                </a:ext>
              </a:extLst>
            </p:cNvPr>
            <p:cNvSpPr txBox="1"/>
            <p:nvPr/>
          </p:nvSpPr>
          <p:spPr>
            <a:xfrm>
              <a:off x="2321978" y="6038287"/>
              <a:ext cx="102906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b="1" dirty="0"/>
                <a:t>Arbeitsplan</a:t>
              </a:r>
            </a:p>
          </p:txBody>
        </p:sp>
        <p:sp>
          <p:nvSpPr>
            <p:cNvPr id="31" name="Eingekerbter Richtungspfeil 25">
              <a:extLst>
                <a:ext uri="{FF2B5EF4-FFF2-40B4-BE49-F238E27FC236}">
                  <a16:creationId xmlns:a16="http://schemas.microsoft.com/office/drawing/2014/main" id="{8504A9E0-FE78-43EC-8866-F33B30C117A8}"/>
                </a:ext>
              </a:extLst>
            </p:cNvPr>
            <p:cNvSpPr/>
            <p:nvPr/>
          </p:nvSpPr>
          <p:spPr>
            <a:xfrm>
              <a:off x="3939772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1228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fik 24">
            <a:extLst>
              <a:ext uri="{FF2B5EF4-FFF2-40B4-BE49-F238E27FC236}">
                <a16:creationId xmlns:a16="http://schemas.microsoft.com/office/drawing/2014/main" id="{C50D7EF6-A803-47D4-88E7-F7AC4B360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080" y="674395"/>
            <a:ext cx="7539591" cy="5276879"/>
          </a:xfrm>
          <a:prstGeom prst="rect">
            <a:avLst/>
          </a:prstGeom>
        </p:spPr>
      </p:pic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Arbeitsplan</a:t>
            </a:r>
            <a:endParaRPr lang="de-DE" noProof="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218CBAC2-759C-4A4A-A210-EFD21C7436BC}"/>
              </a:ext>
            </a:extLst>
          </p:cNvPr>
          <p:cNvSpPr/>
          <p:nvPr/>
        </p:nvSpPr>
        <p:spPr>
          <a:xfrm>
            <a:off x="2983080" y="1693942"/>
            <a:ext cx="228600" cy="13969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92D050"/>
              </a:solidFill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579C67EA-BC24-4F1B-9038-BCDEC28AC5F8}"/>
              </a:ext>
            </a:extLst>
          </p:cNvPr>
          <p:cNvSpPr/>
          <p:nvPr/>
        </p:nvSpPr>
        <p:spPr>
          <a:xfrm>
            <a:off x="3211680" y="1902956"/>
            <a:ext cx="457200" cy="13969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92D050"/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A47242F3-8F8B-4CF7-AAC6-4283DDC70231}"/>
              </a:ext>
            </a:extLst>
          </p:cNvPr>
          <p:cNvSpPr/>
          <p:nvPr/>
        </p:nvSpPr>
        <p:spPr>
          <a:xfrm>
            <a:off x="3623748" y="2111970"/>
            <a:ext cx="533008" cy="1291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92D050"/>
              </a:solidFill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58597F2B-36D4-419F-A055-126A396FFA4B}"/>
              </a:ext>
            </a:extLst>
          </p:cNvPr>
          <p:cNvSpPr/>
          <p:nvPr/>
        </p:nvSpPr>
        <p:spPr>
          <a:xfrm>
            <a:off x="4126876" y="2315622"/>
            <a:ext cx="609600" cy="13969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92D050"/>
              </a:solidFill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C93678E8-310E-45AB-BC11-B7D0A0738DF9}"/>
              </a:ext>
            </a:extLst>
          </p:cNvPr>
          <p:cNvSpPr/>
          <p:nvPr/>
        </p:nvSpPr>
        <p:spPr>
          <a:xfrm>
            <a:off x="4736476" y="2317537"/>
            <a:ext cx="292724" cy="1358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92D050"/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D816594-E757-4C7F-8170-E655167AD528}"/>
              </a:ext>
            </a:extLst>
          </p:cNvPr>
          <p:cNvSpPr/>
          <p:nvPr/>
        </p:nvSpPr>
        <p:spPr>
          <a:xfrm>
            <a:off x="780017" y="2572565"/>
            <a:ext cx="6839984" cy="780235"/>
          </a:xfrm>
          <a:prstGeom prst="rect">
            <a:avLst/>
          </a:prstGeom>
          <a:solidFill>
            <a:srgbClr val="00B0F0">
              <a:alpha val="2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A99775D7-2E33-4862-BEE1-A8FE68EC72F9}"/>
              </a:ext>
            </a:extLst>
          </p:cNvPr>
          <p:cNvGrpSpPr/>
          <p:nvPr/>
        </p:nvGrpSpPr>
        <p:grpSpPr>
          <a:xfrm>
            <a:off x="3900" y="6014135"/>
            <a:ext cx="9072000" cy="301151"/>
            <a:chOff x="3900" y="6014135"/>
            <a:chExt cx="9072000" cy="301151"/>
          </a:xfrm>
        </p:grpSpPr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91041FCF-70BB-4065-B3C1-224F178225F8}"/>
                </a:ext>
              </a:extLst>
            </p:cNvPr>
            <p:cNvSpPr txBox="1"/>
            <p:nvPr/>
          </p:nvSpPr>
          <p:spPr>
            <a:xfrm>
              <a:off x="7514250" y="6038287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46CE988C-1373-43BB-8C37-AE464264D141}"/>
                </a:ext>
              </a:extLst>
            </p:cNvPr>
            <p:cNvSpPr txBox="1"/>
            <p:nvPr/>
          </p:nvSpPr>
          <p:spPr>
            <a:xfrm>
              <a:off x="97091" y="6038287"/>
              <a:ext cx="8889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28" name="Eingekerbter Richtungspfeil 23">
              <a:extLst>
                <a:ext uri="{FF2B5EF4-FFF2-40B4-BE49-F238E27FC236}">
                  <a16:creationId xmlns:a16="http://schemas.microsoft.com/office/drawing/2014/main" id="{BB906F60-EADA-4739-A550-2FCCC576FDD3}"/>
                </a:ext>
              </a:extLst>
            </p:cNvPr>
            <p:cNvSpPr/>
            <p:nvPr/>
          </p:nvSpPr>
          <p:spPr>
            <a:xfrm>
              <a:off x="1574753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9" name="Eingekerbter Richtungspfeil 25">
              <a:extLst>
                <a:ext uri="{FF2B5EF4-FFF2-40B4-BE49-F238E27FC236}">
                  <a16:creationId xmlns:a16="http://schemas.microsoft.com/office/drawing/2014/main" id="{835696C8-5504-427F-BDD2-647077724861}"/>
                </a:ext>
              </a:extLst>
            </p:cNvPr>
            <p:cNvSpPr/>
            <p:nvPr/>
          </p:nvSpPr>
          <p:spPr>
            <a:xfrm>
              <a:off x="6767028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Gerade Verbindung 28">
              <a:extLst>
                <a:ext uri="{FF2B5EF4-FFF2-40B4-BE49-F238E27FC236}">
                  <a16:creationId xmlns:a16="http://schemas.microsoft.com/office/drawing/2014/main" id="{6683C6B3-A689-40F3-BD3F-25250F3217D8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A39D7ADE-F338-4E0D-8D01-A1F02CCA57B2}"/>
                </a:ext>
              </a:extLst>
            </p:cNvPr>
            <p:cNvSpPr txBox="1"/>
            <p:nvPr/>
          </p:nvSpPr>
          <p:spPr>
            <a:xfrm>
              <a:off x="4686997" y="6038287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Erste Ergebnisse</a:t>
              </a: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5C0ED05F-F6EA-45FD-96F4-55F0B078A0B7}"/>
                </a:ext>
              </a:extLst>
            </p:cNvPr>
            <p:cNvSpPr txBox="1"/>
            <p:nvPr/>
          </p:nvSpPr>
          <p:spPr>
            <a:xfrm>
              <a:off x="2321978" y="6038287"/>
              <a:ext cx="102906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b="1" dirty="0"/>
                <a:t>Arbeitsplan</a:t>
              </a:r>
            </a:p>
          </p:txBody>
        </p:sp>
        <p:sp>
          <p:nvSpPr>
            <p:cNvPr id="33" name="Eingekerbter Richtungspfeil 25">
              <a:extLst>
                <a:ext uri="{FF2B5EF4-FFF2-40B4-BE49-F238E27FC236}">
                  <a16:creationId xmlns:a16="http://schemas.microsoft.com/office/drawing/2014/main" id="{4017521A-AA2F-479F-96E5-2B0C544E954E}"/>
                </a:ext>
              </a:extLst>
            </p:cNvPr>
            <p:cNvSpPr/>
            <p:nvPr/>
          </p:nvSpPr>
          <p:spPr>
            <a:xfrm>
              <a:off x="3939772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01106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Erste Ergebnisse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904BB4-577B-4C70-908B-07E062032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491DEDA9-C9E8-48B0-8775-742C3CEF339F}"/>
              </a:ext>
            </a:extLst>
          </p:cNvPr>
          <p:cNvGrpSpPr/>
          <p:nvPr/>
        </p:nvGrpSpPr>
        <p:grpSpPr>
          <a:xfrm>
            <a:off x="3900" y="6014135"/>
            <a:ext cx="9072000" cy="301151"/>
            <a:chOff x="3900" y="6014135"/>
            <a:chExt cx="9072000" cy="301151"/>
          </a:xfrm>
        </p:grpSpPr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61EA236F-DA6F-4751-A8B0-047E02780C53}"/>
                </a:ext>
              </a:extLst>
            </p:cNvPr>
            <p:cNvSpPr txBox="1"/>
            <p:nvPr/>
          </p:nvSpPr>
          <p:spPr>
            <a:xfrm>
              <a:off x="7514250" y="6038287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6BCE7EB2-FEEB-43D2-9B01-A88C357990FC}"/>
                </a:ext>
              </a:extLst>
            </p:cNvPr>
            <p:cNvSpPr txBox="1"/>
            <p:nvPr/>
          </p:nvSpPr>
          <p:spPr>
            <a:xfrm>
              <a:off x="97091" y="6038287"/>
              <a:ext cx="8889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29" name="Eingekerbter Richtungspfeil 23">
              <a:extLst>
                <a:ext uri="{FF2B5EF4-FFF2-40B4-BE49-F238E27FC236}">
                  <a16:creationId xmlns:a16="http://schemas.microsoft.com/office/drawing/2014/main" id="{0095CA1F-1ED8-4B8F-A6F8-3EF2C5B88C7C}"/>
                </a:ext>
              </a:extLst>
            </p:cNvPr>
            <p:cNvSpPr/>
            <p:nvPr/>
          </p:nvSpPr>
          <p:spPr>
            <a:xfrm>
              <a:off x="1574753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0" name="Eingekerbter Richtungspfeil 25">
              <a:extLst>
                <a:ext uri="{FF2B5EF4-FFF2-40B4-BE49-F238E27FC236}">
                  <a16:creationId xmlns:a16="http://schemas.microsoft.com/office/drawing/2014/main" id="{F7DEF793-9306-4431-BAA5-683684295779}"/>
                </a:ext>
              </a:extLst>
            </p:cNvPr>
            <p:cNvSpPr/>
            <p:nvPr/>
          </p:nvSpPr>
          <p:spPr>
            <a:xfrm>
              <a:off x="6767028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Gerade Verbindung 28">
              <a:extLst>
                <a:ext uri="{FF2B5EF4-FFF2-40B4-BE49-F238E27FC236}">
                  <a16:creationId xmlns:a16="http://schemas.microsoft.com/office/drawing/2014/main" id="{55396588-F03A-4DB0-B34F-4C44B2B17501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29F325A6-C4E2-4FA3-9AE8-171420B2A898}"/>
                </a:ext>
              </a:extLst>
            </p:cNvPr>
            <p:cNvSpPr txBox="1"/>
            <p:nvPr/>
          </p:nvSpPr>
          <p:spPr>
            <a:xfrm>
              <a:off x="4686997" y="6038287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b="1" dirty="0"/>
                <a:t>Erste Ergebnisse</a:t>
              </a: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C9330E46-C247-4C86-8ACC-8CDF02D40362}"/>
                </a:ext>
              </a:extLst>
            </p:cNvPr>
            <p:cNvSpPr txBox="1"/>
            <p:nvPr/>
          </p:nvSpPr>
          <p:spPr>
            <a:xfrm>
              <a:off x="2321978" y="6038287"/>
              <a:ext cx="102906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Arbeitsplan</a:t>
              </a:r>
            </a:p>
          </p:txBody>
        </p:sp>
        <p:sp>
          <p:nvSpPr>
            <p:cNvPr id="34" name="Eingekerbter Richtungspfeil 25">
              <a:extLst>
                <a:ext uri="{FF2B5EF4-FFF2-40B4-BE49-F238E27FC236}">
                  <a16:creationId xmlns:a16="http://schemas.microsoft.com/office/drawing/2014/main" id="{BC6F079E-53BD-4BE2-A360-636FCE724E04}"/>
                </a:ext>
              </a:extLst>
            </p:cNvPr>
            <p:cNvSpPr/>
            <p:nvPr/>
          </p:nvSpPr>
          <p:spPr>
            <a:xfrm>
              <a:off x="3939772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pic>
        <p:nvPicPr>
          <p:cNvPr id="4" name="Grafik 3">
            <a:extLst>
              <a:ext uri="{FF2B5EF4-FFF2-40B4-BE49-F238E27FC236}">
                <a16:creationId xmlns:a16="http://schemas.microsoft.com/office/drawing/2014/main" id="{DE62B008-763A-4AC6-9FF6-A25AC8216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13" y="1175999"/>
            <a:ext cx="8772488" cy="440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7134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Erste Ergebnisse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904BB4-577B-4C70-908B-07E062032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A7D17CD5-2670-480E-A381-E63988FBE0A8}"/>
              </a:ext>
            </a:extLst>
          </p:cNvPr>
          <p:cNvGrpSpPr/>
          <p:nvPr/>
        </p:nvGrpSpPr>
        <p:grpSpPr>
          <a:xfrm>
            <a:off x="3900" y="6014135"/>
            <a:ext cx="9072000" cy="301151"/>
            <a:chOff x="3900" y="6014135"/>
            <a:chExt cx="9072000" cy="301151"/>
          </a:xfrm>
        </p:grpSpPr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78EE02A6-4CAE-49D1-BCB4-0A0ADED008A4}"/>
                </a:ext>
              </a:extLst>
            </p:cNvPr>
            <p:cNvSpPr txBox="1"/>
            <p:nvPr/>
          </p:nvSpPr>
          <p:spPr>
            <a:xfrm>
              <a:off x="7514250" y="6038287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FE698ABA-AE03-4021-9D99-3854BDE3194B}"/>
                </a:ext>
              </a:extLst>
            </p:cNvPr>
            <p:cNvSpPr txBox="1"/>
            <p:nvPr/>
          </p:nvSpPr>
          <p:spPr>
            <a:xfrm>
              <a:off x="97091" y="6038287"/>
              <a:ext cx="8889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11" name="Eingekerbter Richtungspfeil 23">
              <a:extLst>
                <a:ext uri="{FF2B5EF4-FFF2-40B4-BE49-F238E27FC236}">
                  <a16:creationId xmlns:a16="http://schemas.microsoft.com/office/drawing/2014/main" id="{4ADCA51F-B347-4CFD-B503-1ACAC6B7AA6E}"/>
                </a:ext>
              </a:extLst>
            </p:cNvPr>
            <p:cNvSpPr/>
            <p:nvPr/>
          </p:nvSpPr>
          <p:spPr>
            <a:xfrm>
              <a:off x="1574753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3" name="Eingekerbter Richtungspfeil 25">
              <a:extLst>
                <a:ext uri="{FF2B5EF4-FFF2-40B4-BE49-F238E27FC236}">
                  <a16:creationId xmlns:a16="http://schemas.microsoft.com/office/drawing/2014/main" id="{43D30B66-B202-4F98-8D80-2767C21EC425}"/>
                </a:ext>
              </a:extLst>
            </p:cNvPr>
            <p:cNvSpPr/>
            <p:nvPr/>
          </p:nvSpPr>
          <p:spPr>
            <a:xfrm>
              <a:off x="6767028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Gerade Verbindung 28">
              <a:extLst>
                <a:ext uri="{FF2B5EF4-FFF2-40B4-BE49-F238E27FC236}">
                  <a16:creationId xmlns:a16="http://schemas.microsoft.com/office/drawing/2014/main" id="{52407239-1D11-433D-80F7-9531A52EFE52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51A6C9B5-2C67-41A1-B2C7-70FA77F2439D}"/>
                </a:ext>
              </a:extLst>
            </p:cNvPr>
            <p:cNvSpPr txBox="1"/>
            <p:nvPr/>
          </p:nvSpPr>
          <p:spPr>
            <a:xfrm>
              <a:off x="4686997" y="6038287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b="1" dirty="0"/>
                <a:t>Erste Ergebnisse</a:t>
              </a: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617D88AD-819C-4780-A73F-F42E296E7166}"/>
                </a:ext>
              </a:extLst>
            </p:cNvPr>
            <p:cNvSpPr txBox="1"/>
            <p:nvPr/>
          </p:nvSpPr>
          <p:spPr>
            <a:xfrm>
              <a:off x="2321978" y="6038287"/>
              <a:ext cx="102906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b="1" dirty="0"/>
                <a:t>Arbeitsplan</a:t>
              </a:r>
            </a:p>
          </p:txBody>
        </p:sp>
        <p:sp>
          <p:nvSpPr>
            <p:cNvPr id="18" name="Eingekerbter Richtungspfeil 25">
              <a:extLst>
                <a:ext uri="{FF2B5EF4-FFF2-40B4-BE49-F238E27FC236}">
                  <a16:creationId xmlns:a16="http://schemas.microsoft.com/office/drawing/2014/main" id="{10DB3AAE-80BA-45AD-99D1-483EDD52C587}"/>
                </a:ext>
              </a:extLst>
            </p:cNvPr>
            <p:cNvSpPr/>
            <p:nvPr/>
          </p:nvSpPr>
          <p:spPr>
            <a:xfrm>
              <a:off x="3939772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pic>
        <p:nvPicPr>
          <p:cNvPr id="2" name="Grafik 1">
            <a:extLst>
              <a:ext uri="{FF2B5EF4-FFF2-40B4-BE49-F238E27FC236}">
                <a16:creationId xmlns:a16="http://schemas.microsoft.com/office/drawing/2014/main" id="{0630475B-0AF6-4299-AC78-86AF865AE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32" y="1198563"/>
            <a:ext cx="8883520" cy="4421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8299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0FC5DE10-9C5C-4526-A8F4-E1F98E63B5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91" t="-4033" r="23107" b="4033"/>
          <a:stretch/>
        </p:blipFill>
        <p:spPr>
          <a:xfrm>
            <a:off x="7502812" y="1399875"/>
            <a:ext cx="1271018" cy="1171575"/>
          </a:xfrm>
          <a:prstGeom prst="rect">
            <a:avLst/>
          </a:prstGeom>
        </p:spPr>
      </p:pic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Zusammenfassung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89E92B07-4373-4516-8232-A29E5E627C6E}"/>
              </a:ext>
            </a:extLst>
          </p:cNvPr>
          <p:cNvSpPr/>
          <p:nvPr/>
        </p:nvSpPr>
        <p:spPr>
          <a:xfrm>
            <a:off x="319301" y="1293166"/>
            <a:ext cx="807720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de-DE" sz="2800" dirty="0"/>
              <a:t>Leistungsmerkmale der Computing-Jobs am   GridKa für das CMS Computing Model     modellieren und simulieren.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B1C0DA9-90BF-4C28-9D63-403C6C31B3B6}"/>
              </a:ext>
            </a:extLst>
          </p:cNvPr>
          <p:cNvSpPr/>
          <p:nvPr/>
        </p:nvSpPr>
        <p:spPr>
          <a:xfrm>
            <a:off x="217915" y="1261765"/>
            <a:ext cx="8666315" cy="144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DF02AA37-5A88-4D92-BEF6-6560BBFB8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915" y="3000977"/>
            <a:ext cx="8530798" cy="2942623"/>
          </a:xfrm>
        </p:spPr>
        <p:txBody>
          <a:bodyPr/>
          <a:lstStyle/>
          <a:p>
            <a:r>
              <a:rPr lang="de-DE" dirty="0"/>
              <a:t>Projekt liegt im Zeitplan</a:t>
            </a:r>
          </a:p>
          <a:p>
            <a:r>
              <a:rPr lang="de-DE" dirty="0"/>
              <a:t>Performance der Simulation weiterhin gut</a:t>
            </a:r>
          </a:p>
          <a:p>
            <a:r>
              <a:rPr lang="de-DE" dirty="0"/>
              <a:t>Validierung wird zeigen wie akkurat Ergebnisse sind</a:t>
            </a:r>
          </a:p>
          <a:p>
            <a:pPr marL="0" indent="0">
              <a:buNone/>
            </a:pPr>
            <a:endParaRPr lang="de-DE" dirty="0"/>
          </a:p>
        </p:txBody>
      </p: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059EB68C-63A8-4FC0-B278-BB8A0B7F9219}"/>
              </a:ext>
            </a:extLst>
          </p:cNvPr>
          <p:cNvGrpSpPr/>
          <p:nvPr/>
        </p:nvGrpSpPr>
        <p:grpSpPr>
          <a:xfrm>
            <a:off x="3900" y="6014135"/>
            <a:ext cx="9072000" cy="301151"/>
            <a:chOff x="3900" y="6014135"/>
            <a:chExt cx="9072000" cy="301151"/>
          </a:xfrm>
        </p:grpSpPr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FA81EEC7-C343-41FA-A84D-6D428B93D78D}"/>
                </a:ext>
              </a:extLst>
            </p:cNvPr>
            <p:cNvSpPr txBox="1"/>
            <p:nvPr/>
          </p:nvSpPr>
          <p:spPr>
            <a:xfrm>
              <a:off x="7391400" y="6038287"/>
              <a:ext cx="161805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b="1" dirty="0"/>
                <a:t>Zusammenfassung</a:t>
              </a: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369BCF8E-B443-4787-B2E6-0434F9FF3AFA}"/>
                </a:ext>
              </a:extLst>
            </p:cNvPr>
            <p:cNvSpPr txBox="1"/>
            <p:nvPr/>
          </p:nvSpPr>
          <p:spPr>
            <a:xfrm>
              <a:off x="97091" y="6038287"/>
              <a:ext cx="8889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26" name="Eingekerbter Richtungspfeil 23">
              <a:extLst>
                <a:ext uri="{FF2B5EF4-FFF2-40B4-BE49-F238E27FC236}">
                  <a16:creationId xmlns:a16="http://schemas.microsoft.com/office/drawing/2014/main" id="{C1E99CEF-3478-41B9-943C-119E2804ADD8}"/>
                </a:ext>
              </a:extLst>
            </p:cNvPr>
            <p:cNvSpPr/>
            <p:nvPr/>
          </p:nvSpPr>
          <p:spPr>
            <a:xfrm>
              <a:off x="1574753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7" name="Eingekerbter Richtungspfeil 25">
              <a:extLst>
                <a:ext uri="{FF2B5EF4-FFF2-40B4-BE49-F238E27FC236}">
                  <a16:creationId xmlns:a16="http://schemas.microsoft.com/office/drawing/2014/main" id="{8A1E5861-3758-4815-8C0A-0C8F341CD920}"/>
                </a:ext>
              </a:extLst>
            </p:cNvPr>
            <p:cNvSpPr/>
            <p:nvPr/>
          </p:nvSpPr>
          <p:spPr>
            <a:xfrm>
              <a:off x="6767028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Gerade Verbindung 28">
              <a:extLst>
                <a:ext uri="{FF2B5EF4-FFF2-40B4-BE49-F238E27FC236}">
                  <a16:creationId xmlns:a16="http://schemas.microsoft.com/office/drawing/2014/main" id="{3FD2BB41-8AB0-4DA0-8D4C-A017274656DD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849712C9-19A0-4859-A07D-2DDB61410542}"/>
                </a:ext>
              </a:extLst>
            </p:cNvPr>
            <p:cNvSpPr txBox="1"/>
            <p:nvPr/>
          </p:nvSpPr>
          <p:spPr>
            <a:xfrm>
              <a:off x="4686997" y="6038287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Erste Ergebnisse</a:t>
              </a: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D350972A-26D4-44A8-B99D-D7C009BC461A}"/>
                </a:ext>
              </a:extLst>
            </p:cNvPr>
            <p:cNvSpPr txBox="1"/>
            <p:nvPr/>
          </p:nvSpPr>
          <p:spPr>
            <a:xfrm>
              <a:off x="2321978" y="6038287"/>
              <a:ext cx="102906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Arbeitsplan</a:t>
              </a:r>
            </a:p>
          </p:txBody>
        </p:sp>
        <p:sp>
          <p:nvSpPr>
            <p:cNvPr id="31" name="Eingekerbter Richtungspfeil 25">
              <a:extLst>
                <a:ext uri="{FF2B5EF4-FFF2-40B4-BE49-F238E27FC236}">
                  <a16:creationId xmlns:a16="http://schemas.microsoft.com/office/drawing/2014/main" id="{0479B219-33F8-4C97-AD92-2F5E4C4F4733}"/>
                </a:ext>
              </a:extLst>
            </p:cNvPr>
            <p:cNvSpPr/>
            <p:nvPr/>
          </p:nvSpPr>
          <p:spPr>
            <a:xfrm>
              <a:off x="3939772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55488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Quellen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noProof="0" dirty="0"/>
              <a:t>[1] WLCG Project. WLCG Worldwide LHC Computing Grid. 2017. url: http://wlcg-public.web.cern.ch/ (</a:t>
            </a:r>
            <a:r>
              <a:rPr lang="de-DE" sz="2000" noProof="0" dirty="0" err="1"/>
              <a:t>visited</a:t>
            </a:r>
            <a:r>
              <a:rPr lang="de-DE" sz="2000" noProof="0" dirty="0"/>
              <a:t> on 11/2017).</a:t>
            </a:r>
          </a:p>
          <a:p>
            <a:r>
              <a:rPr lang="de-DE" sz="2000" noProof="0" dirty="0"/>
              <a:t>[2] Ian Bird. “Computing </a:t>
            </a:r>
            <a:r>
              <a:rPr lang="de-DE" sz="2000" noProof="0" dirty="0" err="1"/>
              <a:t>for</a:t>
            </a:r>
            <a:r>
              <a:rPr lang="de-DE" sz="2000" noProof="0" dirty="0"/>
              <a:t> the Large </a:t>
            </a:r>
            <a:r>
              <a:rPr lang="de-DE" sz="2000" noProof="0" dirty="0" err="1"/>
              <a:t>Hadron</a:t>
            </a:r>
            <a:r>
              <a:rPr lang="de-DE" sz="2000" noProof="0" dirty="0"/>
              <a:t> </a:t>
            </a:r>
            <a:r>
              <a:rPr lang="de-DE" sz="2000" noProof="0" dirty="0" err="1"/>
              <a:t>Collider</a:t>
            </a:r>
            <a:r>
              <a:rPr lang="de-DE" sz="2000" noProof="0" dirty="0"/>
              <a:t>”. In: Annual Review of </a:t>
            </a:r>
            <a:r>
              <a:rPr lang="de-DE" sz="2000" noProof="0" dirty="0" err="1"/>
              <a:t>Nuclear</a:t>
            </a:r>
            <a:r>
              <a:rPr lang="de-DE" sz="2000" noProof="0" dirty="0"/>
              <a:t> </a:t>
            </a:r>
            <a:r>
              <a:rPr lang="de-DE" sz="2000" noProof="0" dirty="0" err="1"/>
              <a:t>and</a:t>
            </a:r>
            <a:r>
              <a:rPr lang="de-DE" sz="2000" noProof="0" dirty="0"/>
              <a:t> </a:t>
            </a:r>
            <a:r>
              <a:rPr lang="de-DE" sz="2000" noProof="0" dirty="0" err="1"/>
              <a:t>Particle</a:t>
            </a:r>
            <a:r>
              <a:rPr lang="de-DE" sz="2000" noProof="0" dirty="0"/>
              <a:t> Science 61.1 (2011), pp. 99–118. </a:t>
            </a:r>
            <a:r>
              <a:rPr lang="de-DE" sz="2000" noProof="0" dirty="0" err="1"/>
              <a:t>doi</a:t>
            </a:r>
            <a:r>
              <a:rPr lang="de-DE" sz="2000" noProof="0" dirty="0"/>
              <a:t>: 10 . 1146 / </a:t>
            </a:r>
            <a:r>
              <a:rPr lang="de-DE" sz="2000" noProof="0" dirty="0" err="1"/>
              <a:t>annurev</a:t>
            </a:r>
            <a:r>
              <a:rPr lang="de-DE" sz="2000" noProof="0" dirty="0"/>
              <a:t> - </a:t>
            </a:r>
            <a:r>
              <a:rPr lang="de-DE" sz="2000" noProof="0" dirty="0" err="1"/>
              <a:t>nucl</a:t>
            </a:r>
            <a:r>
              <a:rPr lang="de-DE" sz="2000" noProof="0" dirty="0"/>
              <a:t> - 102010 -130059. </a:t>
            </a:r>
            <a:r>
              <a:rPr lang="de-DE" sz="2000" noProof="0" dirty="0" err="1"/>
              <a:t>print</a:t>
            </a:r>
            <a:r>
              <a:rPr lang="de-DE" sz="2000" noProof="0" dirty="0"/>
              <a:t>: https://doi.org/10.1146/annurev-nucl-102010-130059. url: </a:t>
            </a:r>
            <a:r>
              <a:rPr lang="de-DE" sz="2000" noProof="0" dirty="0">
                <a:hlinkClick r:id="rId3"/>
              </a:rPr>
              <a:t>https://doi.org/10.1146/annurev-nucl-102010-130059</a:t>
            </a:r>
            <a:r>
              <a:rPr lang="de-DE" sz="2000" noProof="0" dirty="0"/>
              <a:t>.</a:t>
            </a:r>
          </a:p>
          <a:p>
            <a:r>
              <a:rPr lang="de-DE" sz="2000" dirty="0"/>
              <a:t>[3] C Zach et al. “Simulation of the </a:t>
            </a:r>
            <a:r>
              <a:rPr lang="de-DE" sz="2000" dirty="0" err="1"/>
              <a:t>job</a:t>
            </a:r>
            <a:r>
              <a:rPr lang="de-DE" sz="2000" dirty="0"/>
              <a:t> </a:t>
            </a:r>
            <a:r>
              <a:rPr lang="de-DE" sz="2000" dirty="0" err="1"/>
              <a:t>processing</a:t>
            </a:r>
            <a:r>
              <a:rPr lang="de-DE" sz="2000" dirty="0"/>
              <a:t> </a:t>
            </a:r>
            <a:r>
              <a:rPr lang="de-DE" sz="2000" dirty="0" err="1"/>
              <a:t>performance</a:t>
            </a:r>
            <a:r>
              <a:rPr lang="de-DE" sz="2000" dirty="0"/>
              <a:t> at an ALICE Tier-2 </a:t>
            </a:r>
            <a:r>
              <a:rPr lang="de-DE" sz="2000" dirty="0" err="1"/>
              <a:t>site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MONARC”. In: Journal of Physics: Conference Series 331.7 (2011), p. 072038. </a:t>
            </a:r>
            <a:r>
              <a:rPr lang="de-DE" sz="2000" dirty="0">
                <a:hlinkClick r:id="rId4"/>
              </a:rPr>
              <a:t>url:http://stacks.iop.org/1742-6596/331/i=7/a=072038</a:t>
            </a:r>
            <a:r>
              <a:rPr lang="de-DE" sz="2000" dirty="0"/>
              <a:t>.</a:t>
            </a:r>
            <a:endParaRPr lang="de-DE" sz="2000" noProof="0" dirty="0"/>
          </a:p>
          <a:p>
            <a:r>
              <a:rPr lang="de-DE" sz="2000" dirty="0"/>
              <a:t>[4] WLCG Project. WLCG </a:t>
            </a:r>
            <a:r>
              <a:rPr lang="de-DE" sz="2000" dirty="0" err="1"/>
              <a:t>REsource</a:t>
            </a:r>
            <a:r>
              <a:rPr lang="de-DE" sz="2000" dirty="0"/>
              <a:t>, Balance &amp; </a:t>
            </a:r>
            <a:r>
              <a:rPr lang="de-DE" sz="2000" dirty="0" err="1"/>
              <a:t>USage</a:t>
            </a:r>
            <a:r>
              <a:rPr lang="de-DE" sz="2000" dirty="0"/>
              <a:t>. 2017. url: https://wlcg-rebus.cern.ch/apps/capacities/federations/ (</a:t>
            </a:r>
            <a:r>
              <a:rPr lang="de-DE" sz="2000" dirty="0" err="1"/>
              <a:t>visited</a:t>
            </a:r>
            <a:r>
              <a:rPr lang="de-DE" sz="2000" dirty="0"/>
              <a:t> on 11/2017).</a:t>
            </a:r>
            <a:endParaRPr lang="de-DE" sz="2000" noProof="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4892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Quellen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/>
              <a:t>[5] Steffen Becker, Heiko </a:t>
            </a:r>
            <a:r>
              <a:rPr lang="de-DE" sz="2000" dirty="0" err="1"/>
              <a:t>Koziolek</a:t>
            </a:r>
            <a:r>
              <a:rPr lang="de-DE" sz="2000" dirty="0"/>
              <a:t>, and Ralf </a:t>
            </a:r>
            <a:r>
              <a:rPr lang="de-DE" sz="2000" dirty="0" err="1"/>
              <a:t>Reussner</a:t>
            </a:r>
            <a:r>
              <a:rPr lang="de-DE" sz="2000" dirty="0"/>
              <a:t>. “The Palladio </a:t>
            </a:r>
            <a:r>
              <a:rPr lang="de-DE" sz="2000" dirty="0" err="1"/>
              <a:t>component</a:t>
            </a:r>
            <a:r>
              <a:rPr lang="de-DE" sz="2000" dirty="0"/>
              <a:t> </a:t>
            </a:r>
            <a:r>
              <a:rPr lang="de-DE" sz="2000" dirty="0" err="1"/>
              <a:t>model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model-</a:t>
            </a:r>
            <a:r>
              <a:rPr lang="de-DE" sz="2000" dirty="0" err="1"/>
              <a:t>driven</a:t>
            </a:r>
            <a:r>
              <a:rPr lang="de-DE" sz="2000" dirty="0"/>
              <a:t> </a:t>
            </a:r>
            <a:r>
              <a:rPr lang="de-DE" sz="2000" dirty="0" err="1"/>
              <a:t>performance</a:t>
            </a:r>
            <a:r>
              <a:rPr lang="de-DE" sz="2000" dirty="0"/>
              <a:t> </a:t>
            </a:r>
            <a:r>
              <a:rPr lang="de-DE" sz="2000" dirty="0" err="1"/>
              <a:t>prediction</a:t>
            </a:r>
            <a:r>
              <a:rPr lang="de-DE" sz="2000" dirty="0"/>
              <a:t>”. In: Journal of Systems and Software 82.1 (2009).Special </a:t>
            </a:r>
            <a:r>
              <a:rPr lang="de-DE" sz="2000" dirty="0" err="1"/>
              <a:t>Issue</a:t>
            </a:r>
            <a:r>
              <a:rPr lang="de-DE" sz="2000" dirty="0"/>
              <a:t>: Software </a:t>
            </a:r>
            <a:r>
              <a:rPr lang="de-DE" sz="2000" dirty="0" err="1"/>
              <a:t>performance</a:t>
            </a:r>
            <a:r>
              <a:rPr lang="de-DE" sz="2000" dirty="0"/>
              <a:t> - Modeling and Analysis, pp. 3–22. </a:t>
            </a:r>
            <a:r>
              <a:rPr lang="de-DE" sz="2000" dirty="0" err="1"/>
              <a:t>issn</a:t>
            </a:r>
            <a:r>
              <a:rPr lang="de-DE" sz="2000" dirty="0"/>
              <a:t>: 0164-1212.doi: https://doi.org/10.1016/j.jss.2008.03.066. url: </a:t>
            </a:r>
            <a:r>
              <a:rPr lang="de-DE" sz="2000" dirty="0">
                <a:hlinkClick r:id="rId3"/>
              </a:rPr>
              <a:t>http://www.sciencedirect.com/science/article/pii/S0164121208001015</a:t>
            </a:r>
            <a:endParaRPr lang="de-DE" sz="2000" dirty="0"/>
          </a:p>
          <a:p>
            <a:r>
              <a:rPr lang="de-DE" sz="2000" dirty="0"/>
              <a:t>[6] Sebastian </a:t>
            </a:r>
            <a:r>
              <a:rPr lang="de-DE" sz="2000" dirty="0" err="1"/>
              <a:t>Lehrig</a:t>
            </a:r>
            <a:r>
              <a:rPr lang="de-DE" sz="2000" dirty="0"/>
              <a:t> and Matthias Becker. “</a:t>
            </a:r>
            <a:r>
              <a:rPr lang="de-DE" sz="2000" dirty="0" err="1"/>
              <a:t>Approaching</a:t>
            </a:r>
            <a:r>
              <a:rPr lang="de-DE" sz="2000" dirty="0"/>
              <a:t> the </a:t>
            </a:r>
            <a:r>
              <a:rPr lang="de-DE" sz="2000" dirty="0" err="1"/>
              <a:t>cloud</a:t>
            </a:r>
            <a:r>
              <a:rPr lang="de-DE" sz="2000" dirty="0"/>
              <a:t>: </a:t>
            </a:r>
            <a:r>
              <a:rPr lang="de-DE" sz="2000" dirty="0" err="1"/>
              <a:t>Using</a:t>
            </a:r>
            <a:r>
              <a:rPr lang="de-DE" sz="2000" dirty="0"/>
              <a:t> </a:t>
            </a:r>
            <a:r>
              <a:rPr lang="de-DE" sz="2000" dirty="0" err="1"/>
              <a:t>palladio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scalability,elasticity</a:t>
            </a:r>
            <a:r>
              <a:rPr lang="de-DE" sz="2000" dirty="0"/>
              <a:t>, and </a:t>
            </a:r>
            <a:r>
              <a:rPr lang="de-DE" sz="2000" dirty="0" err="1"/>
              <a:t>effiency</a:t>
            </a:r>
            <a:r>
              <a:rPr lang="de-DE" sz="2000" dirty="0"/>
              <a:t> </a:t>
            </a:r>
            <a:r>
              <a:rPr lang="de-DE" sz="2000" dirty="0" err="1"/>
              <a:t>analyses</a:t>
            </a:r>
            <a:r>
              <a:rPr lang="de-DE" sz="2000" dirty="0"/>
              <a:t>”. In: Proceedings of the Symposium on </a:t>
            </a:r>
            <a:r>
              <a:rPr lang="de-DE" sz="2000" dirty="0" err="1"/>
              <a:t>SoftwarePerformance</a:t>
            </a:r>
            <a:r>
              <a:rPr lang="de-DE" sz="2000" dirty="0"/>
              <a:t>. 2014, pp. 26–28.</a:t>
            </a:r>
          </a:p>
          <a:p>
            <a:r>
              <a:rPr lang="de-DE" sz="2000" dirty="0"/>
              <a:t>[7] Matthias Becker, Steffen Becker, and Joachim Meyer. “</a:t>
            </a:r>
            <a:r>
              <a:rPr lang="de-DE" sz="2000" dirty="0" err="1"/>
              <a:t>SimuLizar</a:t>
            </a:r>
            <a:r>
              <a:rPr lang="de-DE" sz="2000" dirty="0"/>
              <a:t>: Design-Time Modeling and Performance Analysis of Self-Adaptive Systems.” In: Software Engineering 213 (2013), pp. 71–84.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6127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Quellen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/>
              <a:t>[8] </a:t>
            </a:r>
            <a:r>
              <a:rPr lang="en-US" sz="2000" dirty="0"/>
              <a:t>P. O. </a:t>
            </a:r>
            <a:r>
              <a:rPr lang="en-US" sz="2000" dirty="0" err="1"/>
              <a:t>Ostberg</a:t>
            </a:r>
            <a:r>
              <a:rPr lang="en-US" sz="2000" dirty="0"/>
              <a:t> et al. “The CACTOS Vision of Context-Aware Cloud Topology Optimization and Simulation”. In: 2014 IEEE 6th International Conference on Cloud </a:t>
            </a:r>
            <a:r>
              <a:rPr lang="en-US" sz="2000" dirty="0" err="1"/>
              <a:t>ComputingTechnology</a:t>
            </a:r>
            <a:r>
              <a:rPr lang="en-US" sz="2000" dirty="0"/>
              <a:t> and Science. Dec. 2014, pp. 26–31. </a:t>
            </a:r>
            <a:r>
              <a:rPr lang="en-US" sz="2000" dirty="0" err="1"/>
              <a:t>doi</a:t>
            </a:r>
            <a:r>
              <a:rPr lang="en-US" sz="2000" dirty="0"/>
              <a:t>: 10.1109/CloudCom.2014.62.</a:t>
            </a:r>
          </a:p>
          <a:p>
            <a:r>
              <a:rPr lang="de-DE" sz="2000" dirty="0"/>
              <a:t>[9] Christian Stier et al. “Rapid </a:t>
            </a:r>
            <a:r>
              <a:rPr lang="de-DE" sz="2000" dirty="0" err="1"/>
              <a:t>Testing</a:t>
            </a:r>
            <a:r>
              <a:rPr lang="de-DE" sz="2000" dirty="0"/>
              <a:t> of IaaS </a:t>
            </a:r>
            <a:r>
              <a:rPr lang="de-DE" sz="2000" dirty="0" err="1"/>
              <a:t>Resource</a:t>
            </a:r>
            <a:r>
              <a:rPr lang="de-DE" sz="2000" dirty="0"/>
              <a:t> Management </a:t>
            </a:r>
            <a:r>
              <a:rPr lang="de-DE" sz="2000" dirty="0" err="1"/>
              <a:t>Algorithms</a:t>
            </a:r>
            <a:r>
              <a:rPr lang="de-DE" sz="2000" dirty="0"/>
              <a:t> via Cloud </a:t>
            </a:r>
            <a:r>
              <a:rPr lang="en-US" sz="2000" dirty="0"/>
              <a:t>Middleware Simulation”. In: ACM / SPEC International Conference on Performance Engineering</a:t>
            </a:r>
            <a:r>
              <a:rPr lang="de-DE" sz="2000" dirty="0"/>
              <a:t>(ICPE’18). ICPE. 2018.</a:t>
            </a:r>
          </a:p>
          <a:p>
            <a:endParaRPr lang="de-DE" sz="2000" dirty="0"/>
          </a:p>
          <a:p>
            <a:pPr marL="0" indent="0">
              <a:buNone/>
            </a:pPr>
            <a:endParaRPr lang="de-DE" sz="200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7245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Quellen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/>
              <a:t>[10] </a:t>
            </a:r>
            <a:r>
              <a:rPr lang="de-DE" sz="2000" dirty="0" err="1"/>
              <a:t>Monarc</a:t>
            </a:r>
            <a:r>
              <a:rPr lang="de-DE" sz="2000" dirty="0"/>
              <a:t> </a:t>
            </a:r>
            <a:r>
              <a:rPr lang="de-DE" sz="2000" dirty="0" err="1"/>
              <a:t>Collaboration</a:t>
            </a:r>
            <a:r>
              <a:rPr lang="de-DE" sz="2000" dirty="0"/>
              <a:t> et al. Models of </a:t>
            </a:r>
            <a:r>
              <a:rPr lang="de-DE" sz="2000" dirty="0" err="1"/>
              <a:t>Networked</a:t>
            </a:r>
            <a:r>
              <a:rPr lang="de-DE" sz="2000" dirty="0"/>
              <a:t> Analysis at Regional </a:t>
            </a:r>
            <a:r>
              <a:rPr lang="de-DE" sz="2000" dirty="0" err="1"/>
              <a:t>Centres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LHC </a:t>
            </a:r>
            <a:r>
              <a:rPr lang="en-US" sz="2000" dirty="0"/>
              <a:t>experiments: Phase 2 report. Tech. rep. Technical Report CERN/LCB-001, CERN, 2000.</a:t>
            </a:r>
            <a:r>
              <a:rPr lang="de-DE" sz="2000" dirty="0"/>
              <a:t>http://www.cern.ch/MONARC, 2000.</a:t>
            </a:r>
          </a:p>
          <a:p>
            <a:r>
              <a:rPr lang="en-US" sz="2000" dirty="0"/>
              <a:t>[11] </a:t>
            </a:r>
            <a:r>
              <a:rPr lang="en-US" sz="2000" dirty="0" err="1"/>
              <a:t>Youhei</a:t>
            </a:r>
            <a:r>
              <a:rPr lang="en-US" sz="2000" dirty="0"/>
              <a:t> Morita, </a:t>
            </a:r>
            <a:r>
              <a:rPr lang="en-US" sz="2000" dirty="0" err="1"/>
              <a:t>Monarc</a:t>
            </a:r>
            <a:r>
              <a:rPr lang="en-US" sz="2000" dirty="0"/>
              <a:t> Collaboration, et al. “Validation of the MONARC simulation </a:t>
            </a:r>
            <a:r>
              <a:rPr lang="de-DE" sz="2000" dirty="0" err="1"/>
              <a:t>tools</a:t>
            </a:r>
            <a:r>
              <a:rPr lang="de-DE" sz="2000" dirty="0"/>
              <a:t>”. In: Computer Physics Communications 140.1-2 (2001), pp. 153–161.</a:t>
            </a:r>
          </a:p>
          <a:p>
            <a:r>
              <a:rPr lang="de-DE" sz="2000" dirty="0"/>
              <a:t>[12] </a:t>
            </a:r>
            <a:r>
              <a:rPr lang="en-US" sz="2000" dirty="0"/>
              <a:t>C Zach et al. “Simulation of the job processing performance at an ALICE Tier-2 site with MONARC”. In: Journal of Physics: Conference Series 331.7 (2011), p. 072038. </a:t>
            </a:r>
            <a:r>
              <a:rPr lang="en-US" sz="2000" dirty="0">
                <a:hlinkClick r:id="rId3"/>
              </a:rPr>
              <a:t>url:</a:t>
            </a:r>
            <a:r>
              <a:rPr lang="de-DE" sz="2000" dirty="0">
                <a:hlinkClick r:id="rId3"/>
              </a:rPr>
              <a:t>http://stacks.iop.org/1742-6596/331/i=7/a=072038</a:t>
            </a:r>
            <a:r>
              <a:rPr lang="de-DE" sz="2000" dirty="0"/>
              <a:t>.</a:t>
            </a:r>
          </a:p>
          <a:p>
            <a:r>
              <a:rPr lang="de-DE" sz="2000" dirty="0"/>
              <a:t>Anne Martens, Exposé zum Promotionsvorhaben, 2008</a:t>
            </a:r>
          </a:p>
          <a:p>
            <a:pPr marL="0" indent="0">
              <a:buNone/>
            </a:pPr>
            <a:endParaRPr lang="de-DE" sz="2000" dirty="0"/>
          </a:p>
          <a:p>
            <a:endParaRPr lang="de-DE" sz="200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9885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Ziele und Methodik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D5A9C94-AC09-4E00-947C-F8C6F53A2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Optionale Verbesserung</a:t>
            </a:r>
          </a:p>
          <a:p>
            <a:pPr lvl="1"/>
            <a:r>
              <a:rPr lang="de-DE" dirty="0"/>
              <a:t>Ressourcennutzung durch andere Experimente</a:t>
            </a:r>
          </a:p>
          <a:p>
            <a:pPr lvl="1"/>
            <a:r>
              <a:rPr lang="de-DE" dirty="0"/>
              <a:t>Datenübertragung von und zu anderen Rechenzentren</a:t>
            </a:r>
          </a:p>
          <a:p>
            <a:pPr lvl="1"/>
            <a:r>
              <a:rPr lang="de-DE" dirty="0"/>
              <a:t>Individuellen Phasen eines Jobs</a:t>
            </a:r>
          </a:p>
          <a:p>
            <a:pPr lvl="1"/>
            <a:r>
              <a:rPr lang="de-DE" dirty="0"/>
              <a:t>Modelliere Pilot-Jobs</a:t>
            </a:r>
          </a:p>
          <a:p>
            <a:pPr marL="394575" lvl="1" indent="0">
              <a:buNone/>
            </a:pPr>
            <a:endParaRPr lang="de-DE" dirty="0"/>
          </a:p>
          <a:p>
            <a:r>
              <a:rPr lang="de-DE" dirty="0"/>
              <a:t>Validierung</a:t>
            </a:r>
          </a:p>
          <a:p>
            <a:pPr lvl="1"/>
            <a:r>
              <a:rPr lang="de-DE" dirty="0"/>
              <a:t>Bewerte Simulation der derzeitigen Lastverteilung </a:t>
            </a:r>
          </a:p>
          <a:p>
            <a:pPr lvl="1"/>
            <a:r>
              <a:rPr lang="de-DE" dirty="0"/>
              <a:t>Lastverteilungsstrategie ändern und simulieren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59290A3C-02BA-40B4-A031-C347A3F94D27}"/>
              </a:ext>
            </a:extLst>
          </p:cNvPr>
          <p:cNvGrpSpPr/>
          <p:nvPr/>
        </p:nvGrpSpPr>
        <p:grpSpPr>
          <a:xfrm>
            <a:off x="3900" y="6014135"/>
            <a:ext cx="9096909" cy="291949"/>
            <a:chOff x="3900" y="6014135"/>
            <a:chExt cx="9096909" cy="291949"/>
          </a:xfrm>
        </p:grpSpPr>
        <p:sp>
          <p:nvSpPr>
            <p:cNvPr id="11" name="Textfeld 13">
              <a:extLst>
                <a:ext uri="{FF2B5EF4-FFF2-40B4-BE49-F238E27FC236}">
                  <a16:creationId xmlns:a16="http://schemas.microsoft.com/office/drawing/2014/main" id="{1755AE32-A682-46C7-90F4-3045B8C70FA1}"/>
                </a:ext>
              </a:extLst>
            </p:cNvPr>
            <p:cNvSpPr txBox="1"/>
            <p:nvPr/>
          </p:nvSpPr>
          <p:spPr>
            <a:xfrm>
              <a:off x="1441467" y="6029085"/>
              <a:ext cx="128032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State of the Art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A80BE908-DFF8-4A79-9A12-4E0AF8731F69}"/>
                </a:ext>
              </a:extLst>
            </p:cNvPr>
            <p:cNvSpPr txBox="1"/>
            <p:nvPr/>
          </p:nvSpPr>
          <p:spPr>
            <a:xfrm>
              <a:off x="308587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Vorarbeiten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B3F16058-A694-4B34-A54F-CAB214DBB1B0}"/>
                </a:ext>
              </a:extLst>
            </p:cNvPr>
            <p:cNvSpPr txBox="1"/>
            <p:nvPr/>
          </p:nvSpPr>
          <p:spPr>
            <a:xfrm>
              <a:off x="7605607" y="6029085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040BC24B-12DD-4AAA-9447-EF7FD7D22250}"/>
                </a:ext>
              </a:extLst>
            </p:cNvPr>
            <p:cNvSpPr txBox="1"/>
            <p:nvPr/>
          </p:nvSpPr>
          <p:spPr>
            <a:xfrm>
              <a:off x="188448" y="6029085"/>
              <a:ext cx="8889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15" name="Eingekerbter Richtungspfeil 23">
              <a:extLst>
                <a:ext uri="{FF2B5EF4-FFF2-40B4-BE49-F238E27FC236}">
                  <a16:creationId xmlns:a16="http://schemas.microsoft.com/office/drawing/2014/main" id="{B1001365-048D-4EBE-9DD7-EC3276E7A4E4}"/>
                </a:ext>
              </a:extLst>
            </p:cNvPr>
            <p:cNvSpPr/>
            <p:nvPr/>
          </p:nvSpPr>
          <p:spPr>
            <a:xfrm>
              <a:off x="118017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6" name="Eingekerbter Richtungspfeil 24">
              <a:extLst>
                <a:ext uri="{FF2B5EF4-FFF2-40B4-BE49-F238E27FC236}">
                  <a16:creationId xmlns:a16="http://schemas.microsoft.com/office/drawing/2014/main" id="{CC277CA0-3DB1-4921-A731-3C7E8B457FFD}"/>
                </a:ext>
              </a:extLst>
            </p:cNvPr>
            <p:cNvSpPr/>
            <p:nvPr/>
          </p:nvSpPr>
          <p:spPr>
            <a:xfrm>
              <a:off x="282458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7" name="Eingekerbter Richtungspfeil 25">
              <a:extLst>
                <a:ext uri="{FF2B5EF4-FFF2-40B4-BE49-F238E27FC236}">
                  <a16:creationId xmlns:a16="http://schemas.microsoft.com/office/drawing/2014/main" id="{E6972955-6972-4433-89C1-44E89CE5B3A2}"/>
                </a:ext>
              </a:extLst>
            </p:cNvPr>
            <p:cNvSpPr/>
            <p:nvPr/>
          </p:nvSpPr>
          <p:spPr>
            <a:xfrm>
              <a:off x="734431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Gerade Verbindung 28">
              <a:extLst>
                <a:ext uri="{FF2B5EF4-FFF2-40B4-BE49-F238E27FC236}">
                  <a16:creationId xmlns:a16="http://schemas.microsoft.com/office/drawing/2014/main" id="{BB931BA0-E0A6-449E-A7D9-BCFD02FCEE72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9F50FE5E-3F31-44B0-A6A2-2A58D6E8DEC2}"/>
                </a:ext>
              </a:extLst>
            </p:cNvPr>
            <p:cNvSpPr txBox="1"/>
            <p:nvPr/>
          </p:nvSpPr>
          <p:spPr>
            <a:xfrm>
              <a:off x="4418047" y="6029085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b="1" dirty="0"/>
                <a:t>Ziele &amp; Methodik</a:t>
              </a:r>
            </a:p>
          </p:txBody>
        </p:sp>
        <p:sp>
          <p:nvSpPr>
            <p:cNvPr id="20" name="Eingekerbter Richtungspfeil 25">
              <a:extLst>
                <a:ext uri="{FF2B5EF4-FFF2-40B4-BE49-F238E27FC236}">
                  <a16:creationId xmlns:a16="http://schemas.microsoft.com/office/drawing/2014/main" id="{116B19CD-3515-458B-9C5E-117F571983B1}"/>
                </a:ext>
              </a:extLst>
            </p:cNvPr>
            <p:cNvSpPr/>
            <p:nvPr/>
          </p:nvSpPr>
          <p:spPr>
            <a:xfrm>
              <a:off x="415675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8D54FEFE-651E-476F-90ED-CA5B3AD7FA17}"/>
                </a:ext>
              </a:extLst>
            </p:cNvPr>
            <p:cNvSpPr txBox="1"/>
            <p:nvPr/>
          </p:nvSpPr>
          <p:spPr>
            <a:xfrm>
              <a:off x="627343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Arbeitsplan</a:t>
              </a:r>
            </a:p>
          </p:txBody>
        </p:sp>
        <p:sp>
          <p:nvSpPr>
            <p:cNvPr id="22" name="Eingekerbter Richtungspfeil 25">
              <a:extLst>
                <a:ext uri="{FF2B5EF4-FFF2-40B4-BE49-F238E27FC236}">
                  <a16:creationId xmlns:a16="http://schemas.microsoft.com/office/drawing/2014/main" id="{B711B31E-B5D0-40CD-B5D8-503C5233E10C}"/>
                </a:ext>
              </a:extLst>
            </p:cNvPr>
            <p:cNvSpPr/>
            <p:nvPr/>
          </p:nvSpPr>
          <p:spPr>
            <a:xfrm>
              <a:off x="601214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8171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fik 19">
            <a:extLst>
              <a:ext uri="{FF2B5EF4-FFF2-40B4-BE49-F238E27FC236}">
                <a16:creationId xmlns:a16="http://schemas.microsoft.com/office/drawing/2014/main" id="{D93B0F5D-9AED-4CDA-8925-34F46126C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069" y="1563507"/>
            <a:ext cx="7459662" cy="4450628"/>
          </a:xfrm>
          <a:prstGeom prst="rect">
            <a:avLst/>
          </a:prstGeom>
        </p:spPr>
      </p:pic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Motivation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88448" y="1111067"/>
            <a:ext cx="8767103" cy="4920260"/>
          </a:xfrm>
        </p:spPr>
        <p:txBody>
          <a:bodyPr/>
          <a:lstStyle/>
          <a:p>
            <a:r>
              <a:rPr lang="de-DE" dirty="0"/>
              <a:t>Upgrade zu High-</a:t>
            </a:r>
            <a:r>
              <a:rPr lang="de-DE" dirty="0" err="1"/>
              <a:t>Luminosity</a:t>
            </a:r>
            <a:r>
              <a:rPr lang="de-DE" dirty="0"/>
              <a:t> Large Hadron Collider 2026 </a:t>
            </a:r>
            <a:r>
              <a:rPr lang="de-DE" sz="2000" dirty="0"/>
              <a:t>(</a:t>
            </a:r>
            <a:r>
              <a:rPr lang="it-IT" sz="2000" dirty="0" err="1"/>
              <a:t>Alves</a:t>
            </a:r>
            <a:r>
              <a:rPr lang="it-IT" sz="2000" dirty="0"/>
              <a:t> et al., 2017</a:t>
            </a:r>
            <a:r>
              <a:rPr lang="de-DE" sz="2000" dirty="0"/>
              <a:t>)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sz="1800" dirty="0"/>
          </a:p>
          <a:p>
            <a:endParaRPr lang="de-DE" sz="2000" dirty="0"/>
          </a:p>
          <a:p>
            <a:pPr marL="0" indent="0">
              <a:buNone/>
            </a:pPr>
            <a:endParaRPr lang="de-DE" noProof="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78A6D753-CB57-4521-8E05-E0F51D70833D}"/>
              </a:ext>
            </a:extLst>
          </p:cNvPr>
          <p:cNvSpPr txBox="1"/>
          <p:nvPr/>
        </p:nvSpPr>
        <p:spPr>
          <a:xfrm>
            <a:off x="3575257" y="5536006"/>
            <a:ext cx="2108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(</a:t>
            </a:r>
            <a:r>
              <a:rPr lang="it-IT" dirty="0" err="1"/>
              <a:t>Alves</a:t>
            </a:r>
            <a:r>
              <a:rPr lang="it-IT" dirty="0"/>
              <a:t> et al., 2017</a:t>
            </a:r>
            <a:r>
              <a:rPr lang="de-DE" dirty="0"/>
              <a:t>)</a:t>
            </a:r>
          </a:p>
          <a:p>
            <a:endParaRPr lang="de-DE" dirty="0"/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E3203C1F-81D5-40CC-A52A-3DDF76E7D653}"/>
              </a:ext>
            </a:extLst>
          </p:cNvPr>
          <p:cNvGrpSpPr/>
          <p:nvPr/>
        </p:nvGrpSpPr>
        <p:grpSpPr>
          <a:xfrm>
            <a:off x="3900" y="6014135"/>
            <a:ext cx="9072000" cy="301151"/>
            <a:chOff x="3900" y="6014135"/>
            <a:chExt cx="9072000" cy="301151"/>
          </a:xfrm>
        </p:grpSpPr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15EBF051-C8EE-4237-A442-467D62AD9942}"/>
                </a:ext>
              </a:extLst>
            </p:cNvPr>
            <p:cNvSpPr txBox="1"/>
            <p:nvPr/>
          </p:nvSpPr>
          <p:spPr>
            <a:xfrm>
              <a:off x="7514250" y="6038287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FFC7AA87-8A73-4240-A4BE-4DFA2C9102E1}"/>
                </a:ext>
              </a:extLst>
            </p:cNvPr>
            <p:cNvSpPr txBox="1"/>
            <p:nvPr/>
          </p:nvSpPr>
          <p:spPr>
            <a:xfrm>
              <a:off x="97091" y="6038287"/>
              <a:ext cx="102906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/>
                <a:t>Motivation</a:t>
              </a:r>
            </a:p>
          </p:txBody>
        </p:sp>
        <p:sp>
          <p:nvSpPr>
            <p:cNvPr id="25" name="Eingekerbter Richtungspfeil 23">
              <a:extLst>
                <a:ext uri="{FF2B5EF4-FFF2-40B4-BE49-F238E27FC236}">
                  <a16:creationId xmlns:a16="http://schemas.microsoft.com/office/drawing/2014/main" id="{03FFB49C-E3C8-4680-AF84-EFF01732912A}"/>
                </a:ext>
              </a:extLst>
            </p:cNvPr>
            <p:cNvSpPr/>
            <p:nvPr/>
          </p:nvSpPr>
          <p:spPr>
            <a:xfrm>
              <a:off x="1574753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5">
              <a:extLst>
                <a:ext uri="{FF2B5EF4-FFF2-40B4-BE49-F238E27FC236}">
                  <a16:creationId xmlns:a16="http://schemas.microsoft.com/office/drawing/2014/main" id="{4F3D0BCB-C24C-430D-9CA0-DF1E469F00AA}"/>
                </a:ext>
              </a:extLst>
            </p:cNvPr>
            <p:cNvSpPr/>
            <p:nvPr/>
          </p:nvSpPr>
          <p:spPr>
            <a:xfrm>
              <a:off x="6767028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Gerade Verbindung 28">
              <a:extLst>
                <a:ext uri="{FF2B5EF4-FFF2-40B4-BE49-F238E27FC236}">
                  <a16:creationId xmlns:a16="http://schemas.microsoft.com/office/drawing/2014/main" id="{779EDF19-F20E-419B-9D61-6DE8FFE20BF8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E677758F-200D-4CB4-8D0D-C3ED2136600E}"/>
                </a:ext>
              </a:extLst>
            </p:cNvPr>
            <p:cNvSpPr txBox="1"/>
            <p:nvPr/>
          </p:nvSpPr>
          <p:spPr>
            <a:xfrm>
              <a:off x="4686997" y="6038287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Erste Ergebnisse</a:t>
              </a:r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F7F9D1C0-EE6C-4749-8644-E42B63B97D21}"/>
                </a:ext>
              </a:extLst>
            </p:cNvPr>
            <p:cNvSpPr txBox="1"/>
            <p:nvPr/>
          </p:nvSpPr>
          <p:spPr>
            <a:xfrm>
              <a:off x="2321978" y="6038287"/>
              <a:ext cx="102906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Arbeitsplan</a:t>
              </a:r>
            </a:p>
          </p:txBody>
        </p:sp>
        <p:sp>
          <p:nvSpPr>
            <p:cNvPr id="30" name="Eingekerbter Richtungspfeil 25">
              <a:extLst>
                <a:ext uri="{FF2B5EF4-FFF2-40B4-BE49-F238E27FC236}">
                  <a16:creationId xmlns:a16="http://schemas.microsoft.com/office/drawing/2014/main" id="{561B9229-5610-47AA-97A7-9D6719771AE2}"/>
                </a:ext>
              </a:extLst>
            </p:cNvPr>
            <p:cNvSpPr/>
            <p:nvPr/>
          </p:nvSpPr>
          <p:spPr>
            <a:xfrm>
              <a:off x="3939772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14528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State of the Art - </a:t>
            </a:r>
            <a:r>
              <a:rPr lang="de-DE" noProof="0" dirty="0"/>
              <a:t>Palladio</a:t>
            </a:r>
          </a:p>
        </p:txBody>
      </p:sp>
      <p:pic>
        <p:nvPicPr>
          <p:cNvPr id="2" name="Inhaltsplatzhalt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02" y="1435039"/>
            <a:ext cx="8431764" cy="3903148"/>
          </a:xfrm>
        </p:spPr>
      </p:pic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2895600" y="5377490"/>
            <a:ext cx="4270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Arbeitsprozess Palladio </a:t>
            </a:r>
            <a:r>
              <a:rPr lang="de-DE" sz="1400" dirty="0"/>
              <a:t>(Becker et al., 2009)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723FEBEF-FBAE-4AD0-B698-79E241198A51}"/>
              </a:ext>
            </a:extLst>
          </p:cNvPr>
          <p:cNvGrpSpPr/>
          <p:nvPr/>
        </p:nvGrpSpPr>
        <p:grpSpPr>
          <a:xfrm>
            <a:off x="3900" y="6014135"/>
            <a:ext cx="9096909" cy="291949"/>
            <a:chOff x="3900" y="6014135"/>
            <a:chExt cx="9096909" cy="291949"/>
          </a:xfrm>
        </p:grpSpPr>
        <p:sp>
          <p:nvSpPr>
            <p:cNvPr id="7" name="Textfeld 13">
              <a:extLst>
                <a:ext uri="{FF2B5EF4-FFF2-40B4-BE49-F238E27FC236}">
                  <a16:creationId xmlns:a16="http://schemas.microsoft.com/office/drawing/2014/main" id="{4772297B-3C30-4749-8BF3-00F837930752}"/>
                </a:ext>
              </a:extLst>
            </p:cNvPr>
            <p:cNvSpPr txBox="1"/>
            <p:nvPr/>
          </p:nvSpPr>
          <p:spPr>
            <a:xfrm>
              <a:off x="1441467" y="6029085"/>
              <a:ext cx="128032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b="1" dirty="0"/>
                <a:t>State of the Art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1F73CD3D-7699-416E-AA63-83B736D6F849}"/>
                </a:ext>
              </a:extLst>
            </p:cNvPr>
            <p:cNvSpPr txBox="1"/>
            <p:nvPr/>
          </p:nvSpPr>
          <p:spPr>
            <a:xfrm>
              <a:off x="308587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Vorarbeiten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17463A0F-A410-4C49-947E-38BF81B5A3DE}"/>
                </a:ext>
              </a:extLst>
            </p:cNvPr>
            <p:cNvSpPr txBox="1"/>
            <p:nvPr/>
          </p:nvSpPr>
          <p:spPr>
            <a:xfrm>
              <a:off x="7605607" y="6029085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D423F250-D591-444A-B5F1-71E729AD0141}"/>
                </a:ext>
              </a:extLst>
            </p:cNvPr>
            <p:cNvSpPr txBox="1"/>
            <p:nvPr/>
          </p:nvSpPr>
          <p:spPr>
            <a:xfrm>
              <a:off x="188448" y="6029085"/>
              <a:ext cx="8889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11" name="Eingekerbter Richtungspfeil 23">
              <a:extLst>
                <a:ext uri="{FF2B5EF4-FFF2-40B4-BE49-F238E27FC236}">
                  <a16:creationId xmlns:a16="http://schemas.microsoft.com/office/drawing/2014/main" id="{5C765B4C-0B43-4FA6-961C-55530ABE8E34}"/>
                </a:ext>
              </a:extLst>
            </p:cNvPr>
            <p:cNvSpPr/>
            <p:nvPr/>
          </p:nvSpPr>
          <p:spPr>
            <a:xfrm>
              <a:off x="118017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4">
              <a:extLst>
                <a:ext uri="{FF2B5EF4-FFF2-40B4-BE49-F238E27FC236}">
                  <a16:creationId xmlns:a16="http://schemas.microsoft.com/office/drawing/2014/main" id="{C83FD3FD-5667-4F6C-9BB9-B7D9278BC677}"/>
                </a:ext>
              </a:extLst>
            </p:cNvPr>
            <p:cNvSpPr/>
            <p:nvPr/>
          </p:nvSpPr>
          <p:spPr>
            <a:xfrm>
              <a:off x="282458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Eingekerbter Richtungspfeil 25">
              <a:extLst>
                <a:ext uri="{FF2B5EF4-FFF2-40B4-BE49-F238E27FC236}">
                  <a16:creationId xmlns:a16="http://schemas.microsoft.com/office/drawing/2014/main" id="{948FDB0E-3364-42A6-9DDD-84A13F946100}"/>
                </a:ext>
              </a:extLst>
            </p:cNvPr>
            <p:cNvSpPr/>
            <p:nvPr/>
          </p:nvSpPr>
          <p:spPr>
            <a:xfrm>
              <a:off x="734431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Gerade Verbindung 28">
              <a:extLst>
                <a:ext uri="{FF2B5EF4-FFF2-40B4-BE49-F238E27FC236}">
                  <a16:creationId xmlns:a16="http://schemas.microsoft.com/office/drawing/2014/main" id="{A2F5A63A-4DAC-4176-A5FE-B9372E57D9A9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8A9C1496-1BA6-441E-9308-09CB578DEFC4}"/>
                </a:ext>
              </a:extLst>
            </p:cNvPr>
            <p:cNvSpPr txBox="1"/>
            <p:nvPr/>
          </p:nvSpPr>
          <p:spPr>
            <a:xfrm>
              <a:off x="4418047" y="6029085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Ziele &amp; Methodik</a:t>
              </a:r>
            </a:p>
          </p:txBody>
        </p:sp>
        <p:sp>
          <p:nvSpPr>
            <p:cNvPr id="16" name="Eingekerbter Richtungspfeil 25">
              <a:extLst>
                <a:ext uri="{FF2B5EF4-FFF2-40B4-BE49-F238E27FC236}">
                  <a16:creationId xmlns:a16="http://schemas.microsoft.com/office/drawing/2014/main" id="{2C1EAD9A-3DF7-4F15-97D6-0C2179A120C4}"/>
                </a:ext>
              </a:extLst>
            </p:cNvPr>
            <p:cNvSpPr/>
            <p:nvPr/>
          </p:nvSpPr>
          <p:spPr>
            <a:xfrm>
              <a:off x="415675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1DD0307A-71CF-41F9-987A-228CF2F9EFD0}"/>
                </a:ext>
              </a:extLst>
            </p:cNvPr>
            <p:cNvSpPr txBox="1"/>
            <p:nvPr/>
          </p:nvSpPr>
          <p:spPr>
            <a:xfrm>
              <a:off x="627343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Arbeitsplan</a:t>
              </a:r>
            </a:p>
          </p:txBody>
        </p:sp>
        <p:sp>
          <p:nvSpPr>
            <p:cNvPr id="18" name="Eingekerbter Richtungspfeil 25">
              <a:extLst>
                <a:ext uri="{FF2B5EF4-FFF2-40B4-BE49-F238E27FC236}">
                  <a16:creationId xmlns:a16="http://schemas.microsoft.com/office/drawing/2014/main" id="{55E11643-85F9-40C2-84F1-4421AEC15AB9}"/>
                </a:ext>
              </a:extLst>
            </p:cNvPr>
            <p:cNvSpPr/>
            <p:nvPr/>
          </p:nvSpPr>
          <p:spPr>
            <a:xfrm>
              <a:off x="601214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10286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Vorarbeiten - Skalierbarkeit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pic>
        <p:nvPicPr>
          <p:cNvPr id="3" name="Inhaltsplatzhalter 2">
            <a:extLst>
              <a:ext uri="{FF2B5EF4-FFF2-40B4-BE49-F238E27FC236}">
                <a16:creationId xmlns:a16="http://schemas.microsoft.com/office/drawing/2014/main" id="{7A931C1D-6303-43BD-BA41-625ABE29CA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66059" y="895350"/>
            <a:ext cx="6004736" cy="5196406"/>
          </a:xfrm>
          <a:prstGeom prst="rect">
            <a:avLst/>
          </a:prstGeom>
        </p:spPr>
      </p:pic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0FB2BA19-D8AF-429E-961E-790E075B21D7}"/>
              </a:ext>
            </a:extLst>
          </p:cNvPr>
          <p:cNvGrpSpPr/>
          <p:nvPr/>
        </p:nvGrpSpPr>
        <p:grpSpPr>
          <a:xfrm>
            <a:off x="3900" y="6014135"/>
            <a:ext cx="9096909" cy="291949"/>
            <a:chOff x="3900" y="6014135"/>
            <a:chExt cx="9096909" cy="291949"/>
          </a:xfrm>
        </p:grpSpPr>
        <p:sp>
          <p:nvSpPr>
            <p:cNvPr id="6" name="Textfeld 13">
              <a:extLst>
                <a:ext uri="{FF2B5EF4-FFF2-40B4-BE49-F238E27FC236}">
                  <a16:creationId xmlns:a16="http://schemas.microsoft.com/office/drawing/2014/main" id="{086F52B0-C943-4082-BC63-4BE6F83D224F}"/>
                </a:ext>
              </a:extLst>
            </p:cNvPr>
            <p:cNvSpPr txBox="1"/>
            <p:nvPr/>
          </p:nvSpPr>
          <p:spPr>
            <a:xfrm>
              <a:off x="1441467" y="6029085"/>
              <a:ext cx="128032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State of the Art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DBE9ADB9-5267-4EA5-B0E6-95C994C58479}"/>
                </a:ext>
              </a:extLst>
            </p:cNvPr>
            <p:cNvSpPr txBox="1"/>
            <p:nvPr/>
          </p:nvSpPr>
          <p:spPr>
            <a:xfrm>
              <a:off x="3085875" y="6029085"/>
              <a:ext cx="1027654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b="1" dirty="0"/>
                <a:t>Vorarbeiten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54ED5CA7-3313-45D7-B33F-27C887334A1B}"/>
                </a:ext>
              </a:extLst>
            </p:cNvPr>
            <p:cNvSpPr txBox="1"/>
            <p:nvPr/>
          </p:nvSpPr>
          <p:spPr>
            <a:xfrm>
              <a:off x="7605607" y="6029085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61F8B2F9-3F3A-4D87-9234-4582A379E938}"/>
                </a:ext>
              </a:extLst>
            </p:cNvPr>
            <p:cNvSpPr txBox="1"/>
            <p:nvPr/>
          </p:nvSpPr>
          <p:spPr>
            <a:xfrm>
              <a:off x="188448" y="6029085"/>
              <a:ext cx="8889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10" name="Eingekerbter Richtungspfeil 23">
              <a:extLst>
                <a:ext uri="{FF2B5EF4-FFF2-40B4-BE49-F238E27FC236}">
                  <a16:creationId xmlns:a16="http://schemas.microsoft.com/office/drawing/2014/main" id="{F3E5F7B1-F1FC-4289-8563-C971B06DE157}"/>
                </a:ext>
              </a:extLst>
            </p:cNvPr>
            <p:cNvSpPr/>
            <p:nvPr/>
          </p:nvSpPr>
          <p:spPr>
            <a:xfrm>
              <a:off x="118017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24">
              <a:extLst>
                <a:ext uri="{FF2B5EF4-FFF2-40B4-BE49-F238E27FC236}">
                  <a16:creationId xmlns:a16="http://schemas.microsoft.com/office/drawing/2014/main" id="{5232B37F-4545-4FE3-9ABC-0407EEBF0198}"/>
                </a:ext>
              </a:extLst>
            </p:cNvPr>
            <p:cNvSpPr/>
            <p:nvPr/>
          </p:nvSpPr>
          <p:spPr>
            <a:xfrm>
              <a:off x="282458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5">
              <a:extLst>
                <a:ext uri="{FF2B5EF4-FFF2-40B4-BE49-F238E27FC236}">
                  <a16:creationId xmlns:a16="http://schemas.microsoft.com/office/drawing/2014/main" id="{38368076-018B-4142-86BC-68CA644248B8}"/>
                </a:ext>
              </a:extLst>
            </p:cNvPr>
            <p:cNvSpPr/>
            <p:nvPr/>
          </p:nvSpPr>
          <p:spPr>
            <a:xfrm>
              <a:off x="734431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Gerade Verbindung 28">
              <a:extLst>
                <a:ext uri="{FF2B5EF4-FFF2-40B4-BE49-F238E27FC236}">
                  <a16:creationId xmlns:a16="http://schemas.microsoft.com/office/drawing/2014/main" id="{A7972D66-4391-42C9-95F1-5A4869EA0A60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F4FEC6D1-BE06-4517-9DAA-4DE4D9356AFD}"/>
                </a:ext>
              </a:extLst>
            </p:cNvPr>
            <p:cNvSpPr txBox="1"/>
            <p:nvPr/>
          </p:nvSpPr>
          <p:spPr>
            <a:xfrm>
              <a:off x="4418047" y="6029085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Ziele &amp; Methodik</a:t>
              </a:r>
            </a:p>
          </p:txBody>
        </p:sp>
        <p:sp>
          <p:nvSpPr>
            <p:cNvPr id="15" name="Eingekerbter Richtungspfeil 25">
              <a:extLst>
                <a:ext uri="{FF2B5EF4-FFF2-40B4-BE49-F238E27FC236}">
                  <a16:creationId xmlns:a16="http://schemas.microsoft.com/office/drawing/2014/main" id="{ADD383F9-0E48-48B4-B7AE-4E22F4E8C06B}"/>
                </a:ext>
              </a:extLst>
            </p:cNvPr>
            <p:cNvSpPr/>
            <p:nvPr/>
          </p:nvSpPr>
          <p:spPr>
            <a:xfrm>
              <a:off x="415675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E417536C-AA9B-4CB8-B7F8-FBEAF67A3803}"/>
                </a:ext>
              </a:extLst>
            </p:cNvPr>
            <p:cNvSpPr txBox="1"/>
            <p:nvPr/>
          </p:nvSpPr>
          <p:spPr>
            <a:xfrm>
              <a:off x="627343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Arbeitsplan</a:t>
              </a:r>
            </a:p>
          </p:txBody>
        </p:sp>
        <p:sp>
          <p:nvSpPr>
            <p:cNvPr id="17" name="Eingekerbter Richtungspfeil 25">
              <a:extLst>
                <a:ext uri="{FF2B5EF4-FFF2-40B4-BE49-F238E27FC236}">
                  <a16:creationId xmlns:a16="http://schemas.microsoft.com/office/drawing/2014/main" id="{3448F627-9F12-47C5-9174-51226D0E0709}"/>
                </a:ext>
              </a:extLst>
            </p:cNvPr>
            <p:cNvSpPr/>
            <p:nvPr/>
          </p:nvSpPr>
          <p:spPr>
            <a:xfrm>
              <a:off x="601214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9407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Vision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390525" y="1600200"/>
            <a:ext cx="8363231" cy="4204258"/>
          </a:xfrm>
        </p:spPr>
        <p:txBody>
          <a:bodyPr/>
          <a:lstStyle/>
          <a:p>
            <a:r>
              <a:rPr lang="de-DE" dirty="0"/>
              <a:t>Erstelle Simulation für das WLCG</a:t>
            </a:r>
          </a:p>
          <a:p>
            <a:r>
              <a:rPr lang="de-DE" dirty="0">
                <a:solidFill>
                  <a:schemeClr val="bg2"/>
                </a:solidFill>
              </a:rPr>
              <a:t>Nutze diese für:</a:t>
            </a:r>
          </a:p>
          <a:p>
            <a:pPr lvl="1"/>
            <a:r>
              <a:rPr lang="de-DE" dirty="0">
                <a:solidFill>
                  <a:schemeClr val="bg2"/>
                </a:solidFill>
              </a:rPr>
              <a:t>Finde beste Lastverteilungsstrategie</a:t>
            </a:r>
          </a:p>
          <a:p>
            <a:pPr lvl="1"/>
            <a:r>
              <a:rPr lang="de-DE" noProof="0" dirty="0">
                <a:solidFill>
                  <a:schemeClr val="bg2"/>
                </a:solidFill>
              </a:rPr>
              <a:t>Finde beste Verbesserung der Grid-Infrastruktur</a:t>
            </a:r>
          </a:p>
          <a:p>
            <a:pPr lvl="1"/>
            <a:r>
              <a:rPr lang="de-DE" noProof="0" dirty="0">
                <a:solidFill>
                  <a:schemeClr val="bg2"/>
                </a:solidFill>
              </a:rPr>
              <a:t>Finde beste Scheduling-Entscheidung</a:t>
            </a:r>
          </a:p>
          <a:p>
            <a:r>
              <a:rPr lang="de-DE" noProof="0" dirty="0">
                <a:solidFill>
                  <a:schemeClr val="bg2"/>
                </a:solidFill>
              </a:rPr>
              <a:t>Optimiere Ressource-Nutzung des Grids</a:t>
            </a:r>
          </a:p>
          <a:p>
            <a:pPr marL="394575" lvl="1" indent="0">
              <a:buNone/>
            </a:pPr>
            <a:endParaRPr lang="de-DE" noProof="0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2ECFF88-CBBD-42C2-B462-90C640DC58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02500" y="1001853"/>
            <a:ext cx="159290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119EEE2D-E388-4130-9637-3AEF0D8360DE}"/>
              </a:ext>
            </a:extLst>
          </p:cNvPr>
          <p:cNvGrpSpPr/>
          <p:nvPr/>
        </p:nvGrpSpPr>
        <p:grpSpPr>
          <a:xfrm>
            <a:off x="3900" y="6014135"/>
            <a:ext cx="9072000" cy="301151"/>
            <a:chOff x="3900" y="6014135"/>
            <a:chExt cx="9072000" cy="301151"/>
          </a:xfrm>
        </p:grpSpPr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AB3EE12F-FB8A-4E6C-9B1E-2BE47AEB8FD4}"/>
                </a:ext>
              </a:extLst>
            </p:cNvPr>
            <p:cNvSpPr txBox="1"/>
            <p:nvPr/>
          </p:nvSpPr>
          <p:spPr>
            <a:xfrm>
              <a:off x="7514250" y="6038287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DA7D266B-6454-4D00-90FC-811069A2D34F}"/>
                </a:ext>
              </a:extLst>
            </p:cNvPr>
            <p:cNvSpPr txBox="1"/>
            <p:nvPr/>
          </p:nvSpPr>
          <p:spPr>
            <a:xfrm>
              <a:off x="97091" y="6038287"/>
              <a:ext cx="102906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/>
                <a:t>Motivation</a:t>
              </a:r>
            </a:p>
          </p:txBody>
        </p:sp>
        <p:sp>
          <p:nvSpPr>
            <p:cNvPr id="23" name="Eingekerbter Richtungspfeil 23">
              <a:extLst>
                <a:ext uri="{FF2B5EF4-FFF2-40B4-BE49-F238E27FC236}">
                  <a16:creationId xmlns:a16="http://schemas.microsoft.com/office/drawing/2014/main" id="{55BDDA66-C7D9-44A2-B855-734529C17A2B}"/>
                </a:ext>
              </a:extLst>
            </p:cNvPr>
            <p:cNvSpPr/>
            <p:nvPr/>
          </p:nvSpPr>
          <p:spPr>
            <a:xfrm>
              <a:off x="1574753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4" name="Eingekerbter Richtungspfeil 25">
              <a:extLst>
                <a:ext uri="{FF2B5EF4-FFF2-40B4-BE49-F238E27FC236}">
                  <a16:creationId xmlns:a16="http://schemas.microsoft.com/office/drawing/2014/main" id="{CAD8486C-A5F6-4F03-B627-B0480537EF9D}"/>
                </a:ext>
              </a:extLst>
            </p:cNvPr>
            <p:cNvSpPr/>
            <p:nvPr/>
          </p:nvSpPr>
          <p:spPr>
            <a:xfrm>
              <a:off x="6767028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Gerade Verbindung 28">
              <a:extLst>
                <a:ext uri="{FF2B5EF4-FFF2-40B4-BE49-F238E27FC236}">
                  <a16:creationId xmlns:a16="http://schemas.microsoft.com/office/drawing/2014/main" id="{81AAABB2-5C84-4EFA-83EC-891961FE70DC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138E038A-A34C-4837-A26E-E0831D82AAC3}"/>
                </a:ext>
              </a:extLst>
            </p:cNvPr>
            <p:cNvSpPr txBox="1"/>
            <p:nvPr/>
          </p:nvSpPr>
          <p:spPr>
            <a:xfrm>
              <a:off x="4686997" y="6038287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Erste Ergebnisse</a:t>
              </a: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94EA9F55-061B-4740-B34F-683E9930BED2}"/>
                </a:ext>
              </a:extLst>
            </p:cNvPr>
            <p:cNvSpPr txBox="1"/>
            <p:nvPr/>
          </p:nvSpPr>
          <p:spPr>
            <a:xfrm>
              <a:off x="2321978" y="6038287"/>
              <a:ext cx="102906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Arbeitsplan</a:t>
              </a:r>
            </a:p>
          </p:txBody>
        </p:sp>
        <p:sp>
          <p:nvSpPr>
            <p:cNvPr id="28" name="Eingekerbter Richtungspfeil 25">
              <a:extLst>
                <a:ext uri="{FF2B5EF4-FFF2-40B4-BE49-F238E27FC236}">
                  <a16:creationId xmlns:a16="http://schemas.microsoft.com/office/drawing/2014/main" id="{B849B08B-6406-4268-BF78-663C77148409}"/>
                </a:ext>
              </a:extLst>
            </p:cNvPr>
            <p:cNvSpPr/>
            <p:nvPr/>
          </p:nvSpPr>
          <p:spPr>
            <a:xfrm>
              <a:off x="3939772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7665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Vision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390525" y="1600200"/>
            <a:ext cx="8363231" cy="4204258"/>
          </a:xfrm>
        </p:spPr>
        <p:txBody>
          <a:bodyPr/>
          <a:lstStyle/>
          <a:p>
            <a:r>
              <a:rPr lang="de-DE" dirty="0"/>
              <a:t>Erstelle Simulation für das WLCG</a:t>
            </a:r>
          </a:p>
          <a:p>
            <a:r>
              <a:rPr lang="de-DE" dirty="0"/>
              <a:t>Nutze diese für:</a:t>
            </a:r>
          </a:p>
          <a:p>
            <a:pPr lvl="1"/>
            <a:r>
              <a:rPr lang="de-DE" dirty="0"/>
              <a:t>Finde beste Lastverteilungsstrategie</a:t>
            </a:r>
          </a:p>
          <a:p>
            <a:pPr lvl="1"/>
            <a:r>
              <a:rPr lang="de-DE" noProof="0" dirty="0">
                <a:solidFill>
                  <a:schemeClr val="bg2"/>
                </a:solidFill>
              </a:rPr>
              <a:t>Finde beste Verbesserung der Grid-Infrastruktur</a:t>
            </a:r>
          </a:p>
          <a:p>
            <a:pPr lvl="1"/>
            <a:r>
              <a:rPr lang="de-DE" noProof="0" dirty="0">
                <a:solidFill>
                  <a:schemeClr val="bg2"/>
                </a:solidFill>
              </a:rPr>
              <a:t>Finde beste Scheduling-Entscheidung</a:t>
            </a:r>
          </a:p>
          <a:p>
            <a:r>
              <a:rPr lang="de-DE" noProof="0" dirty="0">
                <a:solidFill>
                  <a:schemeClr val="bg2"/>
                </a:solidFill>
              </a:rPr>
              <a:t>Optimiere Ressource-Nutzung des Grids</a:t>
            </a:r>
          </a:p>
          <a:p>
            <a:pPr marL="394575" lvl="1" indent="0">
              <a:buNone/>
            </a:pPr>
            <a:endParaRPr lang="de-DE" noProof="0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2ECFF88-CBBD-42C2-B462-90C640DC58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02500" y="1001853"/>
            <a:ext cx="159290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2BE7DB10-C0C2-45D7-B721-8B03D196999A}"/>
              </a:ext>
            </a:extLst>
          </p:cNvPr>
          <p:cNvGrpSpPr/>
          <p:nvPr/>
        </p:nvGrpSpPr>
        <p:grpSpPr>
          <a:xfrm>
            <a:off x="3900" y="6014135"/>
            <a:ext cx="9072000" cy="301151"/>
            <a:chOff x="3900" y="6014135"/>
            <a:chExt cx="9072000" cy="301151"/>
          </a:xfrm>
        </p:grpSpPr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CC6BAEE9-9048-44FB-A375-D453F736F73D}"/>
                </a:ext>
              </a:extLst>
            </p:cNvPr>
            <p:cNvSpPr txBox="1"/>
            <p:nvPr/>
          </p:nvSpPr>
          <p:spPr>
            <a:xfrm>
              <a:off x="7514250" y="6038287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6A502024-71E8-4DC5-B65F-704B5BB35CF6}"/>
                </a:ext>
              </a:extLst>
            </p:cNvPr>
            <p:cNvSpPr txBox="1"/>
            <p:nvPr/>
          </p:nvSpPr>
          <p:spPr>
            <a:xfrm>
              <a:off x="97091" y="6038287"/>
              <a:ext cx="102906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/>
                <a:t>Motivation</a:t>
              </a:r>
            </a:p>
          </p:txBody>
        </p:sp>
        <p:sp>
          <p:nvSpPr>
            <p:cNvPr id="23" name="Eingekerbter Richtungspfeil 23">
              <a:extLst>
                <a:ext uri="{FF2B5EF4-FFF2-40B4-BE49-F238E27FC236}">
                  <a16:creationId xmlns:a16="http://schemas.microsoft.com/office/drawing/2014/main" id="{E08A9CF5-F31A-4109-8D06-BBD4A903F35D}"/>
                </a:ext>
              </a:extLst>
            </p:cNvPr>
            <p:cNvSpPr/>
            <p:nvPr/>
          </p:nvSpPr>
          <p:spPr>
            <a:xfrm>
              <a:off x="1574753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4" name="Eingekerbter Richtungspfeil 25">
              <a:extLst>
                <a:ext uri="{FF2B5EF4-FFF2-40B4-BE49-F238E27FC236}">
                  <a16:creationId xmlns:a16="http://schemas.microsoft.com/office/drawing/2014/main" id="{B9647F1F-D1AB-4550-B8B9-FA7FF1AFC88A}"/>
                </a:ext>
              </a:extLst>
            </p:cNvPr>
            <p:cNvSpPr/>
            <p:nvPr/>
          </p:nvSpPr>
          <p:spPr>
            <a:xfrm>
              <a:off x="6767028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Gerade Verbindung 28">
              <a:extLst>
                <a:ext uri="{FF2B5EF4-FFF2-40B4-BE49-F238E27FC236}">
                  <a16:creationId xmlns:a16="http://schemas.microsoft.com/office/drawing/2014/main" id="{E66E1204-C4C9-4E3A-B240-6C69ACF1D98E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FE27FB04-28D7-4EB8-9825-69B046000057}"/>
                </a:ext>
              </a:extLst>
            </p:cNvPr>
            <p:cNvSpPr txBox="1"/>
            <p:nvPr/>
          </p:nvSpPr>
          <p:spPr>
            <a:xfrm>
              <a:off x="4686997" y="6038287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Erste Ergebnisse</a:t>
              </a: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927AF224-9725-48B0-A467-DECF53424F90}"/>
                </a:ext>
              </a:extLst>
            </p:cNvPr>
            <p:cNvSpPr txBox="1"/>
            <p:nvPr/>
          </p:nvSpPr>
          <p:spPr>
            <a:xfrm>
              <a:off x="2321978" y="6038287"/>
              <a:ext cx="102906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Arbeitsplan</a:t>
              </a:r>
            </a:p>
          </p:txBody>
        </p:sp>
        <p:sp>
          <p:nvSpPr>
            <p:cNvPr id="28" name="Eingekerbter Richtungspfeil 25">
              <a:extLst>
                <a:ext uri="{FF2B5EF4-FFF2-40B4-BE49-F238E27FC236}">
                  <a16:creationId xmlns:a16="http://schemas.microsoft.com/office/drawing/2014/main" id="{D3ABF977-58D8-4627-818D-C54976A37B74}"/>
                </a:ext>
              </a:extLst>
            </p:cNvPr>
            <p:cNvSpPr/>
            <p:nvPr/>
          </p:nvSpPr>
          <p:spPr>
            <a:xfrm>
              <a:off x="3939772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1924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Vision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390525" y="1600200"/>
            <a:ext cx="8363231" cy="4204258"/>
          </a:xfrm>
        </p:spPr>
        <p:txBody>
          <a:bodyPr/>
          <a:lstStyle/>
          <a:p>
            <a:r>
              <a:rPr lang="de-DE" dirty="0"/>
              <a:t>Erstelle Simulation für das WLCG</a:t>
            </a:r>
          </a:p>
          <a:p>
            <a:r>
              <a:rPr lang="de-DE" dirty="0"/>
              <a:t>Nutze diese für:</a:t>
            </a:r>
          </a:p>
          <a:p>
            <a:pPr lvl="1"/>
            <a:r>
              <a:rPr lang="de-DE" dirty="0"/>
              <a:t>Finde beste Lastverteilungsstrategie</a:t>
            </a:r>
          </a:p>
          <a:p>
            <a:pPr lvl="1"/>
            <a:r>
              <a:rPr lang="de-DE" noProof="0" dirty="0"/>
              <a:t>Finde beste Verbesserung der Grid-Infrastruktur</a:t>
            </a:r>
          </a:p>
          <a:p>
            <a:pPr lvl="1"/>
            <a:r>
              <a:rPr lang="de-DE" noProof="0" dirty="0">
                <a:solidFill>
                  <a:schemeClr val="bg2"/>
                </a:solidFill>
              </a:rPr>
              <a:t>Finde beste Scheduling-Entscheidung</a:t>
            </a:r>
          </a:p>
          <a:p>
            <a:r>
              <a:rPr lang="de-DE" noProof="0" dirty="0">
                <a:solidFill>
                  <a:schemeClr val="bg2"/>
                </a:solidFill>
              </a:rPr>
              <a:t>Optimiere Ressource-Nutzung des Grids</a:t>
            </a:r>
          </a:p>
          <a:p>
            <a:pPr marL="394575" lvl="1" indent="0">
              <a:buNone/>
            </a:pPr>
            <a:endParaRPr lang="de-DE" noProof="0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2ECFF88-CBBD-42C2-B462-90C640DC58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02500" y="1001853"/>
            <a:ext cx="159290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EBEEB8E8-1F57-48F6-A142-6ED4F7FECC08}"/>
              </a:ext>
            </a:extLst>
          </p:cNvPr>
          <p:cNvGrpSpPr/>
          <p:nvPr/>
        </p:nvGrpSpPr>
        <p:grpSpPr>
          <a:xfrm>
            <a:off x="3900" y="6014135"/>
            <a:ext cx="9072000" cy="301151"/>
            <a:chOff x="3900" y="6014135"/>
            <a:chExt cx="9072000" cy="301151"/>
          </a:xfrm>
        </p:grpSpPr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4F2FF228-3D3C-4549-B6AF-FD23699141FE}"/>
                </a:ext>
              </a:extLst>
            </p:cNvPr>
            <p:cNvSpPr txBox="1"/>
            <p:nvPr/>
          </p:nvSpPr>
          <p:spPr>
            <a:xfrm>
              <a:off x="7514250" y="6038287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35D4F2DB-A68A-4FD1-898D-8DD966735656}"/>
                </a:ext>
              </a:extLst>
            </p:cNvPr>
            <p:cNvSpPr txBox="1"/>
            <p:nvPr/>
          </p:nvSpPr>
          <p:spPr>
            <a:xfrm>
              <a:off x="97091" y="6038287"/>
              <a:ext cx="102906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/>
                <a:t>Motivation</a:t>
              </a:r>
            </a:p>
          </p:txBody>
        </p:sp>
        <p:sp>
          <p:nvSpPr>
            <p:cNvPr id="23" name="Eingekerbter Richtungspfeil 23">
              <a:extLst>
                <a:ext uri="{FF2B5EF4-FFF2-40B4-BE49-F238E27FC236}">
                  <a16:creationId xmlns:a16="http://schemas.microsoft.com/office/drawing/2014/main" id="{B2F3741F-15B1-4DAE-B082-B57767F3D3D5}"/>
                </a:ext>
              </a:extLst>
            </p:cNvPr>
            <p:cNvSpPr/>
            <p:nvPr/>
          </p:nvSpPr>
          <p:spPr>
            <a:xfrm>
              <a:off x="1574753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4" name="Eingekerbter Richtungspfeil 25">
              <a:extLst>
                <a:ext uri="{FF2B5EF4-FFF2-40B4-BE49-F238E27FC236}">
                  <a16:creationId xmlns:a16="http://schemas.microsoft.com/office/drawing/2014/main" id="{65947E9E-9067-4B3D-BB8A-C0ECCA15E782}"/>
                </a:ext>
              </a:extLst>
            </p:cNvPr>
            <p:cNvSpPr/>
            <p:nvPr/>
          </p:nvSpPr>
          <p:spPr>
            <a:xfrm>
              <a:off x="6767028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Gerade Verbindung 28">
              <a:extLst>
                <a:ext uri="{FF2B5EF4-FFF2-40B4-BE49-F238E27FC236}">
                  <a16:creationId xmlns:a16="http://schemas.microsoft.com/office/drawing/2014/main" id="{21D5F9ED-E1B4-4CCA-853B-546380AD40B0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88FEA663-D619-4C95-B578-AEB0F8DE5907}"/>
                </a:ext>
              </a:extLst>
            </p:cNvPr>
            <p:cNvSpPr txBox="1"/>
            <p:nvPr/>
          </p:nvSpPr>
          <p:spPr>
            <a:xfrm>
              <a:off x="4686997" y="6038287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Erste Ergebnisse</a:t>
              </a: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6BC00E81-79F6-4D9F-8FF9-E6B028ECF39B}"/>
                </a:ext>
              </a:extLst>
            </p:cNvPr>
            <p:cNvSpPr txBox="1"/>
            <p:nvPr/>
          </p:nvSpPr>
          <p:spPr>
            <a:xfrm>
              <a:off x="2321978" y="6038287"/>
              <a:ext cx="102906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Arbeitsplan</a:t>
              </a:r>
            </a:p>
          </p:txBody>
        </p:sp>
        <p:sp>
          <p:nvSpPr>
            <p:cNvPr id="28" name="Eingekerbter Richtungspfeil 25">
              <a:extLst>
                <a:ext uri="{FF2B5EF4-FFF2-40B4-BE49-F238E27FC236}">
                  <a16:creationId xmlns:a16="http://schemas.microsoft.com/office/drawing/2014/main" id="{6C9858A3-D7F7-4702-8B67-1752D1E4852E}"/>
                </a:ext>
              </a:extLst>
            </p:cNvPr>
            <p:cNvSpPr/>
            <p:nvPr/>
          </p:nvSpPr>
          <p:spPr>
            <a:xfrm>
              <a:off x="3939772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5775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Vision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390525" y="1600200"/>
            <a:ext cx="8363231" cy="4204258"/>
          </a:xfrm>
        </p:spPr>
        <p:txBody>
          <a:bodyPr/>
          <a:lstStyle/>
          <a:p>
            <a:r>
              <a:rPr lang="de-DE" dirty="0"/>
              <a:t>Erstelle Simulation für das WLCG</a:t>
            </a:r>
          </a:p>
          <a:p>
            <a:r>
              <a:rPr lang="de-DE" dirty="0"/>
              <a:t>Nutze diese für:</a:t>
            </a:r>
          </a:p>
          <a:p>
            <a:pPr lvl="1"/>
            <a:r>
              <a:rPr lang="de-DE" dirty="0"/>
              <a:t>Finde beste Lastverteilungsstrategie</a:t>
            </a:r>
          </a:p>
          <a:p>
            <a:pPr lvl="1"/>
            <a:r>
              <a:rPr lang="de-DE" noProof="0" dirty="0"/>
              <a:t>Finde beste Verbesserung der Grid-Infrastruktur</a:t>
            </a:r>
          </a:p>
          <a:p>
            <a:pPr lvl="1"/>
            <a:r>
              <a:rPr lang="de-DE" noProof="0" dirty="0"/>
              <a:t>Finde beste Scheduling-Entscheidung</a:t>
            </a:r>
          </a:p>
          <a:p>
            <a:r>
              <a:rPr lang="de-DE" noProof="0" dirty="0">
                <a:solidFill>
                  <a:schemeClr val="bg2"/>
                </a:solidFill>
              </a:rPr>
              <a:t>Optimiere Ressource-Nutzung des Grids</a:t>
            </a:r>
          </a:p>
          <a:p>
            <a:pPr marL="394575" lvl="1" indent="0">
              <a:buNone/>
            </a:pPr>
            <a:endParaRPr lang="de-DE" noProof="0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2ECFF88-CBBD-42C2-B462-90C640DC58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02500" y="1001853"/>
            <a:ext cx="159290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21C94E4B-24FD-4790-A553-174DC20D7B97}"/>
              </a:ext>
            </a:extLst>
          </p:cNvPr>
          <p:cNvGrpSpPr/>
          <p:nvPr/>
        </p:nvGrpSpPr>
        <p:grpSpPr>
          <a:xfrm>
            <a:off x="3900" y="6014135"/>
            <a:ext cx="9072000" cy="301151"/>
            <a:chOff x="3900" y="6014135"/>
            <a:chExt cx="9072000" cy="301151"/>
          </a:xfrm>
        </p:grpSpPr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0FB6BA70-51F8-47A6-925B-BCC7C4AD87DE}"/>
                </a:ext>
              </a:extLst>
            </p:cNvPr>
            <p:cNvSpPr txBox="1"/>
            <p:nvPr/>
          </p:nvSpPr>
          <p:spPr>
            <a:xfrm>
              <a:off x="7514250" y="6038287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936FBC0A-FC2C-4E56-847E-537E818D8553}"/>
                </a:ext>
              </a:extLst>
            </p:cNvPr>
            <p:cNvSpPr txBox="1"/>
            <p:nvPr/>
          </p:nvSpPr>
          <p:spPr>
            <a:xfrm>
              <a:off x="97091" y="6038287"/>
              <a:ext cx="102906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/>
                <a:t>Motivation</a:t>
              </a:r>
            </a:p>
          </p:txBody>
        </p:sp>
        <p:sp>
          <p:nvSpPr>
            <p:cNvPr id="23" name="Eingekerbter Richtungspfeil 23">
              <a:extLst>
                <a:ext uri="{FF2B5EF4-FFF2-40B4-BE49-F238E27FC236}">
                  <a16:creationId xmlns:a16="http://schemas.microsoft.com/office/drawing/2014/main" id="{C8B43371-DB7C-4124-86E4-511E68586285}"/>
                </a:ext>
              </a:extLst>
            </p:cNvPr>
            <p:cNvSpPr/>
            <p:nvPr/>
          </p:nvSpPr>
          <p:spPr>
            <a:xfrm>
              <a:off x="1574753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4" name="Eingekerbter Richtungspfeil 25">
              <a:extLst>
                <a:ext uri="{FF2B5EF4-FFF2-40B4-BE49-F238E27FC236}">
                  <a16:creationId xmlns:a16="http://schemas.microsoft.com/office/drawing/2014/main" id="{1BE5CDD5-D550-4A9E-8828-65DA96C14E84}"/>
                </a:ext>
              </a:extLst>
            </p:cNvPr>
            <p:cNvSpPr/>
            <p:nvPr/>
          </p:nvSpPr>
          <p:spPr>
            <a:xfrm>
              <a:off x="6767028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Gerade Verbindung 28">
              <a:extLst>
                <a:ext uri="{FF2B5EF4-FFF2-40B4-BE49-F238E27FC236}">
                  <a16:creationId xmlns:a16="http://schemas.microsoft.com/office/drawing/2014/main" id="{172C3C91-93DB-4B60-9E0F-B21274EA575F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B59CCDC7-A7B7-49D9-A711-7B53C2E799BF}"/>
                </a:ext>
              </a:extLst>
            </p:cNvPr>
            <p:cNvSpPr txBox="1"/>
            <p:nvPr/>
          </p:nvSpPr>
          <p:spPr>
            <a:xfrm>
              <a:off x="4686997" y="6038287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Erste Ergebnisse</a:t>
              </a: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A8326C7F-9122-4A6F-9E4A-31D98B626BBA}"/>
                </a:ext>
              </a:extLst>
            </p:cNvPr>
            <p:cNvSpPr txBox="1"/>
            <p:nvPr/>
          </p:nvSpPr>
          <p:spPr>
            <a:xfrm>
              <a:off x="2321978" y="6038287"/>
              <a:ext cx="102906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Arbeitsplan</a:t>
              </a:r>
            </a:p>
          </p:txBody>
        </p:sp>
        <p:sp>
          <p:nvSpPr>
            <p:cNvPr id="28" name="Eingekerbter Richtungspfeil 25">
              <a:extLst>
                <a:ext uri="{FF2B5EF4-FFF2-40B4-BE49-F238E27FC236}">
                  <a16:creationId xmlns:a16="http://schemas.microsoft.com/office/drawing/2014/main" id="{9EB6E535-A5AB-4AF5-9A2A-73642B6F57AD}"/>
                </a:ext>
              </a:extLst>
            </p:cNvPr>
            <p:cNvSpPr/>
            <p:nvPr/>
          </p:nvSpPr>
          <p:spPr>
            <a:xfrm>
              <a:off x="3939772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6079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Vision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390525" y="1600200"/>
            <a:ext cx="8363231" cy="4204258"/>
          </a:xfrm>
        </p:spPr>
        <p:txBody>
          <a:bodyPr/>
          <a:lstStyle/>
          <a:p>
            <a:r>
              <a:rPr lang="de-DE" dirty="0"/>
              <a:t>Erstelle Simulation für das WLCG</a:t>
            </a:r>
          </a:p>
          <a:p>
            <a:r>
              <a:rPr lang="de-DE" dirty="0"/>
              <a:t>Nutze diese für:</a:t>
            </a:r>
          </a:p>
          <a:p>
            <a:pPr lvl="1"/>
            <a:r>
              <a:rPr lang="de-DE" dirty="0"/>
              <a:t>Finde beste Lastverteilungsstrategie</a:t>
            </a:r>
          </a:p>
          <a:p>
            <a:pPr lvl="1"/>
            <a:r>
              <a:rPr lang="de-DE" noProof="0" dirty="0"/>
              <a:t>Finde beste Verbesserung der Grid-Infrastruktur</a:t>
            </a:r>
          </a:p>
          <a:p>
            <a:pPr lvl="1"/>
            <a:r>
              <a:rPr lang="de-DE" noProof="0" dirty="0"/>
              <a:t>Finde beste Scheduling-Entscheidung</a:t>
            </a:r>
          </a:p>
          <a:p>
            <a:r>
              <a:rPr lang="de-DE" noProof="0" dirty="0"/>
              <a:t>Optimiere Ressource-Nutzung des Grids</a:t>
            </a:r>
          </a:p>
          <a:p>
            <a:pPr marL="394575" lvl="1" indent="0">
              <a:buNone/>
            </a:pPr>
            <a:endParaRPr lang="de-DE" noProof="0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2ECFF88-CBBD-42C2-B462-90C640DC58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02500" y="1001853"/>
            <a:ext cx="159290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84DA94D-0890-4B9E-9207-B7A916D67D59}"/>
              </a:ext>
            </a:extLst>
          </p:cNvPr>
          <p:cNvGrpSpPr/>
          <p:nvPr/>
        </p:nvGrpSpPr>
        <p:grpSpPr>
          <a:xfrm>
            <a:off x="3900" y="6014135"/>
            <a:ext cx="9072000" cy="301151"/>
            <a:chOff x="3900" y="6014135"/>
            <a:chExt cx="9072000" cy="301151"/>
          </a:xfrm>
        </p:grpSpPr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FA8DF002-C04C-491B-AC77-424E1B83FFCC}"/>
                </a:ext>
              </a:extLst>
            </p:cNvPr>
            <p:cNvSpPr txBox="1"/>
            <p:nvPr/>
          </p:nvSpPr>
          <p:spPr>
            <a:xfrm>
              <a:off x="7514250" y="6038287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895680F6-7579-45BE-A350-7796E578F9B8}"/>
                </a:ext>
              </a:extLst>
            </p:cNvPr>
            <p:cNvSpPr txBox="1"/>
            <p:nvPr/>
          </p:nvSpPr>
          <p:spPr>
            <a:xfrm>
              <a:off x="97091" y="6038287"/>
              <a:ext cx="102906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/>
                <a:t>Motivation</a:t>
              </a:r>
            </a:p>
          </p:txBody>
        </p:sp>
        <p:sp>
          <p:nvSpPr>
            <p:cNvPr id="23" name="Eingekerbter Richtungspfeil 23">
              <a:extLst>
                <a:ext uri="{FF2B5EF4-FFF2-40B4-BE49-F238E27FC236}">
                  <a16:creationId xmlns:a16="http://schemas.microsoft.com/office/drawing/2014/main" id="{10486E3F-F04D-484A-AB0B-983D1A210A46}"/>
                </a:ext>
              </a:extLst>
            </p:cNvPr>
            <p:cNvSpPr/>
            <p:nvPr/>
          </p:nvSpPr>
          <p:spPr>
            <a:xfrm>
              <a:off x="1574753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4" name="Eingekerbter Richtungspfeil 25">
              <a:extLst>
                <a:ext uri="{FF2B5EF4-FFF2-40B4-BE49-F238E27FC236}">
                  <a16:creationId xmlns:a16="http://schemas.microsoft.com/office/drawing/2014/main" id="{E998D83A-60D8-44F0-9854-9772FD737F68}"/>
                </a:ext>
              </a:extLst>
            </p:cNvPr>
            <p:cNvSpPr/>
            <p:nvPr/>
          </p:nvSpPr>
          <p:spPr>
            <a:xfrm>
              <a:off x="6767028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Gerade Verbindung 28">
              <a:extLst>
                <a:ext uri="{FF2B5EF4-FFF2-40B4-BE49-F238E27FC236}">
                  <a16:creationId xmlns:a16="http://schemas.microsoft.com/office/drawing/2014/main" id="{B35968F7-CF5A-4EC2-93E2-C07217585F3F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B45CEAAC-EF53-4FCB-B6A5-A34FB4EF2791}"/>
                </a:ext>
              </a:extLst>
            </p:cNvPr>
            <p:cNvSpPr txBox="1"/>
            <p:nvPr/>
          </p:nvSpPr>
          <p:spPr>
            <a:xfrm>
              <a:off x="4686997" y="6038287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Erste Ergebnisse</a:t>
              </a: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407F2C73-F25D-485D-93FB-9B48D9C7EFE6}"/>
                </a:ext>
              </a:extLst>
            </p:cNvPr>
            <p:cNvSpPr txBox="1"/>
            <p:nvPr/>
          </p:nvSpPr>
          <p:spPr>
            <a:xfrm>
              <a:off x="2321978" y="6038287"/>
              <a:ext cx="102906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Arbeitsplan</a:t>
              </a:r>
            </a:p>
          </p:txBody>
        </p:sp>
        <p:sp>
          <p:nvSpPr>
            <p:cNvPr id="28" name="Eingekerbter Richtungspfeil 25">
              <a:extLst>
                <a:ext uri="{FF2B5EF4-FFF2-40B4-BE49-F238E27FC236}">
                  <a16:creationId xmlns:a16="http://schemas.microsoft.com/office/drawing/2014/main" id="{BF4E2ACD-EC99-4583-8C01-ACAA7C3D9F84}"/>
                </a:ext>
              </a:extLst>
            </p:cNvPr>
            <p:cNvSpPr/>
            <p:nvPr/>
          </p:nvSpPr>
          <p:spPr>
            <a:xfrm>
              <a:off x="3939772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8748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Projekt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390525" y="1093768"/>
            <a:ext cx="8363231" cy="4101090"/>
          </a:xfrm>
        </p:spPr>
        <p:txBody>
          <a:bodyPr/>
          <a:lstStyle/>
          <a:p>
            <a:r>
              <a:rPr lang="de-DE" noProof="0" dirty="0"/>
              <a:t>Ziel</a:t>
            </a:r>
          </a:p>
          <a:p>
            <a:pPr marL="394575" lvl="1" indent="0">
              <a:buNone/>
            </a:pPr>
            <a:r>
              <a:rPr lang="de-DE" noProof="0" dirty="0"/>
              <a:t>Modelliere </a:t>
            </a:r>
            <a:r>
              <a:rPr lang="de-DE" noProof="0"/>
              <a:t>und simuliere </a:t>
            </a:r>
            <a:r>
              <a:rPr lang="de-DE" dirty="0"/>
              <a:t>Computing-Jobs bei </a:t>
            </a:r>
            <a:r>
              <a:rPr lang="de-DE" noProof="0" dirty="0"/>
              <a:t>GridKa</a:t>
            </a:r>
          </a:p>
          <a:p>
            <a:endParaRPr lang="de-DE" dirty="0"/>
          </a:p>
          <a:p>
            <a:r>
              <a:rPr lang="de-DE" dirty="0"/>
              <a:t>Forschungsfrage</a:t>
            </a:r>
          </a:p>
          <a:p>
            <a:pPr marL="394575" lvl="1" indent="0">
              <a:buNone/>
            </a:pPr>
            <a:r>
              <a:rPr lang="de-DE" dirty="0"/>
              <a:t>Wie muss man Palladio erweitern, um genaue Simulations-Ergebnisse zu erhalten, damit man Lastverteilungsstrategien evaluieren kann?</a:t>
            </a:r>
            <a:endParaRPr lang="de-DE" noProof="0" dirty="0"/>
          </a:p>
          <a:p>
            <a:pPr marL="0" indent="0">
              <a:buNone/>
            </a:pPr>
            <a:endParaRPr lang="de-DE" dirty="0"/>
          </a:p>
          <a:p>
            <a:pPr marL="394575" lvl="1" indent="0">
              <a:buNone/>
            </a:pPr>
            <a:endParaRPr lang="de-DE" dirty="0"/>
          </a:p>
          <a:p>
            <a:pPr marL="394575" lvl="1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394575" lvl="1" indent="0">
              <a:buNone/>
            </a:pPr>
            <a:r>
              <a:rPr lang="de-DE" dirty="0"/>
              <a:t> </a:t>
            </a:r>
            <a:endParaRPr lang="de-DE" noProof="0" dirty="0"/>
          </a:p>
          <a:p>
            <a:pPr marL="394575" lvl="1" indent="0">
              <a:buNone/>
            </a:pPr>
            <a:r>
              <a:rPr lang="de-DE" noProof="0" dirty="0"/>
              <a:t>	</a:t>
            </a: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3BE586D0-B3B8-42C5-8D90-B65038F71D8B}"/>
              </a:ext>
            </a:extLst>
          </p:cNvPr>
          <p:cNvGrpSpPr/>
          <p:nvPr/>
        </p:nvGrpSpPr>
        <p:grpSpPr>
          <a:xfrm>
            <a:off x="3900" y="6014135"/>
            <a:ext cx="9072000" cy="301151"/>
            <a:chOff x="3900" y="6014135"/>
            <a:chExt cx="9072000" cy="301151"/>
          </a:xfrm>
        </p:grpSpPr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8CAC1E21-8F75-4532-98AD-5F4C98D6660E}"/>
                </a:ext>
              </a:extLst>
            </p:cNvPr>
            <p:cNvSpPr txBox="1"/>
            <p:nvPr/>
          </p:nvSpPr>
          <p:spPr>
            <a:xfrm>
              <a:off x="7514250" y="6038287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E2277521-5B2B-480A-BA2D-819A9B1EBB5E}"/>
                </a:ext>
              </a:extLst>
            </p:cNvPr>
            <p:cNvSpPr txBox="1"/>
            <p:nvPr/>
          </p:nvSpPr>
          <p:spPr>
            <a:xfrm>
              <a:off x="97091" y="6038287"/>
              <a:ext cx="102906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/>
                <a:t>Motivation</a:t>
              </a:r>
            </a:p>
          </p:txBody>
        </p:sp>
        <p:sp>
          <p:nvSpPr>
            <p:cNvPr id="22" name="Eingekerbter Richtungspfeil 23">
              <a:extLst>
                <a:ext uri="{FF2B5EF4-FFF2-40B4-BE49-F238E27FC236}">
                  <a16:creationId xmlns:a16="http://schemas.microsoft.com/office/drawing/2014/main" id="{77E1DF20-CACC-40E1-BD35-24C12FAC602C}"/>
                </a:ext>
              </a:extLst>
            </p:cNvPr>
            <p:cNvSpPr/>
            <p:nvPr/>
          </p:nvSpPr>
          <p:spPr>
            <a:xfrm>
              <a:off x="1574753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3" name="Eingekerbter Richtungspfeil 25">
              <a:extLst>
                <a:ext uri="{FF2B5EF4-FFF2-40B4-BE49-F238E27FC236}">
                  <a16:creationId xmlns:a16="http://schemas.microsoft.com/office/drawing/2014/main" id="{EE9DC9E4-0C3A-442F-B7ED-F1EC61D2446A}"/>
                </a:ext>
              </a:extLst>
            </p:cNvPr>
            <p:cNvSpPr/>
            <p:nvPr/>
          </p:nvSpPr>
          <p:spPr>
            <a:xfrm>
              <a:off x="6767028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Gerade Verbindung 28">
              <a:extLst>
                <a:ext uri="{FF2B5EF4-FFF2-40B4-BE49-F238E27FC236}">
                  <a16:creationId xmlns:a16="http://schemas.microsoft.com/office/drawing/2014/main" id="{87B5E613-CF5B-492B-B867-006287691876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2D490E2E-E8BD-4AE1-879A-90E0625642E3}"/>
                </a:ext>
              </a:extLst>
            </p:cNvPr>
            <p:cNvSpPr txBox="1"/>
            <p:nvPr/>
          </p:nvSpPr>
          <p:spPr>
            <a:xfrm>
              <a:off x="4686997" y="6038287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Erste Ergebnisse</a:t>
              </a: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40D46E62-8ABF-4E28-B4FC-3404812AAF63}"/>
                </a:ext>
              </a:extLst>
            </p:cNvPr>
            <p:cNvSpPr txBox="1"/>
            <p:nvPr/>
          </p:nvSpPr>
          <p:spPr>
            <a:xfrm>
              <a:off x="2321978" y="6038287"/>
              <a:ext cx="102906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Arbeitsplan</a:t>
              </a:r>
            </a:p>
          </p:txBody>
        </p:sp>
        <p:sp>
          <p:nvSpPr>
            <p:cNvPr id="27" name="Eingekerbter Richtungspfeil 25">
              <a:extLst>
                <a:ext uri="{FF2B5EF4-FFF2-40B4-BE49-F238E27FC236}">
                  <a16:creationId xmlns:a16="http://schemas.microsoft.com/office/drawing/2014/main" id="{FA3E24BA-079A-418D-ADFE-4C7E0E462C33}"/>
                </a:ext>
              </a:extLst>
            </p:cNvPr>
            <p:cNvSpPr/>
            <p:nvPr/>
          </p:nvSpPr>
          <p:spPr>
            <a:xfrm>
              <a:off x="3939772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9719383"/>
      </p:ext>
    </p:extLst>
  </p:cSld>
  <p:clrMapOvr>
    <a:masterClrMapping/>
  </p:clrMapOvr>
</p:sld>
</file>

<file path=ppt/theme/theme1.xml><?xml version="1.0" encoding="utf-8"?>
<a:theme xmlns:a="http://schemas.openxmlformats.org/drawingml/2006/main" name="KIT-Masterslides-EN-SDQ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KIT-Masterslides-EN-SDQ-large-font</Template>
  <TotalTime>0</TotalTime>
  <Words>1594</Words>
  <Application>Microsoft Office PowerPoint</Application>
  <PresentationFormat>Bildschirmpräsentation (4:3)</PresentationFormat>
  <Paragraphs>343</Paragraphs>
  <Slides>31</Slides>
  <Notes>30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3" baseType="lpstr">
      <vt:lpstr>Arial</vt:lpstr>
      <vt:lpstr>KIT-Masterslides-EN-SDQ</vt:lpstr>
      <vt:lpstr>Modellierung und Simulation von Lastverteilungsstrategien für  Teilchenphysikalische Experimente am CERN</vt:lpstr>
      <vt:lpstr>Motivation</vt:lpstr>
      <vt:lpstr>Motivation</vt:lpstr>
      <vt:lpstr>Vision</vt:lpstr>
      <vt:lpstr>Vision</vt:lpstr>
      <vt:lpstr>Vision</vt:lpstr>
      <vt:lpstr>Vision</vt:lpstr>
      <vt:lpstr>Vision</vt:lpstr>
      <vt:lpstr>Projekt</vt:lpstr>
      <vt:lpstr>Arbeitsplan</vt:lpstr>
      <vt:lpstr>Arbeitsplan</vt:lpstr>
      <vt:lpstr>Heterogene Ressourcen</vt:lpstr>
      <vt:lpstr>Heterogene Ressourcen</vt:lpstr>
      <vt:lpstr>Arbeitsplan</vt:lpstr>
      <vt:lpstr>Generiere Messpunkte</vt:lpstr>
      <vt:lpstr>Generiere Messpunkte</vt:lpstr>
      <vt:lpstr>Arbeitsplan</vt:lpstr>
      <vt:lpstr>Job-Slot Konzept</vt:lpstr>
      <vt:lpstr>Arbeitsplan</vt:lpstr>
      <vt:lpstr>Akkurate Lastverteilung</vt:lpstr>
      <vt:lpstr>Arbeitsplan</vt:lpstr>
      <vt:lpstr>Erste Ergebnisse</vt:lpstr>
      <vt:lpstr>Erste Ergebnisse</vt:lpstr>
      <vt:lpstr>Zusammenfassung</vt:lpstr>
      <vt:lpstr>Quellen</vt:lpstr>
      <vt:lpstr>Quellen</vt:lpstr>
      <vt:lpstr>Quellen</vt:lpstr>
      <vt:lpstr>Quellen</vt:lpstr>
      <vt:lpstr>Ziele und Methodik</vt:lpstr>
      <vt:lpstr>State of the Art - Palladio</vt:lpstr>
      <vt:lpstr>Vorarbeiten - Skalierbarkeit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Klaus Krogmann</dc:creator>
  <cp:lastModifiedBy>Patrick</cp:lastModifiedBy>
  <cp:revision>1590</cp:revision>
  <cp:lastPrinted>1601-01-01T00:00:00Z</cp:lastPrinted>
  <dcterms:created xsi:type="dcterms:W3CDTF">1601-01-01T00:00:00Z</dcterms:created>
  <dcterms:modified xsi:type="dcterms:W3CDTF">2018-06-12T12:17:35Z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