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3" r:id="rId3"/>
    <p:sldId id="338" r:id="rId4"/>
    <p:sldId id="339" r:id="rId5"/>
    <p:sldId id="309" r:id="rId6"/>
    <p:sldId id="321" r:id="rId7"/>
    <p:sldId id="320" r:id="rId8"/>
    <p:sldId id="319" r:id="rId9"/>
    <p:sldId id="322" r:id="rId10"/>
    <p:sldId id="310" r:id="rId11"/>
    <p:sldId id="301" r:id="rId12"/>
    <p:sldId id="300" r:id="rId13"/>
    <p:sldId id="307" r:id="rId14"/>
    <p:sldId id="306" r:id="rId15"/>
    <p:sldId id="323" r:id="rId16"/>
    <p:sldId id="327" r:id="rId17"/>
    <p:sldId id="330" r:id="rId18"/>
    <p:sldId id="331" r:id="rId19"/>
    <p:sldId id="316" r:id="rId20"/>
    <p:sldId id="315" r:id="rId21"/>
    <p:sldId id="333" r:id="rId22"/>
    <p:sldId id="332" r:id="rId23"/>
    <p:sldId id="340" r:id="rId24"/>
    <p:sldId id="328" r:id="rId25"/>
    <p:sldId id="336" r:id="rId26"/>
    <p:sldId id="295" r:id="rId27"/>
    <p:sldId id="304" r:id="rId28"/>
    <p:sldId id="324" r:id="rId29"/>
    <p:sldId id="325" r:id="rId30"/>
    <p:sldId id="298" r:id="rId31"/>
    <p:sldId id="294" r:id="rId32"/>
    <p:sldId id="334" r:id="rId33"/>
    <p:sldId id="305" r:id="rId34"/>
    <p:sldId id="337" r:id="rId3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38"/>
            <p14:sldId id="339"/>
            <p14:sldId id="309"/>
            <p14:sldId id="321"/>
            <p14:sldId id="320"/>
            <p14:sldId id="319"/>
            <p14:sldId id="322"/>
            <p14:sldId id="310"/>
            <p14:sldId id="301"/>
            <p14:sldId id="300"/>
            <p14:sldId id="307"/>
            <p14:sldId id="306"/>
            <p14:sldId id="323"/>
            <p14:sldId id="327"/>
            <p14:sldId id="330"/>
            <p14:sldId id="331"/>
            <p14:sldId id="316"/>
            <p14:sldId id="315"/>
            <p14:sldId id="333"/>
            <p14:sldId id="332"/>
            <p14:sldId id="340"/>
            <p14:sldId id="328"/>
            <p14:sldId id="336"/>
            <p14:sldId id="295"/>
            <p14:sldId id="304"/>
            <p14:sldId id="324"/>
            <p14:sldId id="325"/>
            <p14:sldId id="298"/>
            <p14:sldId id="294"/>
            <p14:sldId id="334"/>
            <p14:sldId id="305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Können wir nicht benutzen da für </a:t>
            </a:r>
            <a:r>
              <a:rPr lang="de-DE" baseline="0" noProof="0" dirty="0" err="1"/>
              <a:t>cloud</a:t>
            </a:r>
            <a:r>
              <a:rPr lang="de-DE" baseline="0" noProof="0" dirty="0"/>
              <a:t> </a:t>
            </a:r>
            <a:r>
              <a:rPr lang="de-DE" baseline="0" noProof="0" dirty="0" err="1"/>
              <a:t>infrastruktur</a:t>
            </a:r>
            <a:r>
              <a:rPr lang="de-DE" baseline="0" noProof="0" dirty="0"/>
              <a:t> mehr </a:t>
            </a:r>
            <a:r>
              <a:rPr lang="de-DE" baseline="0" noProof="0" dirty="0" err="1"/>
              <a:t>features</a:t>
            </a:r>
            <a:r>
              <a:rPr lang="de-DE" baseline="0" noProof="0" dirty="0"/>
              <a:t> nötig. Wenn </a:t>
            </a:r>
            <a:r>
              <a:rPr lang="de-DE" baseline="0" noProof="0" dirty="0" err="1"/>
              <a:t>load</a:t>
            </a:r>
            <a:r>
              <a:rPr lang="de-DE" baseline="0" noProof="0" dirty="0"/>
              <a:t> </a:t>
            </a:r>
            <a:r>
              <a:rPr lang="de-DE" baseline="0" noProof="0" dirty="0" err="1"/>
              <a:t>balancing</a:t>
            </a:r>
            <a:r>
              <a:rPr lang="de-DE" baseline="0" noProof="0" dirty="0"/>
              <a:t> mehr aufwand zu implementieren und schlechtere </a:t>
            </a:r>
            <a:r>
              <a:rPr lang="de-DE" baseline="0" noProof="0" dirty="0" err="1"/>
              <a:t>performance</a:t>
            </a:r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74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Man sieht dass es das Bedürfnis für Simulator schon früher gab, damals aber nicht durchgezogen wurde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Außer den 3 vorgestellten viele weitere Simulatoren, die man benutzen könnte. Diese aber am weitesten fortgeschritten und </a:t>
            </a:r>
            <a:r>
              <a:rPr lang="de-DE" baseline="0" noProof="0"/>
              <a:t>am relevantesten.</a:t>
            </a:r>
            <a:endParaRPr lang="de-DE" baseline="0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Was mit bisherigen Mitteln möglich ist: Job Arten, CPU Bedarf, grobe Ressourcen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Dabei herausgefunden was bei Palladio fehlt, dazu im </a:t>
            </a:r>
            <a:r>
              <a:rPr lang="de-DE" noProof="0" dirty="0" err="1"/>
              <a:t>Planungs</a:t>
            </a:r>
            <a:r>
              <a:rPr lang="de-DE" noProof="0" dirty="0"/>
              <a:t> Teil mehr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Welche Daten fehlen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Hauptfragestellung des State of the Art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Jetzt überprüft damit man nicht nach ein paar Monaten merkt, dass es keinen Sinn hat Palladio zu nutzen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0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Initiales Modell</a:t>
            </a:r>
          </a:p>
          <a:p>
            <a:pPr lvl="1"/>
            <a:r>
              <a:rPr lang="de-DE" noProof="0" dirty="0"/>
              <a:t>Lineare Skalierbarkeit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10^8 = 3 Jahre</a:t>
            </a:r>
          </a:p>
          <a:p>
            <a:pPr lvl="1"/>
            <a:r>
              <a:rPr lang="de-DE" noProof="0" dirty="0"/>
              <a:t>10^7 = 4 Monate</a:t>
            </a:r>
          </a:p>
          <a:p>
            <a:pPr lvl="1"/>
            <a:r>
              <a:rPr lang="de-DE" noProof="0" dirty="0"/>
              <a:t>10^6 = 12 Tage</a:t>
            </a:r>
          </a:p>
          <a:p>
            <a:pPr lvl="1"/>
            <a:r>
              <a:rPr lang="de-DE" noProof="0" dirty="0"/>
              <a:t>10^4 = 2,8 Stunden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Damit GridKa als auch größere Teile des WLCG in angemessener Zeit simulierbar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41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Teilziele während der Vorarbeiten erkannt, was eben unbedingt notwendig ist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Beschreibt schon </a:t>
            </a:r>
            <a:r>
              <a:rPr lang="de-DE" dirty="0" err="1"/>
              <a:t>cpu</a:t>
            </a:r>
            <a:r>
              <a:rPr lang="de-DE" dirty="0"/>
              <a:t> Ressourcen und ankunftsverhalten und Ressourcen grobkörnig;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Inkrementelle Verbesserung des Modells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I/O fehlen uns die Daten noch, aber auf Palladio Seite keine Änderung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00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Phasen Validierung</a:t>
            </a:r>
          </a:p>
          <a:p>
            <a:pPr lvl="1"/>
            <a:r>
              <a:rPr lang="de-DE" noProof="0" dirty="0"/>
              <a:t>Vergleiche Response Time und Auslastung zu gemessen Performance daten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4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Iterativen Modell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Nach jeder </a:t>
            </a:r>
            <a:r>
              <a:rPr lang="de-DE" noProof="0" dirty="0" err="1"/>
              <a:t>iteration</a:t>
            </a:r>
            <a:r>
              <a:rPr lang="de-DE" noProof="0" dirty="0"/>
              <a:t> überlegen was bester nächster Schritt ist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Abgegrenzt von </a:t>
            </a:r>
            <a:r>
              <a:rPr lang="de-DE" noProof="0" dirty="0" err="1"/>
              <a:t>rationalismus</a:t>
            </a:r>
            <a:r>
              <a:rPr lang="de-DE" noProof="0" dirty="0"/>
              <a:t> und </a:t>
            </a:r>
            <a:r>
              <a:rPr lang="de-DE" noProof="0" dirty="0" err="1"/>
              <a:t>empirie</a:t>
            </a:r>
            <a:endParaRPr lang="de-DE" noProof="0" dirty="0"/>
          </a:p>
          <a:p>
            <a:pPr lvl="1"/>
            <a:r>
              <a:rPr lang="de-DE" noProof="0" dirty="0"/>
              <a:t>Rationalismus: nutze Deduktion um Theorien/Wissen zu bilden (Mathe)</a:t>
            </a:r>
          </a:p>
          <a:p>
            <a:pPr lvl="1"/>
            <a:r>
              <a:rPr lang="de-DE" noProof="0" dirty="0"/>
              <a:t>Empirie: Nur durch beobachten</a:t>
            </a:r>
          </a:p>
          <a:p>
            <a:pPr lvl="1"/>
            <a:r>
              <a:rPr lang="de-DE" noProof="0" dirty="0"/>
              <a:t>Popper: was dazwischen gefunden, wissenschaftliche Theorien nie bewiesen, sondern nur </a:t>
            </a:r>
            <a:r>
              <a:rPr lang="de-DE" noProof="0" dirty="0" err="1"/>
              <a:t>falsiziert</a:t>
            </a:r>
            <a:endParaRPr lang="de-DE" noProof="0" dirty="0"/>
          </a:p>
          <a:p>
            <a:pPr lvl="1"/>
            <a:r>
              <a:rPr lang="de-DE" noProof="0" dirty="0"/>
              <a:t>(unterschied zu Rationalismus)</a:t>
            </a:r>
          </a:p>
          <a:p>
            <a:pPr lvl="1"/>
            <a:r>
              <a:rPr lang="de-DE" noProof="0" dirty="0"/>
              <a:t>Unterschied zu Empirie: Erste entwickelt durch Denken und dann durch Empirie </a:t>
            </a:r>
            <a:r>
              <a:rPr lang="de-DE" noProof="0" dirty="0" err="1"/>
              <a:t>bestätitigenn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26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30 fache Datenmenge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Last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ständig</a:t>
            </a:r>
            <a:endParaRPr lang="en-GB" dirty="0"/>
          </a:p>
          <a:p>
            <a:pPr lvl="1"/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lastverteilung</a:t>
            </a:r>
            <a:r>
              <a:rPr lang="en-GB" dirty="0"/>
              <a:t> </a:t>
            </a:r>
            <a:r>
              <a:rPr lang="en-GB" dirty="0" err="1"/>
              <a:t>ändern</a:t>
            </a:r>
            <a:r>
              <a:rPr lang="en-GB" dirty="0"/>
              <a:t> um </a:t>
            </a:r>
            <a:r>
              <a:rPr lang="en-GB" dirty="0" err="1"/>
              <a:t>ausprobieren</a:t>
            </a:r>
            <a:endParaRPr lang="en-GB" dirty="0"/>
          </a:p>
          <a:p>
            <a:pPr lvl="1"/>
            <a:r>
              <a:rPr lang="en-GB" dirty="0" err="1"/>
              <a:t>Testsystem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teuer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60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49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 auswählen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Lastverteilung anpassen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10-15% super, 30% gut laut Literatur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71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 auswählen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Lastverteilung anpassen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10-15% super, 30% gut laut Literatur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3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5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1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Benötigt</a:t>
            </a:r>
            <a:r>
              <a:rPr lang="en-GB" dirty="0"/>
              <a:t> 4 mal so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ressourcen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erwartet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73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64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8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6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Um mit der steigenden Datenmenge zurecht zu kommen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 1 Rechenzentrum des WLCG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Nutze Palladio-Simulator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Als Baustein um größere Teile des WLCG zu modellieren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27.03.2018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Projektantrag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03.04.18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r>
              <a:rPr lang="de-DE" noProof="0" dirty="0"/>
              <a:t>Ziel</a:t>
            </a:r>
          </a:p>
          <a:p>
            <a:pPr lvl="1"/>
            <a:r>
              <a:rPr lang="de-DE" noProof="0" dirty="0"/>
              <a:t>Modelliere und Simuliere </a:t>
            </a:r>
            <a:r>
              <a:rPr lang="de-DE" dirty="0"/>
              <a:t>Computing-Jobs bei </a:t>
            </a:r>
            <a:r>
              <a:rPr lang="de-DE" noProof="0" dirty="0"/>
              <a:t>GridKa</a:t>
            </a:r>
          </a:p>
          <a:p>
            <a:r>
              <a:rPr lang="de-DE" dirty="0"/>
              <a:t>Forschungsfrage</a:t>
            </a:r>
          </a:p>
          <a:p>
            <a:pPr lvl="1"/>
            <a:r>
              <a:rPr lang="de-DE" dirty="0"/>
              <a:t>Wie muss man Palladio erweitern, um genaue Simulations-Ergebnisse zu erhalten, damit man Lastverteilungsstrategien evaluieren kann?</a:t>
            </a:r>
            <a:endParaRPr lang="de-DE" noProof="0" dirty="0"/>
          </a:p>
          <a:p>
            <a:r>
              <a:rPr lang="de-DE" dirty="0"/>
              <a:t>Ergebnis</a:t>
            </a:r>
            <a:endParaRPr lang="de-DE" noProof="0" dirty="0"/>
          </a:p>
          <a:p>
            <a:pPr lvl="1"/>
            <a:r>
              <a:rPr lang="de-DE" dirty="0"/>
              <a:t>Modell des GridKa</a:t>
            </a:r>
          </a:p>
          <a:p>
            <a:pPr lvl="1"/>
            <a:r>
              <a:rPr lang="de-DE" dirty="0"/>
              <a:t>Lastverteilungsstrategien/Design-Entscheidungen evaluieren</a:t>
            </a:r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D1DE199-4AA8-4F1B-97F2-3E8643BD954D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EB6BE0B9-18F2-446A-8805-388B769E5AC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B72B650-17DB-479F-B89D-68B0E902E68A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7C125C1-C632-46AB-B364-ACBACD9E71B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C89D4E7-BD75-4CC0-82A8-16805010CC48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00BD8E23-6675-4764-9BE0-C173DDA5F50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E99DA506-9D5F-4035-8837-71CEB242A40A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A1CD01FA-E08E-4D92-8FD1-F55CE33FA3F6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6E9549F2-BE4C-4C8D-B548-688C87A3346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A173BFA-1F2C-49A7-8BF2-21FD59D83BB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8097B12-ED74-4582-B1A6-66A2DBC4589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7434224-36EC-40F6-A4DA-2235E89DF4DA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C89723B0-B087-436F-BFD7-841442581AC5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State of </a:t>
            </a:r>
            <a:r>
              <a:rPr lang="de-DE" dirty="0"/>
              <a:t>the Art - Palladio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24805"/>
            <a:ext cx="8358187" cy="4648200"/>
          </a:xfrm>
        </p:spPr>
        <p:txBody>
          <a:bodyPr/>
          <a:lstStyle/>
          <a:p>
            <a:endParaRPr lang="de-DE" noProof="0" dirty="0"/>
          </a:p>
          <a:p>
            <a:r>
              <a:rPr lang="de-DE" noProof="0" dirty="0"/>
              <a:t>Modellgetriebener Software-Architektur-Simulator</a:t>
            </a:r>
          </a:p>
          <a:p>
            <a:r>
              <a:rPr lang="de-DE" noProof="0" dirty="0"/>
              <a:t>Entwickelt am KIT, FZI und Universität Paderborn</a:t>
            </a:r>
          </a:p>
          <a:p>
            <a:r>
              <a:rPr lang="de-DE" noProof="0" dirty="0"/>
              <a:t>Entwicklung: 2003 – heute</a:t>
            </a:r>
          </a:p>
          <a:p>
            <a:r>
              <a:rPr lang="de-DE" noProof="0" dirty="0"/>
              <a:t>Erweiterung für Cloud:</a:t>
            </a:r>
          </a:p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Templates </a:t>
            </a:r>
            <a:r>
              <a:rPr lang="de-DE" sz="1800" dirty="0"/>
              <a:t>(</a:t>
            </a:r>
            <a:r>
              <a:rPr lang="de-DE" sz="1800" dirty="0" err="1"/>
              <a:t>Lehrig</a:t>
            </a:r>
            <a:r>
              <a:rPr lang="de-DE" sz="1800" dirty="0"/>
              <a:t> &amp; Becker 2016)</a:t>
            </a:r>
            <a:endParaRPr lang="de-DE" sz="1800" noProof="0" dirty="0"/>
          </a:p>
          <a:p>
            <a:pPr lvl="1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800" noProof="0" dirty="0"/>
              <a:t>(Becker et al., 2013)</a:t>
            </a:r>
          </a:p>
          <a:p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30" y="3480359"/>
            <a:ext cx="1409426" cy="140942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BCB90C7-3799-4A07-B2C7-953A5226CFB6}"/>
              </a:ext>
            </a:extLst>
          </p:cNvPr>
          <p:cNvSpPr txBox="1"/>
          <p:nvPr/>
        </p:nvSpPr>
        <p:spPr>
          <a:xfrm>
            <a:off x="6497121" y="4878797"/>
            <a:ext cx="259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           Palladio Logo</a:t>
            </a:r>
          </a:p>
          <a:p>
            <a:r>
              <a:rPr lang="de-DE" sz="1400" dirty="0"/>
              <a:t>(http://palladio-simulator.com</a:t>
            </a:r>
            <a:r>
              <a:rPr lang="de-DE" sz="1600" dirty="0"/>
              <a:t>)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F1697C-E970-43BF-8B1B-73248C9EF6A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B659FF-F717-42D1-8852-70485E945A9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8395E82E-F1DB-4BC1-ABD0-474D29283AD7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44BCBD6-74F4-4634-8DC0-2DE533FE82F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A9248ACF-C9AE-40A5-8A9E-34767CE5479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</a:t>
            </a:r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95600" y="537749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(Becker et al., 2009)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23FEBEF-FBAE-4AD0-B698-79E241198A5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4772297B-3C30-4749-8BF3-00F837930752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73CD3D-7699-416E-AA63-83B736D6F84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7463A0F-A410-4C49-947E-38BF81B5A3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423F250-D591-444A-B5F1-71E729AD0141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5C765B4C-0B43-4FA6-961C-55530ABE8E3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83FD3FD-5667-4F6C-9BB9-B7D9278BC67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948FDB0E-3364-42A6-9DDD-84A13F946100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A2F5A63A-4DAC-4176-A5FE-B9372E57D9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A9C1496-1BA6-441E-9308-09CB578DEFC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C1EAD9A-3DF7-4F15-97D6-0C2179A120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DD0307A-71CF-41F9-987A-228CF2F9EFD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55E11643-85F9-40C2-84F1-4421AEC15AB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Cloud-Infrastruktur </a:t>
            </a:r>
            <a:r>
              <a:rPr lang="de-DE" sz="1800" dirty="0"/>
              <a:t>(</a:t>
            </a:r>
            <a:r>
              <a:rPr lang="en-US" sz="1800" dirty="0" err="1"/>
              <a:t>Ostberg</a:t>
            </a:r>
            <a:r>
              <a:rPr lang="en-US" sz="1800" dirty="0"/>
              <a:t> et al. , 2014)</a:t>
            </a:r>
            <a:endParaRPr lang="de-DE" sz="1800" dirty="0"/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Ressourcen-Verwaltung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1800" dirty="0"/>
              <a:t>(Stier et al., 2018)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DABC1AE-9F35-4847-8B62-CF60E590863E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46E0D83B-4F0A-454D-8E1C-5422F02C2AB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E6003D4-9251-489A-90AD-910CFF5D520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1CEC7C2-7CE8-46B4-9B44-B69DE4C6F37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1D8570E-72CD-483F-9EA6-6A0497F2388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29D33440-F86D-45C4-945E-86B4A8FF13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4">
              <a:extLst>
                <a:ext uri="{FF2B5EF4-FFF2-40B4-BE49-F238E27FC236}">
                  <a16:creationId xmlns:a16="http://schemas.microsoft.com/office/drawing/2014/main" id="{62651328-E55C-4768-B4DB-42E8FAD5CAEF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5983C1E7-DB0D-47A1-BD41-D4B14001410B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28">
              <a:extLst>
                <a:ext uri="{FF2B5EF4-FFF2-40B4-BE49-F238E27FC236}">
                  <a16:creationId xmlns:a16="http://schemas.microsoft.com/office/drawing/2014/main" id="{6A786A8D-C9EE-47BF-94F8-9E946ED52B9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3A86040-8FB1-42F6-8820-881BE2E15F1A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598AF696-E66D-4F3A-A26C-6B324E7A88BA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AE2D3211-6806-4FF2-BE02-4825106D801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88456EE9-1087-44CF-926F-8ACC242C378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MONARC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sz="2400" dirty="0"/>
              <a:t>Wurde 1998 gestartet, um WLCG zu designen           </a:t>
            </a:r>
            <a:r>
              <a:rPr lang="de-DE" sz="1800" dirty="0"/>
              <a:t>(</a:t>
            </a:r>
            <a:r>
              <a:rPr lang="de-DE" sz="1800" dirty="0" err="1"/>
              <a:t>Aderholz</a:t>
            </a:r>
            <a:r>
              <a:rPr lang="de-DE" sz="1800" dirty="0"/>
              <a:t> et al., 2000)</a:t>
            </a:r>
          </a:p>
          <a:p>
            <a:r>
              <a:rPr lang="de-DE" sz="2400" dirty="0"/>
              <a:t>Entwickelten MONARC Simulator</a:t>
            </a:r>
          </a:p>
          <a:p>
            <a:r>
              <a:rPr lang="de-DE" sz="2400" dirty="0"/>
              <a:t>Idee: Erstelle Modell und Simulation, um WLCG zu optimieren</a:t>
            </a:r>
          </a:p>
          <a:p>
            <a:r>
              <a:rPr lang="de-DE" sz="2400" dirty="0"/>
              <a:t>Projekt 2000 eingestellt 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2004 zweite Version des Simulators</a:t>
            </a:r>
          </a:p>
          <a:p>
            <a:r>
              <a:rPr lang="de-DE" sz="2400" dirty="0"/>
              <a:t>Simulation von Tier 2 Site zeigte Skalierungsprobleme   </a:t>
            </a:r>
            <a:r>
              <a:rPr lang="de-DE" sz="1800" dirty="0"/>
              <a:t>(</a:t>
            </a:r>
            <a:r>
              <a:rPr lang="en-US" sz="1800" dirty="0"/>
              <a:t>Zach et al., 2011</a:t>
            </a:r>
            <a:r>
              <a:rPr lang="de-DE" sz="1800" dirty="0"/>
              <a:t>)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932F9E3-44EE-44A1-8FFC-058ECA1649EC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6" name="Textfeld 13">
              <a:extLst>
                <a:ext uri="{FF2B5EF4-FFF2-40B4-BE49-F238E27FC236}">
                  <a16:creationId xmlns:a16="http://schemas.microsoft.com/office/drawing/2014/main" id="{C7115EA4-5569-40EA-8850-64C1F7CBD4C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45C5C8E-CF75-4705-A268-CAB90C56F197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8BB08FB-EC19-4C81-BC30-B1C35D2719F1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602877D-23D6-4037-8B04-70CCA50803E4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9" name="Eingekerbter Richtungspfeil 23">
              <a:extLst>
                <a:ext uri="{FF2B5EF4-FFF2-40B4-BE49-F238E27FC236}">
                  <a16:creationId xmlns:a16="http://schemas.microsoft.com/office/drawing/2014/main" id="{E48A2739-FC9F-4078-8B51-C47671BE8350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4">
              <a:extLst>
                <a:ext uri="{FF2B5EF4-FFF2-40B4-BE49-F238E27FC236}">
                  <a16:creationId xmlns:a16="http://schemas.microsoft.com/office/drawing/2014/main" id="{77EB7D47-6715-4CD5-8DA5-120FFC352A9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AF3A681F-F30A-493C-8544-A3066DDF922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43FE2A5E-8335-49A0-B9EE-723903E8C9E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384ED8F-B9B8-42AE-A006-B0502083C237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83161E20-C25A-4719-8420-5A6BF29E69E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5A54D57-7DA9-4D8A-9140-2D7A3C5CCAA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EE03A561-0E04-48CA-816D-D3D891447385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8EB9EA-EE39-4583-9855-6CE22B94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95400"/>
            <a:ext cx="8356600" cy="4592637"/>
          </a:xfrm>
        </p:spPr>
        <p:txBody>
          <a:bodyPr/>
          <a:lstStyle/>
          <a:p>
            <a:r>
              <a:rPr lang="de-DE" dirty="0"/>
              <a:t>Einarbeitung Palladio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Initiales Modell erstellt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Daten organisiert und analysiert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Skalierbarkeit untersucht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68C0ECC-BEC6-463F-8C29-F07B57D58F90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FCB83EA8-8B97-443A-89DF-775943AB1C3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5DB701C-CB51-47FB-AC6F-8E8374C08555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FFBC769-AF5D-4F03-A80B-DE7B9534556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76362AF-0977-4BE1-8039-1768F383090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8EFFF37F-341D-46FF-A2DD-B4C408381BF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4F5B24E3-07BB-429D-AFC4-9CFBC7B132F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AA4B688A-8388-481C-81DF-84BD233D2E4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F4B95C0C-A8AD-4E63-8531-D042CE31E694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2C4688-658A-402A-92D7-CFBF26EFDE90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5076C845-3D6E-4F89-A677-681479B5F6EE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315137E-32A2-46E5-AADA-0C5B9D58B05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0E753CDC-E9DF-428C-A637-71331126CD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94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 - Skalierbarkeit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7A931C1D-6303-43BD-BA41-625ABE29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059" y="895350"/>
            <a:ext cx="6004736" cy="5196406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FB2BA19-D8AF-429E-961E-790E075B21D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086F52B0-C943-4082-BC63-4BE6F83D22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BE9ADB9-5267-4EA5-B0E6-95C994C58479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ED5CA7-3313-45D7-B33F-27C887334A1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1F8B2F9-3F3A-4D87-9234-4582A379E938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F3E5F7B1-F1FC-4289-8563-C971B06DE157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5232B37F-4545-4FE3-9ABC-0407EEBF019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38368076-018B-4142-86BC-68CA644248B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A7972D66-4391-42C9-95F1-5A4869EA0A6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4FEC6D1-BE06-4517-9DAA-4DE4D9356AF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ADD383F9-0E48-48B4-B7AE-4E22F4E8C06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417536C-AA9B-4CB8-B7F8-FBEAF67A3803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3448F627-9F12-47C5-9174-51226D0E070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40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451F242-8F96-4755-A463-890B4A4E2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685033" y="1357312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32E16-2D01-4096-995B-C96BC2A7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52" y="1328952"/>
            <a:ext cx="8320248" cy="48212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Leistungsmerkmale der Computing-Jobs am   GridKa für das CMS Computing Model     modellieren und simulieren.</a:t>
            </a:r>
          </a:p>
          <a:p>
            <a:endParaRPr lang="de-DE" dirty="0"/>
          </a:p>
          <a:p>
            <a:r>
              <a:rPr lang="de-DE" dirty="0"/>
              <a:t>Kernziele</a:t>
            </a:r>
          </a:p>
          <a:p>
            <a:pPr lvl="1"/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Generiere Messpunkte im Modell</a:t>
            </a:r>
          </a:p>
          <a:p>
            <a:pPr lvl="1"/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Implementiere bessere Scheduling-Strategie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F0430B1-A9C1-41AA-BCE2-816C727C4569}"/>
              </a:ext>
            </a:extLst>
          </p:cNvPr>
          <p:cNvSpPr/>
          <p:nvPr/>
        </p:nvSpPr>
        <p:spPr>
          <a:xfrm>
            <a:off x="222089" y="1219200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7533BE5-2695-4D3A-A231-9E20120B3CF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3" name="Textfeld 13">
              <a:extLst>
                <a:ext uri="{FF2B5EF4-FFF2-40B4-BE49-F238E27FC236}">
                  <a16:creationId xmlns:a16="http://schemas.microsoft.com/office/drawing/2014/main" id="{E5877531-0822-4C56-9F7F-15DE9D1D62B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232B30-7319-4FAB-8168-D2CD8E7929AD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C88DF90-0589-4387-9F03-39BA9D8B9D55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27551F-DE07-4E5E-B021-046D4CDCE599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7" name="Eingekerbter Richtungspfeil 23">
              <a:extLst>
                <a:ext uri="{FF2B5EF4-FFF2-40B4-BE49-F238E27FC236}">
                  <a16:creationId xmlns:a16="http://schemas.microsoft.com/office/drawing/2014/main" id="{C8F964A6-CC95-4C9A-A28F-AE3984B641D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Eingekerbter Richtungspfeil 24">
              <a:extLst>
                <a:ext uri="{FF2B5EF4-FFF2-40B4-BE49-F238E27FC236}">
                  <a16:creationId xmlns:a16="http://schemas.microsoft.com/office/drawing/2014/main" id="{EA3B9578-EEC1-43A4-A075-F8FDDA7EEFB0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662CE7D9-5A11-4659-87B7-0ADB67F34AD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28">
              <a:extLst>
                <a:ext uri="{FF2B5EF4-FFF2-40B4-BE49-F238E27FC236}">
                  <a16:creationId xmlns:a16="http://schemas.microsoft.com/office/drawing/2014/main" id="{07669C3E-3851-4024-B58D-5514364208F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13F6A50-EB1C-4DAC-80CA-819952F639D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F3B557A4-A022-4528-949B-8E186FF771A7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00D455F-B6ED-41D7-926A-85A9DE78C46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C3FDFA1A-FCAC-4075-90D5-446D567BB34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72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Optionale Verbesserung</a:t>
            </a:r>
          </a:p>
          <a:p>
            <a:pPr lvl="1"/>
            <a:r>
              <a:rPr lang="de-DE" dirty="0"/>
              <a:t>Ressourcennutzung durch andere Experimente</a:t>
            </a:r>
          </a:p>
          <a:p>
            <a:pPr lvl="1"/>
            <a:r>
              <a:rPr lang="de-DE" dirty="0"/>
              <a:t>Datenübertragung von und zu anderen Rechenzentren</a:t>
            </a:r>
          </a:p>
          <a:p>
            <a:pPr lvl="1"/>
            <a:r>
              <a:rPr lang="de-DE" dirty="0"/>
              <a:t>Individuellen Phasen eines Jobs</a:t>
            </a:r>
          </a:p>
          <a:p>
            <a:pPr lvl="1"/>
            <a:r>
              <a:rPr lang="de-DE" dirty="0"/>
              <a:t>Modelliere Pilot-Jobs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Heutigen Stand simulieren</a:t>
            </a:r>
          </a:p>
          <a:p>
            <a:pPr lvl="1"/>
            <a:r>
              <a:rPr lang="de-DE" dirty="0"/>
              <a:t>Lastverteilungsstrategie ändern und simulieren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290A3C-02BA-40B4-A031-C347A3F94D2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1755AE32-A682-46C7-90F4-3045B8C70FA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80BE908-DFF8-4A79-9A12-4E0AF8731F6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3F16058-A694-4B34-A54F-CAB214DBB1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40BC24B-12DD-4AAA-9447-EF7FD7D22250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B1001365-048D-4EBE-9DD7-EC3276E7A4E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CC277CA0-3DB1-4921-A731-3C7E8B457F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E6972955-6972-4433-89C1-44E89CE5B3A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BB931BA0-E0A6-449E-A7D9-BCFD02FCEE7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F50FE5E-3F31-44B0-A6A2-2A58D6E8DEC2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116B19CD-3515-458B-9C5E-117F571983B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D54FEFE-651E-476F-90ED-CA5B3AD7FA1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B711B31E-B5D0-40CD-B5D8-503C5233E10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17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und Methodik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0A7BD2-29DD-4AE6-A61A-BD017FCA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53408"/>
            <a:ext cx="8775516" cy="40579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5070B2-2EFA-4556-8E95-4A66FADEDDC8}"/>
              </a:ext>
            </a:extLst>
          </p:cNvPr>
          <p:cNvSpPr txBox="1"/>
          <p:nvPr/>
        </p:nvSpPr>
        <p:spPr>
          <a:xfrm>
            <a:off x="3028820" y="5385213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(Martens, 2008)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E61C2E8-E973-4F7D-A5E0-1CB226729C1E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80C56C95-54F0-4DC3-9E51-74A7E90E73BA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03C1AB-2278-4F20-9BF4-CFAF0F4E3F06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AA81C0F-C156-4848-8BF8-3747C0F9D83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1055397-FDB6-4DC0-BD49-B8E77454F132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088D6997-859F-4161-822B-427B070219E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766B6D3-89F6-43F3-84AE-08FF2586B54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5D49FFED-DA21-4155-96A5-5F0816135AF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8DBAC4CB-894E-4C41-9802-A44ECEBDFAB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9F10A66-42D3-4B32-95EC-FB6E9030F773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172B1CBA-7354-4B20-AD6E-CF7837A0D83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BDAE3EA-462A-46E3-B71A-9A1A944C867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BF72E522-FBBE-4029-855A-6AFCBAEBEE4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8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4" y="1324877"/>
            <a:ext cx="8327675" cy="4981207"/>
          </a:xfrm>
        </p:spPr>
        <p:txBody>
          <a:bodyPr/>
          <a:lstStyle/>
          <a:p>
            <a:r>
              <a:rPr lang="de-DE" noProof="0" dirty="0"/>
              <a:t>LHC erzeugt 50 Petabyte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dirty="0"/>
              <a:t>Lastverteilung nicht optimal </a:t>
            </a:r>
            <a:r>
              <a:rPr lang="de-DE" sz="1800" dirty="0"/>
              <a:t>(Zach et al., 2011)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2" y="2904053"/>
            <a:ext cx="6716899" cy="253650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94931" y="544055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Modifiziere genutztes </a:t>
            </a:r>
            <a:r>
              <a:rPr lang="de-DE" dirty="0" err="1"/>
              <a:t>Architectural</a:t>
            </a:r>
            <a:r>
              <a:rPr lang="de-DE" dirty="0"/>
              <a:t>-Template</a:t>
            </a:r>
          </a:p>
          <a:p>
            <a:pPr lvl="1"/>
            <a:r>
              <a:rPr lang="de-DE" dirty="0"/>
              <a:t>Aufwand: Ca. 1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Generiere Messpunkte im Modell</a:t>
            </a:r>
          </a:p>
          <a:p>
            <a:pPr lvl="1"/>
            <a:r>
              <a:rPr lang="de-DE" dirty="0"/>
              <a:t>Erweitere </a:t>
            </a:r>
            <a:r>
              <a:rPr lang="de-DE" dirty="0" err="1"/>
              <a:t>Architectural</a:t>
            </a:r>
            <a:r>
              <a:rPr lang="de-DE" dirty="0"/>
              <a:t>-Templates-Plugin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4F89507-5F6C-40E5-9116-2BBBA75A43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32D4B569-C70C-417E-A17C-9F35C6DB1ED9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29F325-CBF6-4ECB-897A-9BAC88449C0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8C5F5F-C294-4E57-A016-02351EA776A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B79CA99-D9EF-4A3E-8E7C-F71C7F14AB4E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3D0ABA9-2ED2-4575-98BC-E8FFB47C562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7E2E931-74FA-4AA7-8804-2D084C39063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7BFF7B3E-7584-445A-9219-24B66A45A0A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28">
              <a:extLst>
                <a:ext uri="{FF2B5EF4-FFF2-40B4-BE49-F238E27FC236}">
                  <a16:creationId xmlns:a16="http://schemas.microsoft.com/office/drawing/2014/main" id="{315C5AA2-9022-443A-BA3B-F5263716A4B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9FAD417-C1E1-4AB5-BC03-C77346D93BF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74D53952-F8C6-4C10-8E24-85533EC18766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9FF270D-0E5F-4ECC-BA74-643150126619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584D0DA1-6F18-4D20-AD96-92D3C3CB7E7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59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Erstelle neues </a:t>
            </a:r>
            <a:r>
              <a:rPr lang="de-DE" dirty="0" err="1"/>
              <a:t>Architectural</a:t>
            </a:r>
            <a:r>
              <a:rPr lang="de-DE" dirty="0"/>
              <a:t>-Template 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Implementiere bessere Lastverteilungsstrategie</a:t>
            </a:r>
          </a:p>
          <a:p>
            <a:pPr lvl="1"/>
            <a:r>
              <a:rPr lang="de-DE" dirty="0"/>
              <a:t>Neues Plugin erstellen</a:t>
            </a:r>
          </a:p>
          <a:p>
            <a:pPr lvl="1"/>
            <a:r>
              <a:rPr lang="de-DE" dirty="0"/>
              <a:t>Aufwand: Ca. 3 Wochen</a:t>
            </a:r>
          </a:p>
          <a:p>
            <a:pPr lvl="1"/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3660D94-37D0-47FD-A026-45F250ED72C4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089B324-98E3-4F75-8BB7-3E994DCC71EE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04FE261-D5DC-4CC3-9B55-D7313E52D26F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6844408-73B5-4A2B-A300-9DBF7F0188B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9BD6E45-6990-4B2A-971F-B688CEEFC286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447A5D4-5BD1-48A4-AAB1-7FB6768FA1AF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F5EC466B-4770-47E6-A764-B23C9EFF6BA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98754D60-6AE4-4352-9F63-DAC92E766A21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B0940E7C-A01B-4CC7-BB9C-E71F49DF571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4685D7C-879E-4040-89BB-B3544FB6DC8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059D4E1D-FEF3-4BF3-9848-2935FC954CCD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C345AF0-9979-4E5A-BABF-CAA91221FB92}"/>
                </a:ext>
              </a:extLst>
            </p:cNvPr>
            <p:cNvSpPr txBox="1"/>
            <p:nvPr/>
          </p:nvSpPr>
          <p:spPr>
            <a:xfrm>
              <a:off x="6273434" y="6029085"/>
              <a:ext cx="107088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F0E6D1E4-25B8-48E2-8230-899E631D2E0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87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Ermögliche Replay </a:t>
            </a:r>
          </a:p>
          <a:p>
            <a:pPr lvl="1"/>
            <a:r>
              <a:rPr lang="de-DE" dirty="0"/>
              <a:t>Replay von Job Traces</a:t>
            </a:r>
          </a:p>
          <a:p>
            <a:pPr lvl="1"/>
            <a:r>
              <a:rPr lang="de-DE" dirty="0"/>
              <a:t>Aufwand: Ca. 2 Wochen</a:t>
            </a:r>
          </a:p>
          <a:p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Heutigen Stand simulieren</a:t>
            </a:r>
          </a:p>
          <a:p>
            <a:pPr lvl="2"/>
            <a:r>
              <a:rPr lang="de-DE" dirty="0"/>
              <a:t>Aufwand: Ca. 1 Woche</a:t>
            </a:r>
          </a:p>
          <a:p>
            <a:pPr lvl="1"/>
            <a:r>
              <a:rPr lang="de-DE" dirty="0"/>
              <a:t>Neue Lastverteilungsstrategie simulieren</a:t>
            </a:r>
          </a:p>
          <a:p>
            <a:pPr lvl="2"/>
            <a:r>
              <a:rPr lang="de-DE" dirty="0"/>
              <a:t>Aufwand: Ca. 2 Wochen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D035199-DF79-49D7-B304-549CED62E66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DCA59B-3019-4D39-B838-2521721C781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BBD83C78-FA18-4607-BA7A-C0EE12DF95F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ECAE7A86-8E4C-497E-A9C0-3DFB0703D9B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6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D035199-DF79-49D7-B304-549CED62E66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DCA59B-3019-4D39-B838-2521721C781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BBD83C78-FA18-4607-BA7A-C0EE12DF95F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ECAE7A86-8E4C-497E-A9C0-3DFB0703D9B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ADBF4D81-AC72-42A2-B08B-E3AAC5843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4" y="2456898"/>
            <a:ext cx="8887452" cy="22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C5DE10-9C5C-4526-A8F4-E1F98E63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714598" y="1399875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E92B07-4373-4516-8232-A29E5E627C6E}"/>
              </a:ext>
            </a:extLst>
          </p:cNvPr>
          <p:cNvSpPr/>
          <p:nvPr/>
        </p:nvSpPr>
        <p:spPr>
          <a:xfrm>
            <a:off x="319301" y="1293166"/>
            <a:ext cx="8077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/>
              <a:t>Leistungsmerkmale der Computing-Jobs am   GridKa für das CMS Computing Model     modellieren und simulieren.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1C0DA9-90BF-4C28-9D63-403C6C31B3B6}"/>
              </a:ext>
            </a:extLst>
          </p:cNvPr>
          <p:cNvSpPr/>
          <p:nvPr/>
        </p:nvSpPr>
        <p:spPr>
          <a:xfrm>
            <a:off x="217915" y="1261765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5" y="2847675"/>
            <a:ext cx="8530798" cy="3095925"/>
          </a:xfrm>
        </p:spPr>
        <p:txBody>
          <a:bodyPr/>
          <a:lstStyle/>
          <a:p>
            <a:r>
              <a:rPr lang="de-DE" dirty="0"/>
              <a:t>Forschungsfrage</a:t>
            </a:r>
          </a:p>
          <a:p>
            <a:pPr lvl="1"/>
            <a:r>
              <a:rPr lang="de-DE" dirty="0"/>
              <a:t>Wie muss man Palladio erweitern, um genaue Simulations-Ergebnisse zu erhalten, damit man Lastverteilungsstrategien evaluieren kann?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880F324-1AEB-4A9C-BAC7-B392DA1A60E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3A88293D-7FE9-4BDC-9F35-605DBF4113B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84E44FD-E211-49BB-B320-57977BEF3C4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907D0A0-D360-494D-B882-CBEEA13BEFBD}"/>
                </a:ext>
              </a:extLst>
            </p:cNvPr>
            <p:cNvSpPr txBox="1"/>
            <p:nvPr/>
          </p:nvSpPr>
          <p:spPr>
            <a:xfrm>
              <a:off x="7502812" y="6029085"/>
              <a:ext cx="15979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838B157-B6D7-4207-8E17-8A1678163767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FF1A7B0E-05EC-4D42-BFC2-80C20986A89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39597A60-CCB7-4D13-9E62-B92D2DEDBA8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BEE8AB64-7212-48E4-90EE-C1FD4051CACC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9F303A89-66F2-46DB-BE2A-1EFC48B6668B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3B03DE9-F9AA-440E-84A5-EB3AD6A0FE97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606237A7-A2CA-44ED-A13F-47B2014BB2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81131C7-C54A-4F6E-927B-4CBEB76EB92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C53849EC-EE95-4BD8-AAAD-9FD76FE1FC6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548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43929-475C-4888-A5F4-D9344076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  <a:p>
            <a:pPr lvl="1"/>
            <a:r>
              <a:rPr lang="de-DE" dirty="0"/>
              <a:t>Verschiedene Änderungen an </a:t>
            </a:r>
            <a:r>
              <a:rPr lang="de-DE" dirty="0" err="1"/>
              <a:t>Architectural</a:t>
            </a:r>
            <a:r>
              <a:rPr lang="de-DE" dirty="0"/>
              <a:t>-Template- Plugin</a:t>
            </a:r>
          </a:p>
          <a:p>
            <a:pPr lvl="1"/>
            <a:r>
              <a:rPr lang="de-DE" dirty="0"/>
              <a:t>Erstelle Plugin </a:t>
            </a:r>
            <a:r>
              <a:rPr lang="de-DE"/>
              <a:t>für Scheduling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Mit Heute-Zustand</a:t>
            </a:r>
          </a:p>
          <a:p>
            <a:pPr lvl="1"/>
            <a:r>
              <a:rPr lang="de-DE" dirty="0"/>
              <a:t>Evaluiere Änderung der Lastverteilung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B472CB-527A-4059-A113-4B73539FEAD9}"/>
              </a:ext>
            </a:extLst>
          </p:cNvPr>
          <p:cNvGrpSpPr/>
          <p:nvPr/>
        </p:nvGrpSpPr>
        <p:grpSpPr>
          <a:xfrm>
            <a:off x="3900" y="6014135"/>
            <a:ext cx="9216299" cy="291949"/>
            <a:chOff x="3900" y="6014135"/>
            <a:chExt cx="921629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FAA5E135-6715-47FF-9D38-2EADBA760AA3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9CA776D-DC13-4C20-B3A1-752BD1A78521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2C58B1-A0D2-4A55-B88A-A3E007DB2AA0}"/>
                </a:ext>
              </a:extLst>
            </p:cNvPr>
            <p:cNvSpPr txBox="1"/>
            <p:nvPr/>
          </p:nvSpPr>
          <p:spPr>
            <a:xfrm>
              <a:off x="7502812" y="6029085"/>
              <a:ext cx="171738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46E9E95-24E6-4623-BB7D-4168788F1D4D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F485EBD8-7A43-4349-ABFB-09C740C2CF7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1E858EDA-63B1-4949-9690-2FB32434B676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21E21A3-0C0E-433D-A604-73CEAE646CAF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AD9827B8-ED40-4BD5-A95D-E050C447EF5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AAC12D8-6860-4DFB-9398-81E1B79D3B0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2FA777E-8DBB-4079-B825-52528014E2E2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B59DFE1-2BFF-4A6F-9F95-818D45CBF5D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0438E62C-5A6F-4A51-9D07-81FCBC7613A3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39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dirty="0"/>
              <a:t>[6] Sebastian </a:t>
            </a:r>
            <a:r>
              <a:rPr lang="de-DE" sz="2000" dirty="0" err="1"/>
              <a:t>Lehrig</a:t>
            </a:r>
            <a:r>
              <a:rPr lang="de-DE" sz="2000" dirty="0"/>
              <a:t> and Matthias Becker. “</a:t>
            </a:r>
            <a:r>
              <a:rPr lang="de-DE" sz="2000" dirty="0" err="1"/>
              <a:t>Approaching</a:t>
            </a:r>
            <a:r>
              <a:rPr lang="de-DE" sz="2000" dirty="0"/>
              <a:t> the </a:t>
            </a:r>
            <a:r>
              <a:rPr lang="de-DE" sz="2000" dirty="0" err="1"/>
              <a:t>cloud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palladio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scalability,elasticity</a:t>
            </a:r>
            <a:r>
              <a:rPr lang="de-DE" sz="2000" dirty="0"/>
              <a:t>, and </a:t>
            </a:r>
            <a:r>
              <a:rPr lang="de-DE" sz="2000" dirty="0" err="1"/>
              <a:t>effiency</a:t>
            </a:r>
            <a:r>
              <a:rPr lang="de-DE" sz="2000" dirty="0"/>
              <a:t> </a:t>
            </a:r>
            <a:r>
              <a:rPr lang="de-DE" sz="2000" dirty="0" err="1"/>
              <a:t>analyses</a:t>
            </a:r>
            <a:r>
              <a:rPr lang="de-DE" sz="2000" dirty="0"/>
              <a:t>”. In: Proceedings of the Symposium on </a:t>
            </a:r>
            <a:r>
              <a:rPr lang="de-DE" sz="2000" dirty="0" err="1"/>
              <a:t>SoftwarePerformance</a:t>
            </a:r>
            <a:r>
              <a:rPr lang="de-DE" sz="2000" dirty="0"/>
              <a:t>. 2014, pp. 26–28.</a:t>
            </a:r>
          </a:p>
          <a:p>
            <a:r>
              <a:rPr lang="de-DE" sz="2000" dirty="0"/>
              <a:t>[7] Matthias Becker, Steffen Becker, and Joachim Meyer. “</a:t>
            </a:r>
            <a:r>
              <a:rPr lang="de-DE" sz="2000" dirty="0" err="1"/>
              <a:t>SimuLizar</a:t>
            </a:r>
            <a:r>
              <a:rPr lang="de-DE" sz="2000" dirty="0"/>
              <a:t>: Design-Time Modeling and Performance Analysis of Self-Adaptive Systems.” In: Software Engineering 213 (2013), pp. 71–84.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[8] </a:t>
            </a:r>
            <a:r>
              <a:rPr lang="en-US" sz="2000" dirty="0"/>
              <a:t>P. O. </a:t>
            </a:r>
            <a:r>
              <a:rPr lang="en-US" sz="2000" dirty="0" err="1"/>
              <a:t>Ostberg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</a:p>
          <a:p>
            <a:r>
              <a:rPr lang="de-DE" sz="2000" dirty="0"/>
              <a:t>[9]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IaaS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24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[10]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[11]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Physics Communications 140.1-2 (2001), pp. 153–161.</a:t>
            </a:r>
          </a:p>
          <a:p>
            <a:r>
              <a:rPr lang="de-DE" sz="2000" dirty="0"/>
              <a:t>[12]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dirty="0"/>
              <a:t>Anne Martens, Exposé zum Promotionsvorhaben, 2008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90566"/>
            <a:ext cx="8767103" cy="4840761"/>
          </a:xfrm>
        </p:spPr>
        <p:txBody>
          <a:bodyPr/>
          <a:lstStyle/>
          <a:p>
            <a:r>
              <a:rPr lang="de-DE" dirty="0"/>
              <a:t>Upgrade zu High-</a:t>
            </a:r>
            <a:r>
              <a:rPr lang="de-DE" dirty="0" err="1"/>
              <a:t>Luminosty</a:t>
            </a:r>
            <a:r>
              <a:rPr lang="de-DE" dirty="0"/>
              <a:t> Large Hadron Collider 2026 </a:t>
            </a:r>
            <a:r>
              <a:rPr lang="de-DE" sz="2000" dirty="0"/>
              <a:t>(</a:t>
            </a:r>
            <a:r>
              <a:rPr lang="it-IT" sz="2000" dirty="0" err="1"/>
              <a:t>Alves</a:t>
            </a:r>
            <a:r>
              <a:rPr lang="it-IT" sz="2000" dirty="0"/>
              <a:t> et al., 2017</a:t>
            </a:r>
            <a:r>
              <a:rPr lang="de-DE" sz="2000" dirty="0"/>
              <a:t>)</a:t>
            </a:r>
          </a:p>
          <a:p>
            <a:pPr lvl="1"/>
            <a:r>
              <a:rPr lang="de-DE" dirty="0"/>
              <a:t>Ziele</a:t>
            </a:r>
          </a:p>
          <a:p>
            <a:pPr lvl="2"/>
            <a:r>
              <a:rPr lang="de-DE" dirty="0"/>
              <a:t>Higgs Boson genauer untersuche</a:t>
            </a:r>
          </a:p>
          <a:p>
            <a:pPr lvl="2"/>
            <a:r>
              <a:rPr lang="de-DE" dirty="0"/>
              <a:t>Dunkle Materie finden</a:t>
            </a:r>
          </a:p>
          <a:p>
            <a:pPr lvl="2"/>
            <a:r>
              <a:rPr lang="de-DE" dirty="0"/>
              <a:t>Untersuche Materie-Antimaterie-Differenz</a:t>
            </a:r>
          </a:p>
          <a:p>
            <a:pPr lvl="1"/>
            <a:r>
              <a:rPr lang="de-DE" dirty="0"/>
              <a:t>Datenmenge steigt dadurch stark an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Lastverteilung ohne Simulation schwer zu optimieren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5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[2]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Architectural</a:t>
            </a:r>
            <a:r>
              <a:rPr lang="de-DE" dirty="0"/>
              <a:t> Template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337469"/>
            <a:ext cx="5095875" cy="44672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</p:spTree>
    <p:extLst>
      <p:ext uri="{BB962C8B-B14F-4D97-AF65-F5344CB8AC3E}">
        <p14:creationId xmlns:p14="http://schemas.microsoft.com/office/powerpoint/2010/main" val="3947402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079983-79D0-4EFC-9353-C221D63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87334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190566"/>
            <a:ext cx="8356600" cy="4840761"/>
          </a:xfrm>
        </p:spPr>
        <p:txBody>
          <a:bodyPr/>
          <a:lstStyle/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E1C54F87-EC6B-4520-BED6-2F3ADFC9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5" y="910407"/>
            <a:ext cx="8246809" cy="492026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E8ADCA2-8615-47FF-8F40-8401F727C12D}"/>
              </a:ext>
            </a:extLst>
          </p:cNvPr>
          <p:cNvSpPr txBox="1"/>
          <p:nvPr/>
        </p:nvSpPr>
        <p:spPr>
          <a:xfrm>
            <a:off x="3575257" y="5536006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it-IT" dirty="0" err="1"/>
              <a:t>Alves</a:t>
            </a:r>
            <a:r>
              <a:rPr lang="it-IT" dirty="0"/>
              <a:t> et al., 2017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94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>
                <a:solidFill>
                  <a:schemeClr val="bg2"/>
                </a:solidFill>
              </a:rPr>
              <a:t>Nutze diese für: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EF457-570B-48AC-8C3A-15D146EFF1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7B839467-B4A3-47A5-8080-CB74DB2259D4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99CF059-D770-4C10-94B7-962C6C0E3B43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669A138-AA0B-46E3-8CCA-7CE19C8C921D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7FF10D4-9F2B-4302-A0FA-2947079B7AAB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68BE1EED-0CEA-4385-B02E-3233EE57D4A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A63F89B7-B95B-40B4-8198-4D1544532DA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F3C26FEB-93F3-4E21-8288-CE51EB5B351B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A58C1131-40B6-4590-8036-496B54D2534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9E23676-B75E-4926-BB71-52137DC5ED79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62872556-398D-461B-AA31-C27264F683AE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052BA47-16F5-4DDC-9975-6CF2580A0694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951378B8-0CFC-429A-941A-28AC2453272A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F694E84-7C76-443B-9A4F-6158CD6419DD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AAB613DD-030A-455B-BECC-BD43B196DF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3AE3C15-7727-4F1A-B435-BA72AA0876A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FCD18A4-D3B5-4476-B164-979CD9E29678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C0BE68F-F78B-49BF-8108-7887A794877B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996E80E5-0CD2-4BCD-9924-A19A60474EB3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BFEB5DC-7784-4093-A8D1-645F8F7667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CF0AF55-8741-4203-8E43-122911CAC77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D0F182B5-78E5-4B81-A8D6-EFBA4C30F346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657899B-2D31-4262-A5C2-FACEC1FF2CC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63C4C7D3-F477-4D67-890A-1AC057DFF69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D6787BB-9361-4041-A40C-154BB01A82F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3EF16D7-BB66-4198-8A11-0ED42919ABE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9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7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D12DC9-9EFF-4F8D-8D78-C2BE0A371515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D7F9887C-CEFE-4917-A527-8E7591E81D5C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B2D6CA2-A4BD-416A-8DB1-55D06D97128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F72DE3B-EA1B-4C3A-A257-EB80C66F5C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B57C83B-ADF1-4BF0-AB77-24B32A35AEA7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D5F298E5-86F6-4136-A16F-B54E4EABFA0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FC4B58D2-CFEF-47AD-AAD9-2ED95CF1115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7065B92A-EE24-45BD-B247-5D0D989E8A1C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7BDEAECD-25AD-4DE3-93AC-48110B2593D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2AF2352-28C7-4F15-8C52-5B72DE4B9F9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89FF401F-3EFB-4B31-A5AA-745CAE0BDBA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BFFBDC5-8049-4E2B-ADFC-28ADA173E5D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F7859F6-602C-4BA3-A23E-5E1884EAE592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07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CCE8838-E080-4305-A83A-B087952F203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9E53C599-3EED-4688-912F-E780510609BB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5BC734D-83FB-4E43-91AF-3ED3068BF56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EB5FF32-4D95-427E-8E7F-B37F74AF1691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15ECA-22FC-4A78-92D8-54F5225F7010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FB851C0-E5A2-4628-850E-ADDBDA216409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4EF354E1-4848-4E3B-BF39-502F4B137C7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1D58B8A-B399-4639-90A7-87C110C15D96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6C2F1115-14AF-4E29-9406-2C082E26C7D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C130788-AFB2-4FB6-BE5C-7E07F47C68AF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4B843687-E8F6-4084-8C9D-16529F28DB4A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E41E77F-4304-4F01-BB63-3617E980E26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752CBCB-DDD6-48EB-814C-143A237C7DFE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48888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2550</Words>
  <Application>Microsoft Office PowerPoint</Application>
  <PresentationFormat>Bildschirmpräsentation (4:3)</PresentationFormat>
  <Paragraphs>534</Paragraphs>
  <Slides>34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State of the Art - Palladio</vt:lpstr>
      <vt:lpstr>State of the Art - Palladio</vt:lpstr>
      <vt:lpstr>State of the Art - CACTOS</vt:lpstr>
      <vt:lpstr>State of the Art - MONARC</vt:lpstr>
      <vt:lpstr>Vorarbeiten</vt:lpstr>
      <vt:lpstr>Vorarbeiten - Skalierbarkeit</vt:lpstr>
      <vt:lpstr>Ziele und Methodik</vt:lpstr>
      <vt:lpstr>Ziele und Methodik</vt:lpstr>
      <vt:lpstr>Ziele und Methodik</vt:lpstr>
      <vt:lpstr>Arbeitsplan</vt:lpstr>
      <vt:lpstr>Arbeitsplan</vt:lpstr>
      <vt:lpstr>Arbeitsplan</vt:lpstr>
      <vt:lpstr>Arbeitsplan</vt:lpstr>
      <vt:lpstr>Zusammenfassung</vt:lpstr>
      <vt:lpstr>Zusammenfassung</vt:lpstr>
      <vt:lpstr>Quellen</vt:lpstr>
      <vt:lpstr>Quellen</vt:lpstr>
      <vt:lpstr>Quellen</vt:lpstr>
      <vt:lpstr>Quellen</vt:lpstr>
      <vt:lpstr>Experimente</vt:lpstr>
      <vt:lpstr>WLCG</vt:lpstr>
      <vt:lpstr>Architectural Template</vt:lpstr>
      <vt:lpstr>SimGrid</vt:lpstr>
      <vt:lpstr>Planung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1536</cp:revision>
  <cp:lastPrinted>1601-01-01T00:00:00Z</cp:lastPrinted>
  <dcterms:created xsi:type="dcterms:W3CDTF">1601-01-01T00:00:00Z</dcterms:created>
  <dcterms:modified xsi:type="dcterms:W3CDTF">2018-03-27T06:48:38Z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