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05" r:id="rId4"/>
    <p:sldId id="306" r:id="rId5"/>
    <p:sldId id="307" r:id="rId6"/>
    <p:sldId id="308" r:id="rId7"/>
    <p:sldId id="309" r:id="rId8"/>
    <p:sldId id="310" r:id="rId9"/>
    <p:sldId id="317" r:id="rId10"/>
    <p:sldId id="316" r:id="rId11"/>
    <p:sldId id="313" r:id="rId12"/>
    <p:sldId id="314" r:id="rId13"/>
    <p:sldId id="315" r:id="rId14"/>
    <p:sldId id="295" r:id="rId15"/>
    <p:sldId id="304" r:id="rId16"/>
    <p:sldId id="298" r:id="rId17"/>
    <p:sldId id="300" r:id="rId18"/>
    <p:sldId id="294" r:id="rId19"/>
    <p:sldId id="296" r:id="rId20"/>
    <p:sldId id="318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05"/>
            <p14:sldId id="306"/>
            <p14:sldId id="307"/>
            <p14:sldId id="308"/>
            <p14:sldId id="309"/>
            <p14:sldId id="310"/>
            <p14:sldId id="317"/>
            <p14:sldId id="316"/>
            <p14:sldId id="313"/>
            <p14:sldId id="314"/>
            <p14:sldId id="315"/>
            <p14:sldId id="295"/>
            <p14:sldId id="304"/>
            <p14:sldId id="298"/>
            <p14:sldId id="300"/>
            <p14:sldId id="294"/>
            <p14:sldId id="29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Palladio erweitern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5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6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9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9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GridKA</a:t>
            </a:r>
            <a:r>
              <a:rPr lang="de-DE" noProof="0" dirty="0"/>
              <a:t> Tier 1 </a:t>
            </a:r>
            <a:r>
              <a:rPr lang="de-DE" noProof="0" dirty="0" err="1"/>
              <a:t>Node</a:t>
            </a:r>
            <a:endParaRPr lang="de-DE" noProof="0" dirty="0"/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Skalierbarkeit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Ausblick auf WLCG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State of the </a:t>
            </a:r>
            <a:r>
              <a:rPr lang="de-DE" noProof="0" dirty="0" err="1"/>
              <a:t>art</a:t>
            </a:r>
            <a:endParaRPr lang="de-DE" noProof="0" dirty="0"/>
          </a:p>
          <a:p>
            <a:pPr lvl="1"/>
            <a:r>
              <a:rPr lang="de-DE" dirty="0" err="1"/>
              <a:t>palladio</a:t>
            </a:r>
            <a:endParaRPr lang="de-DE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1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05.02.2018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Projektvorstellung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05.02.18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0A7BD2-29DD-4AE6-A61A-BD017FCA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295400"/>
            <a:ext cx="8480354" cy="392142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5070B2-2EFA-4556-8E95-4A66FADEDDC8}"/>
              </a:ext>
            </a:extLst>
          </p:cNvPr>
          <p:cNvSpPr txBox="1"/>
          <p:nvPr/>
        </p:nvSpPr>
        <p:spPr>
          <a:xfrm>
            <a:off x="2920617" y="521682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(Martens, 2008)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7F0262-C7F8-46C1-B3AA-08AA10D0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Anne Martens, Exposé zum Promotionsvorhaben, 2008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Mögliche Verbesserungen des Modells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 err="1"/>
              <a:t>Jobslots</a:t>
            </a:r>
            <a:r>
              <a:rPr lang="de-DE" dirty="0"/>
              <a:t> der Working Nodes </a:t>
            </a:r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36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 nicht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981200"/>
            <a:ext cx="8363231" cy="3823258"/>
          </a:xfrm>
        </p:spPr>
        <p:txBody>
          <a:bodyPr/>
          <a:lstStyle/>
          <a:p>
            <a:r>
              <a:rPr lang="de-DE" dirty="0"/>
              <a:t>Erweitere Palladio oder nutze Alternative</a:t>
            </a:r>
          </a:p>
          <a:p>
            <a:r>
              <a:rPr lang="de-DE" dirty="0"/>
              <a:t>Falls skaliert:</a:t>
            </a:r>
          </a:p>
          <a:p>
            <a:pPr lvl="1"/>
            <a:r>
              <a:rPr lang="de-DE" dirty="0"/>
              <a:t>Verbessere Modell iterativ (siehe vorherige Folie)</a:t>
            </a:r>
          </a:p>
          <a:p>
            <a:r>
              <a:rPr lang="de-DE" dirty="0"/>
              <a:t>Falls nicht skaliert:</a:t>
            </a:r>
          </a:p>
          <a:p>
            <a:pPr lvl="1"/>
            <a:r>
              <a:rPr lang="de-DE" dirty="0"/>
              <a:t>Ergebnis: Es existiert kein solcher Simulator</a:t>
            </a:r>
          </a:p>
          <a:p>
            <a:pPr lvl="1"/>
            <a:r>
              <a:rPr lang="de-DE" dirty="0"/>
              <a:t>Überlege Ansätze die Skalierbarkeit gewährleisten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133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r>
              <a:rPr lang="de-DE" sz="2000" noProof="0" dirty="0"/>
              <a:t>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noProof="0" dirty="0"/>
              <a:t>Anne Martens, Exposé </a:t>
            </a:r>
            <a:r>
              <a:rPr lang="de-DE" sz="2000" noProof="0"/>
              <a:t>zum Promotionsvorhaben, 2008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74992" y="1916263"/>
            <a:ext cx="8291513" cy="4528987"/>
          </a:xfrm>
        </p:spPr>
        <p:txBody>
          <a:bodyPr/>
          <a:lstStyle/>
          <a:p>
            <a:r>
              <a:rPr lang="de-DE" noProof="0" dirty="0"/>
              <a:t>Heute</a:t>
            </a:r>
          </a:p>
          <a:p>
            <a:pPr lvl="1"/>
            <a:r>
              <a:rPr lang="de-DE" noProof="0" dirty="0"/>
              <a:t>Lastverteilung nicht optimal </a:t>
            </a:r>
            <a:r>
              <a:rPr lang="de-DE" sz="1800" dirty="0"/>
              <a:t>(Zach et al., 2011)</a:t>
            </a:r>
            <a:endParaRPr lang="de-DE" sz="1800" noProof="0" dirty="0"/>
          </a:p>
          <a:p>
            <a:pPr lvl="1"/>
            <a:r>
              <a:rPr lang="de-DE" noProof="0" dirty="0"/>
              <a:t>Auswirkung von Änderung an der Grid-Infrastruktur schwer abschätzbar</a:t>
            </a:r>
          </a:p>
          <a:p>
            <a:r>
              <a:rPr lang="de-DE" noProof="0" dirty="0"/>
              <a:t>Datenmenge steigt immer weiter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286290"/>
            <a:ext cx="8356600" cy="474503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/>
              <a:t>WLCG </a:t>
            </a:r>
            <a:r>
              <a:rPr lang="de-DE" noProof="0" dirty="0"/>
              <a:t>verarbeitet Daten</a:t>
            </a:r>
          </a:p>
          <a:p>
            <a:r>
              <a:rPr lang="de-DE" dirty="0"/>
              <a:t>Lastverteilung nicht optimal </a:t>
            </a:r>
            <a:r>
              <a:rPr lang="de-DE" sz="2000" dirty="0"/>
              <a:t>(Zach et al., 2011)</a:t>
            </a: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6441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312423" y="5877481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36286A3-B74F-43CE-9171-275444385E85}"/>
              </a:ext>
            </a:extLst>
          </p:cNvPr>
          <p:cNvSpPr/>
          <p:nvPr/>
        </p:nvSpPr>
        <p:spPr>
          <a:xfrm>
            <a:off x="5626100" y="16002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Erhalte Performance Vorhersage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E3C9246-B593-43E3-9F33-7024EE9FA02E}"/>
              </a:ext>
            </a:extLst>
          </p:cNvPr>
          <p:cNvSpPr/>
          <p:nvPr/>
        </p:nvSpPr>
        <p:spPr>
          <a:xfrm>
            <a:off x="2044700" y="1603497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Verbessere Modell</a:t>
            </a:r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00434D4-0D8D-4843-9371-74B24A4CBF49}"/>
              </a:ext>
            </a:extLst>
          </p:cNvPr>
          <p:cNvSpPr/>
          <p:nvPr/>
        </p:nvSpPr>
        <p:spPr>
          <a:xfrm>
            <a:off x="5549900" y="3817008"/>
            <a:ext cx="1892300" cy="96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Vergleiche mit gemessen Daten</a:t>
            </a:r>
          </a:p>
        </p:txBody>
      </p:sp>
      <p:sp>
        <p:nvSpPr>
          <p:cNvPr id="8" name="Flussdiagramm: Verzweigung 7">
            <a:extLst>
              <a:ext uri="{FF2B5EF4-FFF2-40B4-BE49-F238E27FC236}">
                <a16:creationId xmlns:a16="http://schemas.microsoft.com/office/drawing/2014/main" id="{62283A71-6CC3-473B-A377-499ADE9BB68F}"/>
              </a:ext>
            </a:extLst>
          </p:cNvPr>
          <p:cNvSpPr/>
          <p:nvPr/>
        </p:nvSpPr>
        <p:spPr>
          <a:xfrm>
            <a:off x="2425700" y="3856720"/>
            <a:ext cx="914400" cy="8806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A39A4870-086C-4FBE-B9E5-647D2BF7C2D1}"/>
              </a:ext>
            </a:extLst>
          </p:cNvPr>
          <p:cNvSpPr/>
          <p:nvPr/>
        </p:nvSpPr>
        <p:spPr>
          <a:xfrm>
            <a:off x="977900" y="1813524"/>
            <a:ext cx="523875" cy="4877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929910-1CE3-4F04-955F-2BD3A015010D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1501775" y="2057400"/>
            <a:ext cx="542925" cy="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D8DAB5A-913B-40C9-B491-D42E50BA1147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3721100" y="2057400"/>
            <a:ext cx="1905000" cy="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38ED850-B9A6-4525-A4B8-0E28F5D5E71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464300" y="2514600"/>
            <a:ext cx="31750" cy="1302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D504CDE-5391-4E0A-B5B0-1BCFD16214B8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340100" y="4297031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442ACC6-3FF8-473B-B486-047FB3C559E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82900" y="4737342"/>
            <a:ext cx="0" cy="73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ABBC2490-9A9D-4188-AE86-66365A381768}"/>
              </a:ext>
            </a:extLst>
          </p:cNvPr>
          <p:cNvSpPr/>
          <p:nvPr/>
        </p:nvSpPr>
        <p:spPr>
          <a:xfrm>
            <a:off x="2620962" y="5493227"/>
            <a:ext cx="523875" cy="487752"/>
          </a:xfrm>
          <a:prstGeom prst="flowChartConnector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411" name="Gerade Verbindung mit Pfeil 17410">
            <a:extLst>
              <a:ext uri="{FF2B5EF4-FFF2-40B4-BE49-F238E27FC236}">
                <a16:creationId xmlns:a16="http://schemas.microsoft.com/office/drawing/2014/main" id="{F7250C69-1E1E-40A9-8826-F4CD7F8AC44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2882900" y="2517897"/>
            <a:ext cx="0" cy="1338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feld 17414">
            <a:extLst>
              <a:ext uri="{FF2B5EF4-FFF2-40B4-BE49-F238E27FC236}">
                <a16:creationId xmlns:a16="http://schemas.microsoft.com/office/drawing/2014/main" id="{84E5C001-F8AA-443B-BE3A-CD9EB52D2C52}"/>
              </a:ext>
            </a:extLst>
          </p:cNvPr>
          <p:cNvSpPr txBox="1"/>
          <p:nvPr/>
        </p:nvSpPr>
        <p:spPr>
          <a:xfrm>
            <a:off x="2882899" y="489211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[Abweichung klein genug]</a:t>
            </a:r>
          </a:p>
        </p:txBody>
      </p:sp>
      <p:sp>
        <p:nvSpPr>
          <p:cNvPr id="17416" name="Textfeld 17415">
            <a:extLst>
              <a:ext uri="{FF2B5EF4-FFF2-40B4-BE49-F238E27FC236}">
                <a16:creationId xmlns:a16="http://schemas.microsoft.com/office/drawing/2014/main" id="{7DDD7CB3-0BE9-4867-B223-E0C71E3CB166}"/>
              </a:ext>
            </a:extLst>
          </p:cNvPr>
          <p:cNvSpPr txBox="1"/>
          <p:nvPr/>
        </p:nvSpPr>
        <p:spPr>
          <a:xfrm>
            <a:off x="2882899" y="313304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[Abweichung zu groß]</a:t>
            </a:r>
          </a:p>
        </p:txBody>
      </p:sp>
    </p:spTree>
    <p:extLst>
      <p:ext uri="{BB962C8B-B14F-4D97-AF65-F5344CB8AC3E}">
        <p14:creationId xmlns:p14="http://schemas.microsoft.com/office/powerpoint/2010/main" val="320074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2515CF-A136-4751-A15B-95CCFB67A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3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4DD49916-7397-4C15-BA32-2533E3A7B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132F0F-67C1-4764-8A0C-33D5AF061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2D3D74-D38F-4B02-B25E-3767B8091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1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828800"/>
            <a:ext cx="8363231" cy="3975658"/>
          </a:xfrm>
        </p:spPr>
        <p:txBody>
          <a:bodyPr/>
          <a:lstStyle/>
          <a:p>
            <a:r>
              <a:rPr lang="de-DE" noProof="0" dirty="0"/>
              <a:t>Modelliere und Simuliere </a:t>
            </a:r>
            <a:r>
              <a:rPr lang="de-DE" noProof="0" dirty="0" err="1"/>
              <a:t>GridKa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</a:t>
            </a:r>
            <a:r>
              <a:rPr lang="de-DE" dirty="0" err="1"/>
              <a:t>GridKa</a:t>
            </a:r>
            <a:endParaRPr lang="de-DE" dirty="0"/>
          </a:p>
          <a:p>
            <a:pPr lvl="1"/>
            <a:r>
              <a:rPr lang="de-DE" dirty="0"/>
              <a:t>Finde geeigneten Simulator für Simulation des </a:t>
            </a:r>
            <a:r>
              <a:rPr lang="de-DE" dirty="0" err="1"/>
              <a:t>GridKa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– erste 4 Wochen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78473B9-7336-4B03-86BB-F2AF10BD5DB0}"/>
              </a:ext>
            </a:extLst>
          </p:cNvPr>
          <p:cNvSpPr/>
          <p:nvPr/>
        </p:nvSpPr>
        <p:spPr>
          <a:xfrm>
            <a:off x="1287463" y="1536142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Erhalte initiale Daten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1CED9C-417F-4D2F-BCA8-F97776F75A83}"/>
              </a:ext>
            </a:extLst>
          </p:cNvPr>
          <p:cNvSpPr/>
          <p:nvPr/>
        </p:nvSpPr>
        <p:spPr>
          <a:xfrm>
            <a:off x="4800600" y="1536142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Erstelle stark vereinfachtes Modell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D786681-4ACC-4F62-BD3F-8888397B39A0}"/>
              </a:ext>
            </a:extLst>
          </p:cNvPr>
          <p:cNvSpPr/>
          <p:nvPr/>
        </p:nvSpPr>
        <p:spPr>
          <a:xfrm>
            <a:off x="982663" y="3946989"/>
            <a:ext cx="2514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Erzeuge Simulationsergebnis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5E0D2E8-C48E-4454-9C97-E0E302BF1EFA}"/>
              </a:ext>
            </a:extLst>
          </p:cNvPr>
          <p:cNvSpPr/>
          <p:nvPr/>
        </p:nvSpPr>
        <p:spPr>
          <a:xfrm>
            <a:off x="198369" y="1868448"/>
            <a:ext cx="384311" cy="40218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AC0BE4F4-F323-4263-963C-BA7FCDB12193}"/>
              </a:ext>
            </a:extLst>
          </p:cNvPr>
          <p:cNvSpPr/>
          <p:nvPr/>
        </p:nvSpPr>
        <p:spPr>
          <a:xfrm>
            <a:off x="5264649" y="4061289"/>
            <a:ext cx="9144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2126832-A466-4496-9E29-FE46B6C80B38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582680" y="2069542"/>
            <a:ext cx="704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0BB29C9-8526-40DF-83D5-8947BBFDAFD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92463" y="2069542"/>
            <a:ext cx="16081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8B0CB7-CF7D-495D-9DA6-6F9E4D01415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9963" y="2602942"/>
            <a:ext cx="3513137" cy="1344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D3853CC-5CB2-47E8-A8F0-C6FE3698C62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497263" y="4480389"/>
            <a:ext cx="1767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793FD2-E925-4EB3-9900-AAE6C5D9BD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79049" y="4480389"/>
            <a:ext cx="1440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581B6A0-0F34-43AE-AE2F-4F56E1C2C9D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21849" y="4899489"/>
            <a:ext cx="0" cy="1052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feld 17414">
            <a:extLst>
              <a:ext uri="{FF2B5EF4-FFF2-40B4-BE49-F238E27FC236}">
                <a16:creationId xmlns:a16="http://schemas.microsoft.com/office/drawing/2014/main" id="{CB3DFA3B-659F-4111-9534-F23DC2CAE922}"/>
              </a:ext>
            </a:extLst>
          </p:cNvPr>
          <p:cNvSpPr txBox="1"/>
          <p:nvPr/>
        </p:nvSpPr>
        <p:spPr>
          <a:xfrm>
            <a:off x="6495560" y="410848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[Palladio skaliert]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0548511-223D-4BB0-ADF3-6D2B74D19B54}"/>
              </a:ext>
            </a:extLst>
          </p:cNvPr>
          <p:cNvSpPr txBox="1"/>
          <p:nvPr/>
        </p:nvSpPr>
        <p:spPr>
          <a:xfrm>
            <a:off x="5692155" y="52517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[Palladio skaliert nicht]</a:t>
            </a:r>
          </a:p>
        </p:txBody>
      </p:sp>
    </p:spTree>
    <p:extLst>
      <p:ext uri="{BB962C8B-B14F-4D97-AF65-F5344CB8AC3E}">
        <p14:creationId xmlns:p14="http://schemas.microsoft.com/office/powerpoint/2010/main" val="186208974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1115</Words>
  <Application>Microsoft Office PowerPoint</Application>
  <PresentationFormat>Bildschirmpräsentation (4:3)</PresentationFormat>
  <Paragraphs>202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 Unicode MS</vt:lpstr>
      <vt:lpstr>Arial</vt:lpstr>
      <vt:lpstr>KIT-Masterslides-EN-SDQ</vt:lpstr>
      <vt:lpstr>Modellierung und Simulation von Lastverteilungsstrategien für  Teilchenphysikalische Experimente am CERN</vt:lpstr>
      <vt:lpstr>Motivation</vt:lpstr>
      <vt:lpstr>Vision</vt:lpstr>
      <vt:lpstr>Vision</vt:lpstr>
      <vt:lpstr>Vision</vt:lpstr>
      <vt:lpstr>Vision</vt:lpstr>
      <vt:lpstr>Vision</vt:lpstr>
      <vt:lpstr>Projekt</vt:lpstr>
      <vt:lpstr>Planung – erste 4 Wochen</vt:lpstr>
      <vt:lpstr>Planung – Fall: Palladio skaliert</vt:lpstr>
      <vt:lpstr>Planung – Fall: Palladio skaliert</vt:lpstr>
      <vt:lpstr>Planung – Fall: Palladio skaliert nicht</vt:lpstr>
      <vt:lpstr>Planung</vt:lpstr>
      <vt:lpstr>Quellen</vt:lpstr>
      <vt:lpstr>Quellen</vt:lpstr>
      <vt:lpstr>Experimente</vt:lpstr>
      <vt:lpstr>Palladio</vt:lpstr>
      <vt:lpstr>WLCG</vt:lpstr>
      <vt:lpstr>Motivation</vt:lpstr>
      <vt:lpstr>Planung – Fall: Palladio skaliert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1396</cp:revision>
  <cp:lastPrinted>1601-01-01T00:00:00Z</cp:lastPrinted>
  <dcterms:created xsi:type="dcterms:W3CDTF">1601-01-01T00:00:00Z</dcterms:created>
  <dcterms:modified xsi:type="dcterms:W3CDTF">2018-02-05T11:26:12Z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