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3" r:id="rId3"/>
    <p:sldId id="296" r:id="rId4"/>
    <p:sldId id="305" r:id="rId5"/>
    <p:sldId id="306" r:id="rId6"/>
    <p:sldId id="307" r:id="rId7"/>
    <p:sldId id="308" r:id="rId8"/>
    <p:sldId id="309" r:id="rId9"/>
    <p:sldId id="310" r:id="rId10"/>
    <p:sldId id="312" r:id="rId11"/>
    <p:sldId id="313" r:id="rId12"/>
    <p:sldId id="314" r:id="rId13"/>
    <p:sldId id="315" r:id="rId14"/>
    <p:sldId id="295" r:id="rId15"/>
    <p:sldId id="304" r:id="rId16"/>
    <p:sldId id="298" r:id="rId17"/>
    <p:sldId id="300" r:id="rId18"/>
    <p:sldId id="294" r:id="rId1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F2AC4E01-66AE-4EB7-9CDF-E1D509AB7C95}">
          <p14:sldIdLst>
            <p14:sldId id="256"/>
            <p14:sldId id="293"/>
            <p14:sldId id="296"/>
            <p14:sldId id="305"/>
            <p14:sldId id="306"/>
            <p14:sldId id="307"/>
            <p14:sldId id="308"/>
            <p14:sldId id="309"/>
            <p14:sldId id="310"/>
            <p14:sldId id="312"/>
            <p14:sldId id="313"/>
            <p14:sldId id="314"/>
            <p14:sldId id="315"/>
            <p14:sldId id="295"/>
            <p14:sldId id="304"/>
            <p14:sldId id="298"/>
            <p14:sldId id="300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  <a:srgbClr val="6B7600"/>
    <a:srgbClr val="800000"/>
    <a:srgbClr val="E2FA00"/>
    <a:srgbClr val="D4EA00"/>
    <a:srgbClr val="FFAC05"/>
    <a:srgbClr val="66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81499" autoAdjust="0"/>
  </p:normalViewPr>
  <p:slideViewPr>
    <p:cSldViewPr>
      <p:cViewPr>
        <p:scale>
          <a:sx n="100" d="100"/>
          <a:sy n="100" d="100"/>
        </p:scale>
        <p:origin x="1512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553EB3D-AC10-46FD-BAC3-84B40F94260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969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57F5662-82C5-40BC-9C78-3AF0DD97B19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328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170 Rechenzentren</a:t>
            </a:r>
          </a:p>
          <a:p>
            <a:pPr lvl="1"/>
            <a:r>
              <a:rPr lang="de-DE" dirty="0"/>
              <a:t>42 Länder </a:t>
            </a:r>
          </a:p>
          <a:p>
            <a:pPr lvl="1"/>
            <a:r>
              <a:rPr lang="de-DE" dirty="0"/>
              <a:t>72.000 CPUs</a:t>
            </a:r>
          </a:p>
          <a:p>
            <a:pPr lvl="1"/>
            <a:r>
              <a:rPr lang="de-DE" dirty="0"/>
              <a:t>Führt täglich 2 Millionen aus</a:t>
            </a:r>
          </a:p>
          <a:p>
            <a:pPr lvl="1"/>
            <a:r>
              <a:rPr lang="de-DE" dirty="0"/>
              <a:t>Riesiges Grid</a:t>
            </a:r>
          </a:p>
          <a:p>
            <a:pPr lvl="1"/>
            <a:r>
              <a:rPr lang="de-DE" dirty="0"/>
              <a:t>[2]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587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Palladio erweitern</a:t>
            </a:r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11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051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457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978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170 Rechenzentren</a:t>
            </a:r>
          </a:p>
          <a:p>
            <a:pPr lvl="1"/>
            <a:r>
              <a:rPr lang="de-DE" dirty="0"/>
              <a:t>42 Länder </a:t>
            </a:r>
          </a:p>
          <a:p>
            <a:pPr lvl="1"/>
            <a:r>
              <a:rPr lang="de-DE" dirty="0"/>
              <a:t>72.000 CPUs</a:t>
            </a:r>
          </a:p>
          <a:p>
            <a:pPr lvl="1"/>
            <a:r>
              <a:rPr lang="de-DE" dirty="0"/>
              <a:t>Führt täglich 2 Millionen aus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056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08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662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GB" dirty="0" err="1"/>
              <a:t>Componenten</a:t>
            </a:r>
            <a:r>
              <a:rPr lang="en-GB" baseline="0" dirty="0"/>
              <a:t> Modell: </a:t>
            </a:r>
            <a:r>
              <a:rPr lang="en-GB" baseline="0" dirty="0" err="1"/>
              <a:t>Struktur</a:t>
            </a:r>
            <a:r>
              <a:rPr lang="en-GB" baseline="0" dirty="0"/>
              <a:t> und </a:t>
            </a:r>
            <a:r>
              <a:rPr lang="en-GB" baseline="0" dirty="0" err="1"/>
              <a:t>Verhalten</a:t>
            </a:r>
            <a:r>
              <a:rPr lang="en-GB" baseline="0" dirty="0"/>
              <a:t> von den Software </a:t>
            </a:r>
            <a:r>
              <a:rPr lang="en-GB" baseline="0" dirty="0" err="1"/>
              <a:t>Komponenten</a:t>
            </a:r>
            <a:endParaRPr lang="en-GB" baseline="0" dirty="0"/>
          </a:p>
          <a:p>
            <a:pPr lvl="1"/>
            <a:r>
              <a:rPr lang="en-GB" baseline="0" dirty="0"/>
              <a:t>Assembly Modell: </a:t>
            </a:r>
            <a:r>
              <a:rPr lang="en-GB" baseline="0" dirty="0" err="1"/>
              <a:t>Wie</a:t>
            </a:r>
            <a:r>
              <a:rPr lang="en-GB" baseline="0" dirty="0"/>
              <a:t> </a:t>
            </a:r>
            <a:r>
              <a:rPr lang="en-GB" baseline="0" dirty="0" err="1"/>
              <a:t>Komponenten</a:t>
            </a:r>
            <a:r>
              <a:rPr lang="en-GB" baseline="0" dirty="0"/>
              <a:t> </a:t>
            </a:r>
            <a:r>
              <a:rPr lang="en-GB" baseline="0" dirty="0" err="1"/>
              <a:t>verbunden</a:t>
            </a:r>
            <a:r>
              <a:rPr lang="en-GB" baseline="0" dirty="0"/>
              <a:t> </a:t>
            </a:r>
            <a:r>
              <a:rPr lang="en-GB" baseline="0" dirty="0" err="1"/>
              <a:t>sind</a:t>
            </a:r>
            <a:r>
              <a:rPr lang="en-GB" baseline="0" dirty="0"/>
              <a:t> um die </a:t>
            </a:r>
            <a:r>
              <a:rPr lang="en-GB" baseline="0" dirty="0" err="1"/>
              <a:t>Architektur</a:t>
            </a:r>
            <a:r>
              <a:rPr lang="en-GB" baseline="0" dirty="0"/>
              <a:t> </a:t>
            </a:r>
            <a:r>
              <a:rPr lang="en-GB" baseline="0" dirty="0" err="1"/>
              <a:t>zu</a:t>
            </a:r>
            <a:r>
              <a:rPr lang="en-GB" baseline="0" dirty="0"/>
              <a:t> </a:t>
            </a:r>
            <a:r>
              <a:rPr lang="en-GB" baseline="0" dirty="0" err="1"/>
              <a:t>bilden</a:t>
            </a:r>
            <a:endParaRPr lang="en-GB" baseline="0" dirty="0"/>
          </a:p>
          <a:p>
            <a:pPr lvl="1"/>
            <a:r>
              <a:rPr lang="en-GB" dirty="0"/>
              <a:t>Allocation Modell: </a:t>
            </a:r>
            <a:r>
              <a:rPr lang="en-GB" dirty="0" err="1"/>
              <a:t>Wie</a:t>
            </a:r>
            <a:r>
              <a:rPr lang="en-GB" baseline="0" dirty="0"/>
              <a:t> die </a:t>
            </a:r>
            <a:r>
              <a:rPr lang="en-GB" baseline="0" dirty="0" err="1"/>
              <a:t>Komponenten</a:t>
            </a:r>
            <a:r>
              <a:rPr lang="en-GB" baseline="0" dirty="0"/>
              <a:t> auf die </a:t>
            </a:r>
            <a:r>
              <a:rPr lang="en-GB" baseline="0" dirty="0" err="1"/>
              <a:t>Ressourcen</a:t>
            </a:r>
            <a:r>
              <a:rPr lang="en-GB" baseline="0" dirty="0"/>
              <a:t> </a:t>
            </a:r>
            <a:r>
              <a:rPr lang="en-GB" baseline="0" dirty="0" err="1"/>
              <a:t>abgebildet</a:t>
            </a:r>
            <a:r>
              <a:rPr lang="en-GB" baseline="0" dirty="0"/>
              <a:t> und </a:t>
            </a:r>
            <a:r>
              <a:rPr lang="en-GB" baseline="0" dirty="0" err="1"/>
              <a:t>welche</a:t>
            </a:r>
            <a:r>
              <a:rPr lang="en-GB" baseline="0" dirty="0"/>
              <a:t> </a:t>
            </a:r>
            <a:r>
              <a:rPr lang="en-GB" baseline="0" dirty="0" err="1"/>
              <a:t>Ressourcen</a:t>
            </a:r>
            <a:endParaRPr lang="en-GB" baseline="0" dirty="0"/>
          </a:p>
          <a:p>
            <a:pPr lvl="1"/>
            <a:r>
              <a:rPr lang="en-GB" baseline="0" dirty="0"/>
              <a:t>Usage Model: </a:t>
            </a:r>
            <a:r>
              <a:rPr lang="en-GB" baseline="0" dirty="0" err="1"/>
              <a:t>Wie</a:t>
            </a:r>
            <a:r>
              <a:rPr lang="en-GB" baseline="0" dirty="0"/>
              <a:t> System </a:t>
            </a:r>
            <a:r>
              <a:rPr lang="en-GB" baseline="0" dirty="0" err="1"/>
              <a:t>benutzt</a:t>
            </a:r>
            <a:r>
              <a:rPr lang="en-GB" baseline="0" dirty="0"/>
              <a:t>, </a:t>
            </a:r>
            <a:r>
              <a:rPr lang="en-GB" baseline="0" dirty="0" err="1"/>
              <a:t>welcher</a:t>
            </a:r>
            <a:r>
              <a:rPr lang="en-GB" baseline="0" dirty="0"/>
              <a:t> workload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92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Tier0:</a:t>
            </a:r>
            <a:r>
              <a:rPr lang="de-DE" baseline="0" noProof="0" dirty="0"/>
              <a:t> erzeugt Metadaten (</a:t>
            </a:r>
            <a:r>
              <a:rPr lang="de-DE" baseline="0" noProof="0" dirty="0" err="1"/>
              <a:t>first</a:t>
            </a:r>
            <a:r>
              <a:rPr lang="de-DE" baseline="0" noProof="0" dirty="0"/>
              <a:t> pass </a:t>
            </a:r>
            <a:r>
              <a:rPr lang="de-DE" baseline="0" noProof="0" dirty="0" err="1"/>
              <a:t>reconstruciton</a:t>
            </a:r>
            <a:r>
              <a:rPr lang="de-DE" baseline="0" noProof="0" dirty="0"/>
              <a:t>)</a:t>
            </a:r>
          </a:p>
          <a:p>
            <a:pPr lvl="1"/>
            <a:r>
              <a:rPr lang="de-DE" baseline="0" noProof="0" dirty="0"/>
              <a:t>Tier2: oft Institute oder Universitäten, wenig Storage</a:t>
            </a:r>
          </a:p>
          <a:p>
            <a:pPr lvl="1"/>
            <a:r>
              <a:rPr lang="de-DE" noProof="0" dirty="0"/>
              <a:t>Monte</a:t>
            </a:r>
            <a:r>
              <a:rPr lang="de-DE" baseline="0" noProof="0" dirty="0"/>
              <a:t> Carlo: Simulation, randomisiert, nicht deterministisch, effizient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Heterogen:</a:t>
            </a:r>
            <a:r>
              <a:rPr lang="de-DE" baseline="0" noProof="0" dirty="0"/>
              <a:t> zwischen Rechenzentren, innerhalb und Verbindung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Unsere</a:t>
            </a:r>
            <a:r>
              <a:rPr lang="de-DE" baseline="0" noProof="0" dirty="0"/>
              <a:t> Arbeit CMS Computing Modell, da Zusammenarbeit mit Prof. Quast und die betreuen CMS, aber übertragbar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00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Kann verschiedene Strategien auch schlecht vergleichen</a:t>
            </a:r>
            <a:r>
              <a:rPr lang="de-DE" baseline="0" noProof="0" dirty="0"/>
              <a:t> ohne Simulation, da Last sich ändert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Eher neue Leitung, oder Cache</a:t>
            </a:r>
            <a:r>
              <a:rPr lang="de-DE" baseline="0" noProof="0" dirty="0"/>
              <a:t> oder mehr CPU, was bringt die beste Leistung fürs wenigste Geld</a:t>
            </a:r>
          </a:p>
          <a:p>
            <a:pPr lvl="1"/>
            <a:r>
              <a:rPr lang="de-DE" baseline="0" noProof="0" dirty="0"/>
              <a:t>Alle </a:t>
            </a:r>
            <a:r>
              <a:rPr lang="de-DE" baseline="0" noProof="0" dirty="0" err="1"/>
              <a:t>side</a:t>
            </a:r>
            <a:r>
              <a:rPr lang="de-DE" baseline="0" noProof="0" dirty="0"/>
              <a:t> </a:t>
            </a:r>
            <a:r>
              <a:rPr lang="de-DE" baseline="0" noProof="0" dirty="0" err="1"/>
              <a:t>effects</a:t>
            </a:r>
            <a:r>
              <a:rPr lang="de-DE" baseline="0" noProof="0" dirty="0"/>
              <a:t> kann man nicht berücksichtigen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10fache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985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095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394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181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898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30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 err="1"/>
              <a:t>GridKA</a:t>
            </a:r>
            <a:r>
              <a:rPr lang="de-DE" noProof="0" dirty="0"/>
              <a:t> Tier 1 </a:t>
            </a:r>
            <a:r>
              <a:rPr lang="de-DE" noProof="0" dirty="0" err="1"/>
              <a:t>Node</a:t>
            </a:r>
            <a:endParaRPr lang="de-DE" noProof="0" dirty="0"/>
          </a:p>
          <a:p>
            <a:pPr lvl="1"/>
            <a:endParaRPr lang="de-DE" noProof="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Skalierbarkeit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State of the </a:t>
            </a:r>
            <a:r>
              <a:rPr lang="de-DE" noProof="0" dirty="0" err="1"/>
              <a:t>art</a:t>
            </a:r>
            <a:endParaRPr lang="de-DE" noProof="0" dirty="0"/>
          </a:p>
          <a:p>
            <a:pPr lvl="1"/>
            <a:r>
              <a:rPr lang="de-DE" dirty="0" err="1"/>
              <a:t>palladio</a:t>
            </a:r>
            <a:endParaRPr lang="de-DE" dirty="0"/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316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10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71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479800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5" y="6426200"/>
            <a:ext cx="56197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  <a:cs typeface="+mn-cs"/>
              </a:rPr>
              <a:t>KIT – </a:t>
            </a:r>
            <a:r>
              <a:rPr lang="de-DE" sz="1000" dirty="0">
                <a:latin typeface="Arial" pitchFamily="34" charset="0"/>
                <a:cs typeface="+mn-cs"/>
              </a:rPr>
              <a:t>Universität des Landes Baden-Württemberg und </a:t>
            </a:r>
            <a:br>
              <a:rPr lang="de-DE" sz="1000" dirty="0">
                <a:latin typeface="Arial" pitchFamily="34" charset="0"/>
                <a:cs typeface="+mn-cs"/>
              </a:rPr>
            </a:br>
            <a:r>
              <a:rPr lang="de-DE" sz="1000" dirty="0">
                <a:latin typeface="Arial" pitchFamily="34" charset="0"/>
                <a:cs typeface="+mn-cs"/>
              </a:rPr>
              <a:t>nationales Forschungszentrum in der Helmholtz-Gemeinschaft</a:t>
            </a:r>
            <a:endParaRPr lang="en-US" sz="1000" dirty="0">
              <a:latin typeface="Arial" pitchFamily="34" charset="0"/>
              <a:cs typeface="+mn-cs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  <a:t>SOFTWARE-ENTWURF UND -QUALITÄT</a:t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</a:br>
            <a: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  <a:t>INSTITUT FÜR PROGRAMMSTRUKTUREN UND DATENORGANISATION, FAKULTÄT FÜR INFORMATIK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  <a:cs typeface="+mn-cs"/>
              </a:rPr>
              <a:t>www.kit.edu</a:t>
            </a:r>
          </a:p>
        </p:txBody>
      </p:sp>
      <p:pic>
        <p:nvPicPr>
          <p:cNvPr id="7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96875" y="333375"/>
            <a:ext cx="1617663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/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/>
              <a:t>Untertitel durch Klicken hinzufügen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text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49938" y="6434138"/>
            <a:ext cx="31845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>
                <a:latin typeface="Arial" pitchFamily="34" charset="0"/>
                <a:cs typeface="+mn-cs"/>
              </a:rPr>
              <a:t>Software-Entwurf und -Qualität</a:t>
            </a:r>
            <a:br>
              <a:rPr lang="de-DE" sz="1000">
                <a:latin typeface="Arial" pitchFamily="34" charset="0"/>
                <a:cs typeface="+mn-cs"/>
              </a:rPr>
            </a:br>
            <a:r>
              <a:rPr lang="de-DE" sz="1000">
                <a:latin typeface="Arial" pitchFamily="34" charset="0"/>
                <a:cs typeface="+mn-cs"/>
              </a:rPr>
              <a:t>Institut für Programmstrukturen und Datenorganisation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87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DAC4D99C-667D-4932-87D1-F6C84B861DB9}" type="slidenum">
              <a:rPr lang="de-DE" sz="1000" b="1"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>
              <a:cs typeface="+mn-cs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825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>
                <a:latin typeface="Arial" pitchFamily="34" charset="0"/>
                <a:cs typeface="+mn-cs"/>
              </a:rPr>
              <a:pPr>
                <a:defRPr/>
              </a:pPr>
              <a:t>29.01.2018</a:t>
            </a:fld>
            <a:endParaRPr lang="de-DE" sz="1000" dirty="0">
              <a:latin typeface="Arial" pitchFamily="34" charset="0"/>
              <a:cs typeface="+mn-cs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7463" y="6445250"/>
            <a:ext cx="45434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7669213" y="341313"/>
            <a:ext cx="10826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fontAlgn="base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fontAlgn="base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6/annurev-nucl-102010-130059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s.iop.org/1742-6596/331/i=7/a=072038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701800"/>
            <a:ext cx="8389938" cy="649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200" noProof="0" dirty="0"/>
              <a:t>Modellierung und Simulation von Lastverteilungsstrategien für </a:t>
            </a:r>
            <a:br>
              <a:rPr lang="de-DE" sz="2200" noProof="0" dirty="0"/>
            </a:br>
            <a:r>
              <a:rPr lang="de-DE" sz="2200" noProof="0" dirty="0"/>
              <a:t>Teilchenphysikalische Experimente am CERN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00050" y="2503488"/>
            <a:ext cx="8370888" cy="620712"/>
          </a:xfrm>
        </p:spPr>
        <p:txBody>
          <a:bodyPr/>
          <a:lstStyle/>
          <a:p>
            <a:pPr marL="0" indent="0">
              <a:buNone/>
            </a:pPr>
            <a:r>
              <a:rPr lang="de-DE" sz="1800" b="1" noProof="0" dirty="0">
                <a:solidFill>
                  <a:srgbClr val="000000"/>
                </a:solidFill>
              </a:rPr>
              <a:t>Projektvorstellung von Patrick Firnkes</a:t>
            </a:r>
          </a:p>
          <a:p>
            <a:pPr marL="0" indent="0">
              <a:buNone/>
            </a:pPr>
            <a:r>
              <a:rPr lang="de-DE" sz="1800" b="1" noProof="0" dirty="0">
                <a:solidFill>
                  <a:srgbClr val="000000"/>
                </a:solidFill>
              </a:rPr>
              <a:t>Betreuer: Jun.-Prof. </a:t>
            </a:r>
            <a:r>
              <a:rPr lang="de-DE" sz="1800" b="1" noProof="0" dirty="0" err="1">
                <a:solidFill>
                  <a:srgbClr val="000000"/>
                </a:solidFill>
              </a:rPr>
              <a:t>Koziolek</a:t>
            </a:r>
            <a:r>
              <a:rPr lang="de-DE" sz="1800" b="1" dirty="0">
                <a:solidFill>
                  <a:srgbClr val="000000"/>
                </a:solidFill>
              </a:rPr>
              <a:t>                                                                  05.02.18 </a:t>
            </a:r>
            <a:endParaRPr lang="de-DE" sz="1800" b="1" noProof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 – erste 4 Wochen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noProof="0" dirty="0"/>
              <a:t>Erhalte initiale Performance-Daten</a:t>
            </a:r>
          </a:p>
          <a:p>
            <a:r>
              <a:rPr lang="de-DE" dirty="0"/>
              <a:t>Erstelle stark vereinfachtes Modell</a:t>
            </a:r>
          </a:p>
          <a:p>
            <a:r>
              <a:rPr lang="de-DE" dirty="0"/>
              <a:t>Erhalte erstes Simulationsergebnis</a:t>
            </a:r>
          </a:p>
          <a:p>
            <a:r>
              <a:rPr lang="de-DE" dirty="0"/>
              <a:t>Validiere Skalierbarkeit von Palladio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noProof="0" dirty="0"/>
          </a:p>
          <a:p>
            <a:pPr marL="0" indent="0">
              <a:buNone/>
            </a:pPr>
            <a:endParaRPr lang="de-DE" noProof="0" dirty="0"/>
          </a:p>
          <a:p>
            <a:pPr marL="0" indent="0">
              <a:buNone/>
            </a:pPr>
            <a:endParaRPr lang="de-DE" noProof="0" dirty="0"/>
          </a:p>
          <a:p>
            <a:pPr marL="0" indent="0">
              <a:buNone/>
            </a:pPr>
            <a:endParaRPr lang="de-DE" noProof="0" dirty="0"/>
          </a:p>
          <a:p>
            <a:pPr marL="394575" lvl="1" indent="0">
              <a:buNone/>
            </a:pPr>
            <a:r>
              <a:rPr lang="de-DE" noProof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29617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Planung – Fall: Palladio skaliert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Verbessere das Modell iterativ: </a:t>
            </a:r>
          </a:p>
          <a:p>
            <a:pPr lvl="1"/>
            <a:r>
              <a:rPr lang="de-DE" dirty="0"/>
              <a:t>Verfeinere Performance Daten</a:t>
            </a:r>
          </a:p>
          <a:p>
            <a:pPr lvl="1"/>
            <a:r>
              <a:rPr lang="de-DE" dirty="0"/>
              <a:t>Verfeinere Modell</a:t>
            </a:r>
          </a:p>
          <a:p>
            <a:pPr lvl="1"/>
            <a:r>
              <a:rPr lang="de-DE" dirty="0"/>
              <a:t>Validiere Simulationsergebnisse</a:t>
            </a:r>
          </a:p>
          <a:p>
            <a:pPr marL="394575" lvl="1" indent="0">
              <a:buNone/>
            </a:pPr>
            <a:endParaRPr lang="de-DE" dirty="0"/>
          </a:p>
          <a:p>
            <a:r>
              <a:rPr lang="de-DE" dirty="0"/>
              <a:t>Abschließende Validierung </a:t>
            </a:r>
          </a:p>
          <a:p>
            <a:pPr marL="0" indent="0">
              <a:buNone/>
            </a:pPr>
            <a:endParaRPr lang="de-DE" noProof="0" dirty="0"/>
          </a:p>
          <a:p>
            <a:pPr marL="0" indent="0">
              <a:buNone/>
            </a:pPr>
            <a:endParaRPr lang="de-DE" noProof="0" dirty="0"/>
          </a:p>
          <a:p>
            <a:pPr marL="0" indent="0">
              <a:buNone/>
            </a:pPr>
            <a:endParaRPr lang="de-DE" noProof="0" dirty="0"/>
          </a:p>
          <a:p>
            <a:pPr marL="0" indent="0">
              <a:buNone/>
            </a:pPr>
            <a:endParaRPr lang="de-DE" noProof="0" dirty="0"/>
          </a:p>
          <a:p>
            <a:pPr marL="394575" lvl="1" indent="0">
              <a:buNone/>
            </a:pPr>
            <a:r>
              <a:rPr lang="de-DE" noProof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0369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Planung – Fall: Palladio skaliert nicht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981200"/>
            <a:ext cx="8363231" cy="3823258"/>
          </a:xfrm>
        </p:spPr>
        <p:txBody>
          <a:bodyPr/>
          <a:lstStyle/>
          <a:p>
            <a:r>
              <a:rPr lang="de-DE" dirty="0"/>
              <a:t>Erweitere Palladio oder nutze Alternative</a:t>
            </a:r>
          </a:p>
          <a:p>
            <a:r>
              <a:rPr lang="de-DE" dirty="0"/>
              <a:t>Falls skaliert:</a:t>
            </a:r>
          </a:p>
          <a:p>
            <a:pPr lvl="1"/>
            <a:r>
              <a:rPr lang="de-DE" dirty="0"/>
              <a:t>Verbessere Modell iterativ (siehe vorherige Folie)</a:t>
            </a:r>
          </a:p>
          <a:p>
            <a:r>
              <a:rPr lang="de-DE" dirty="0"/>
              <a:t>Falls nicht skaliert:</a:t>
            </a:r>
          </a:p>
          <a:p>
            <a:pPr lvl="1"/>
            <a:r>
              <a:rPr lang="de-DE" dirty="0"/>
              <a:t>Ergebnis: Es existiert kein solcher Simulator</a:t>
            </a:r>
          </a:p>
          <a:p>
            <a:pPr lvl="1"/>
            <a:r>
              <a:rPr lang="de-DE" dirty="0"/>
              <a:t>Überlege Ansätze die Skalierbarkeit gewährleisten</a:t>
            </a:r>
          </a:p>
          <a:p>
            <a:pPr marL="0" indent="0">
              <a:buNone/>
            </a:pPr>
            <a:endParaRPr lang="de-DE" noProof="0" dirty="0"/>
          </a:p>
          <a:p>
            <a:pPr marL="0" indent="0">
              <a:buNone/>
            </a:pPr>
            <a:endParaRPr lang="de-DE" noProof="0" dirty="0"/>
          </a:p>
          <a:p>
            <a:pPr marL="0" indent="0">
              <a:buNone/>
            </a:pPr>
            <a:endParaRPr lang="de-DE" noProof="0" dirty="0"/>
          </a:p>
          <a:p>
            <a:pPr marL="0" indent="0">
              <a:buNone/>
            </a:pPr>
            <a:endParaRPr lang="de-DE" noProof="0" dirty="0"/>
          </a:p>
          <a:p>
            <a:pPr marL="394575" lvl="1" indent="0">
              <a:buNone/>
            </a:pPr>
            <a:r>
              <a:rPr lang="de-DE" noProof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51332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Planung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2079983-79D0-4EFC-9353-C221D638D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05000"/>
            <a:ext cx="873341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90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noProof="0" dirty="0"/>
              <a:t>[1] WLCG Project. WLCG Worldwide LHC Computing Grid. 2017. url: http://wlcg-public.web.cern.ch/ (</a:t>
            </a:r>
            <a:r>
              <a:rPr lang="de-DE" sz="2000" noProof="0" dirty="0" err="1"/>
              <a:t>visited</a:t>
            </a:r>
            <a:r>
              <a:rPr lang="de-DE" sz="2000" noProof="0" dirty="0"/>
              <a:t> on 11/2017).</a:t>
            </a:r>
          </a:p>
          <a:p>
            <a:r>
              <a:rPr lang="de-DE" sz="2000" noProof="0" dirty="0"/>
              <a:t>[2] Ian Bird. “Computing </a:t>
            </a:r>
            <a:r>
              <a:rPr lang="de-DE" sz="2000" noProof="0" dirty="0" err="1"/>
              <a:t>for</a:t>
            </a:r>
            <a:r>
              <a:rPr lang="de-DE" sz="2000" noProof="0" dirty="0"/>
              <a:t> the Large </a:t>
            </a:r>
            <a:r>
              <a:rPr lang="de-DE" sz="2000" noProof="0" dirty="0" err="1"/>
              <a:t>Hadron</a:t>
            </a:r>
            <a:r>
              <a:rPr lang="de-DE" sz="2000" noProof="0" dirty="0"/>
              <a:t> </a:t>
            </a:r>
            <a:r>
              <a:rPr lang="de-DE" sz="2000" noProof="0" dirty="0" err="1"/>
              <a:t>Collider</a:t>
            </a:r>
            <a:r>
              <a:rPr lang="de-DE" sz="2000" noProof="0" dirty="0"/>
              <a:t>”. In: Annual Review of </a:t>
            </a:r>
            <a:r>
              <a:rPr lang="de-DE" sz="2000" noProof="0" dirty="0" err="1"/>
              <a:t>Nuclear</a:t>
            </a:r>
            <a:r>
              <a:rPr lang="de-DE" sz="2000" noProof="0" dirty="0"/>
              <a:t> </a:t>
            </a:r>
            <a:r>
              <a:rPr lang="de-DE" sz="2000" noProof="0" dirty="0" err="1"/>
              <a:t>and</a:t>
            </a:r>
            <a:r>
              <a:rPr lang="de-DE" sz="2000" noProof="0" dirty="0"/>
              <a:t> </a:t>
            </a:r>
            <a:r>
              <a:rPr lang="de-DE" sz="2000" noProof="0" dirty="0" err="1"/>
              <a:t>Particle</a:t>
            </a:r>
            <a:r>
              <a:rPr lang="de-DE" sz="2000" noProof="0" dirty="0"/>
              <a:t> Science 61.1 (2011), pp. 99–118. </a:t>
            </a:r>
            <a:r>
              <a:rPr lang="de-DE" sz="2000" noProof="0" dirty="0" err="1"/>
              <a:t>doi</a:t>
            </a:r>
            <a:r>
              <a:rPr lang="de-DE" sz="2000" noProof="0" dirty="0"/>
              <a:t>: 10 . 1146 / </a:t>
            </a:r>
            <a:r>
              <a:rPr lang="de-DE" sz="2000" noProof="0" dirty="0" err="1"/>
              <a:t>annurev</a:t>
            </a:r>
            <a:r>
              <a:rPr lang="de-DE" sz="2000" noProof="0" dirty="0"/>
              <a:t> - </a:t>
            </a:r>
            <a:r>
              <a:rPr lang="de-DE" sz="2000" noProof="0" dirty="0" err="1"/>
              <a:t>nucl</a:t>
            </a:r>
            <a:r>
              <a:rPr lang="de-DE" sz="2000" noProof="0" dirty="0"/>
              <a:t> - 102010 -130059. </a:t>
            </a:r>
            <a:r>
              <a:rPr lang="de-DE" sz="2000" noProof="0" dirty="0" err="1"/>
              <a:t>print</a:t>
            </a:r>
            <a:r>
              <a:rPr lang="de-DE" sz="2000" noProof="0" dirty="0"/>
              <a:t>: https://doi.org/10.1146/annurev-nucl-102010-130059. url: </a:t>
            </a:r>
            <a:r>
              <a:rPr lang="de-DE" sz="2000" noProof="0" dirty="0">
                <a:hlinkClick r:id="rId3"/>
              </a:rPr>
              <a:t>https://doi.org/10.1146/annurev-nucl-102010-130059</a:t>
            </a:r>
            <a:r>
              <a:rPr lang="de-DE" sz="2000" noProof="0" dirty="0"/>
              <a:t>.</a:t>
            </a:r>
          </a:p>
          <a:p>
            <a:r>
              <a:rPr lang="de-DE" sz="2000" dirty="0"/>
              <a:t>[3] C Zach et al. “Simulation of the </a:t>
            </a:r>
            <a:r>
              <a:rPr lang="de-DE" sz="2000" dirty="0" err="1"/>
              <a:t>job</a:t>
            </a:r>
            <a:r>
              <a:rPr lang="de-DE" sz="2000" dirty="0"/>
              <a:t> </a:t>
            </a:r>
            <a:r>
              <a:rPr lang="de-DE" sz="2000" dirty="0" err="1"/>
              <a:t>processing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r>
              <a:rPr lang="de-DE" sz="2000" dirty="0"/>
              <a:t> at an ALICE Tier-2 </a:t>
            </a:r>
            <a:r>
              <a:rPr lang="de-DE" sz="2000" dirty="0" err="1"/>
              <a:t>site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MONARC”. In: Journal of Physics: Conference Series 331.7 (2011), p. 072038. </a:t>
            </a:r>
            <a:r>
              <a:rPr lang="de-DE" sz="2000" dirty="0">
                <a:hlinkClick r:id="rId4"/>
              </a:rPr>
              <a:t>url:http://stacks.iop.org/1742-6596/331/i=7/a=072038</a:t>
            </a:r>
            <a:r>
              <a:rPr lang="de-DE" sz="2000" dirty="0"/>
              <a:t>.</a:t>
            </a:r>
            <a:endParaRPr lang="de-DE" sz="2000" noProof="0" dirty="0"/>
          </a:p>
          <a:p>
            <a:r>
              <a:rPr lang="de-DE" sz="2000" dirty="0"/>
              <a:t>[4] WLCG Project. WLCG </a:t>
            </a:r>
            <a:r>
              <a:rPr lang="de-DE" sz="2000" dirty="0" err="1"/>
              <a:t>REsource</a:t>
            </a:r>
            <a:r>
              <a:rPr lang="de-DE" sz="2000" dirty="0"/>
              <a:t>, Balance &amp; </a:t>
            </a:r>
            <a:r>
              <a:rPr lang="de-DE" sz="2000" dirty="0" err="1"/>
              <a:t>USage</a:t>
            </a:r>
            <a:r>
              <a:rPr lang="de-DE" sz="2000" dirty="0"/>
              <a:t>. 2017. url: https://wlcg-rebus.cern.ch/apps/capacities/federations/ (</a:t>
            </a:r>
            <a:r>
              <a:rPr lang="de-DE" sz="2000" dirty="0" err="1"/>
              <a:t>visited</a:t>
            </a:r>
            <a:r>
              <a:rPr lang="de-DE" sz="2000" dirty="0"/>
              <a:t> on 11/2017).</a:t>
            </a:r>
            <a:r>
              <a:rPr lang="de-DE" sz="2000" noProof="0" dirty="0"/>
              <a:t>.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489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[5] Steen Becker, Heiko </a:t>
            </a:r>
            <a:r>
              <a:rPr lang="de-DE" sz="2000" dirty="0" err="1"/>
              <a:t>Koziolek</a:t>
            </a:r>
            <a:r>
              <a:rPr lang="de-DE" sz="2000" dirty="0"/>
              <a:t>, and Ralf </a:t>
            </a:r>
            <a:r>
              <a:rPr lang="de-DE" sz="2000" dirty="0" err="1"/>
              <a:t>Reussner</a:t>
            </a:r>
            <a:r>
              <a:rPr lang="de-DE" sz="2000" dirty="0"/>
              <a:t>. “The Palladio </a:t>
            </a:r>
            <a:r>
              <a:rPr lang="de-DE" sz="2000" dirty="0" err="1"/>
              <a:t>component</a:t>
            </a:r>
            <a:r>
              <a:rPr lang="de-DE" sz="2000" dirty="0"/>
              <a:t> </a:t>
            </a:r>
            <a:r>
              <a:rPr lang="de-DE" sz="2000" dirty="0" err="1"/>
              <a:t>model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model-</a:t>
            </a:r>
            <a:r>
              <a:rPr lang="de-DE" sz="2000" dirty="0" err="1"/>
              <a:t>driven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r>
              <a:rPr lang="de-DE" sz="2000" dirty="0"/>
              <a:t> </a:t>
            </a:r>
            <a:r>
              <a:rPr lang="de-DE" sz="2000" dirty="0" err="1"/>
              <a:t>prediction</a:t>
            </a:r>
            <a:r>
              <a:rPr lang="de-DE" sz="2000" dirty="0"/>
              <a:t>”. In: Journal of Systems and Software 82.1 (2009).Special </a:t>
            </a:r>
            <a:r>
              <a:rPr lang="de-DE" sz="2000" dirty="0" err="1"/>
              <a:t>Issue</a:t>
            </a:r>
            <a:r>
              <a:rPr lang="de-DE" sz="2000" dirty="0"/>
              <a:t>: Software </a:t>
            </a:r>
            <a:r>
              <a:rPr lang="de-DE" sz="2000" dirty="0" err="1"/>
              <a:t>performance</a:t>
            </a:r>
            <a:r>
              <a:rPr lang="de-DE" sz="2000" dirty="0"/>
              <a:t> - Modeling and Analysis, pp. 3–22. </a:t>
            </a:r>
            <a:r>
              <a:rPr lang="de-DE" sz="2000" dirty="0" err="1"/>
              <a:t>issn</a:t>
            </a:r>
            <a:r>
              <a:rPr lang="de-DE" sz="2000" dirty="0"/>
              <a:t>: 0164-1212.doi: https://doi.org/10.1016/j.jss.2008.03.066. url: http://www.sciencedirect.com/science/article/pii/S0164121208001015</a:t>
            </a:r>
            <a:endParaRPr lang="de-DE" sz="2000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612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Experimente</a:t>
            </a: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095" y="1198563"/>
            <a:ext cx="6718636" cy="4745037"/>
          </a:xfrm>
        </p:spPr>
      </p:pic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14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Palladio</a:t>
            </a: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02" y="1435039"/>
            <a:ext cx="8431764" cy="3903148"/>
          </a:xfrm>
        </p:spPr>
      </p:pic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76600" y="5398588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Arbeitsprozess Palladio </a:t>
            </a:r>
            <a:r>
              <a:rPr lang="de-DE" sz="14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3171028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28800"/>
            <a:ext cx="4110226" cy="3853337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WLCG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4 Experimente: Atlas, Alice, CMS, </a:t>
            </a:r>
            <a:r>
              <a:rPr lang="de-DE" noProof="0" dirty="0" err="1"/>
              <a:t>LHCb</a:t>
            </a:r>
            <a:endParaRPr lang="de-DE" noProof="0" dirty="0"/>
          </a:p>
          <a:p>
            <a:r>
              <a:rPr lang="de-DE" noProof="0" dirty="0"/>
              <a:t>3-Tier hierarchische Struktur </a:t>
            </a:r>
            <a:r>
              <a:rPr lang="de-DE" sz="1800" noProof="0" dirty="0"/>
              <a:t>[2]</a:t>
            </a:r>
          </a:p>
          <a:p>
            <a:pPr lvl="1"/>
            <a:r>
              <a:rPr lang="de-DE" noProof="0" dirty="0"/>
              <a:t>Tier 0: </a:t>
            </a:r>
          </a:p>
          <a:p>
            <a:pPr lvl="2"/>
            <a:r>
              <a:rPr lang="de-DE" noProof="0" dirty="0"/>
              <a:t>Speichert Rohdaten</a:t>
            </a:r>
          </a:p>
          <a:p>
            <a:pPr lvl="2"/>
            <a:r>
              <a:rPr lang="de-DE" noProof="0" dirty="0"/>
              <a:t>Erzeugt Metadaten</a:t>
            </a:r>
          </a:p>
          <a:p>
            <a:pPr lvl="1"/>
            <a:r>
              <a:rPr lang="de-DE" noProof="0" dirty="0"/>
              <a:t>Tier 1: </a:t>
            </a:r>
          </a:p>
          <a:p>
            <a:pPr lvl="2"/>
            <a:r>
              <a:rPr lang="de-DE" noProof="0" dirty="0"/>
              <a:t>Speichert Zweitkopie</a:t>
            </a:r>
          </a:p>
          <a:p>
            <a:pPr lvl="2"/>
            <a:r>
              <a:rPr lang="de-DE" noProof="0" dirty="0"/>
              <a:t>Analyse/Simulation Jobs</a:t>
            </a:r>
          </a:p>
          <a:p>
            <a:pPr lvl="1"/>
            <a:r>
              <a:rPr lang="de-DE" noProof="0" dirty="0"/>
              <a:t>Tier 2: </a:t>
            </a:r>
          </a:p>
          <a:p>
            <a:pPr lvl="2"/>
            <a:r>
              <a:rPr lang="de-DE" noProof="0" dirty="0"/>
              <a:t>Monte Carlo Produktion</a:t>
            </a:r>
          </a:p>
          <a:p>
            <a:r>
              <a:rPr lang="de-DE" noProof="0" dirty="0"/>
              <a:t>Sehr heterogen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876038" y="5647441"/>
            <a:ext cx="209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Struktur WLCG </a:t>
            </a:r>
            <a:r>
              <a:rPr lang="de-DE" sz="14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91505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1286290"/>
            <a:ext cx="8356600" cy="4745037"/>
          </a:xfrm>
        </p:spPr>
        <p:txBody>
          <a:bodyPr/>
          <a:lstStyle/>
          <a:p>
            <a:r>
              <a:rPr lang="de-DE" noProof="0" dirty="0"/>
              <a:t>LHC am CERN erzeugt 50 </a:t>
            </a:r>
            <a:r>
              <a:rPr lang="de-DE" noProof="0" dirty="0" err="1"/>
              <a:t>Petabyte</a:t>
            </a:r>
            <a:r>
              <a:rPr lang="de-DE" noProof="0" dirty="0"/>
              <a:t> Daten</a:t>
            </a:r>
          </a:p>
          <a:p>
            <a:r>
              <a:rPr lang="de-DE" noProof="0" dirty="0"/>
              <a:t>WLCG verarbeitet Daten</a:t>
            </a:r>
          </a:p>
          <a:p>
            <a:r>
              <a:rPr lang="de-DE" noProof="0" dirty="0"/>
              <a:t>Entdeckte Higgs Boson 2012 </a:t>
            </a:r>
          </a:p>
          <a:p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164417"/>
            <a:ext cx="7264251" cy="274320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312423" y="5877481"/>
            <a:ext cx="4515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Sites des WLCG </a:t>
            </a:r>
            <a:r>
              <a:rPr lang="de-DE" sz="1400" dirty="0"/>
              <a:t>(http://wlcg-public.web.cern.ch/)</a:t>
            </a:r>
          </a:p>
        </p:txBody>
      </p:sp>
    </p:spTree>
    <p:extLst>
      <p:ext uri="{BB962C8B-B14F-4D97-AF65-F5344CB8AC3E}">
        <p14:creationId xmlns:p14="http://schemas.microsoft.com/office/powerpoint/2010/main" val="257748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574992" y="1916263"/>
            <a:ext cx="8291513" cy="4528987"/>
          </a:xfrm>
        </p:spPr>
        <p:txBody>
          <a:bodyPr/>
          <a:lstStyle/>
          <a:p>
            <a:r>
              <a:rPr lang="de-DE" noProof="0" dirty="0"/>
              <a:t>Heute</a:t>
            </a:r>
          </a:p>
          <a:p>
            <a:pPr lvl="1"/>
            <a:r>
              <a:rPr lang="de-DE" noProof="0" dirty="0"/>
              <a:t>Lastverteilung nicht optimal </a:t>
            </a:r>
            <a:r>
              <a:rPr lang="de-DE" sz="1800" dirty="0"/>
              <a:t>(Zach et al., 2011)</a:t>
            </a:r>
            <a:endParaRPr lang="de-DE" sz="1800" noProof="0" dirty="0"/>
          </a:p>
          <a:p>
            <a:pPr lvl="1"/>
            <a:r>
              <a:rPr lang="de-DE" noProof="0" dirty="0"/>
              <a:t>Auswirkung von Änderung an der Grid Infrastruktur schwer abschätzbar</a:t>
            </a:r>
          </a:p>
          <a:p>
            <a:r>
              <a:rPr lang="de-DE" noProof="0" dirty="0"/>
              <a:t>Datenmenge steigt immer weiter</a:t>
            </a:r>
          </a:p>
          <a:p>
            <a:pPr marL="0" indent="0">
              <a:buNone/>
            </a:pPr>
            <a:endParaRPr lang="de-DE" noProof="0" dirty="0"/>
          </a:p>
        </p:txBody>
      </p:sp>
      <p:pic>
        <p:nvPicPr>
          <p:cNvPr id="25" name="Inhaltsplatzhalt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07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des gesamten WLCG</a:t>
            </a:r>
          </a:p>
        </p:txBody>
      </p:sp>
    </p:spTree>
    <p:extLst>
      <p:ext uri="{BB962C8B-B14F-4D97-AF65-F5344CB8AC3E}">
        <p14:creationId xmlns:p14="http://schemas.microsoft.com/office/powerpoint/2010/main" val="53683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des gesamten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</p:txBody>
      </p:sp>
    </p:spTree>
    <p:extLst>
      <p:ext uri="{BB962C8B-B14F-4D97-AF65-F5344CB8AC3E}">
        <p14:creationId xmlns:p14="http://schemas.microsoft.com/office/powerpoint/2010/main" val="76102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des gesamten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/>
              <a:t>Finde beste Verbesserung der Grid Infrastruktur</a:t>
            </a:r>
          </a:p>
        </p:txBody>
      </p:sp>
    </p:spTree>
    <p:extLst>
      <p:ext uri="{BB962C8B-B14F-4D97-AF65-F5344CB8AC3E}">
        <p14:creationId xmlns:p14="http://schemas.microsoft.com/office/powerpoint/2010/main" val="168320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des gesamten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/>
              <a:t>Finde beste Verbesserung der Grid Infrastruktur</a:t>
            </a:r>
          </a:p>
          <a:p>
            <a:pPr lvl="1"/>
            <a:r>
              <a:rPr lang="de-DE" noProof="0" dirty="0"/>
              <a:t>Finde beste Scheduling Entscheidung</a:t>
            </a:r>
          </a:p>
        </p:txBody>
      </p:sp>
    </p:spTree>
    <p:extLst>
      <p:ext uri="{BB962C8B-B14F-4D97-AF65-F5344CB8AC3E}">
        <p14:creationId xmlns:p14="http://schemas.microsoft.com/office/powerpoint/2010/main" val="426321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des gesamten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/>
              <a:t>Finde beste Verbesserung der Grid Infrastruktur</a:t>
            </a:r>
          </a:p>
          <a:p>
            <a:pPr lvl="1"/>
            <a:r>
              <a:rPr lang="de-DE" noProof="0" dirty="0"/>
              <a:t>Finde beste Scheduling Entscheidung</a:t>
            </a:r>
          </a:p>
          <a:p>
            <a:r>
              <a:rPr lang="de-DE" noProof="0" dirty="0"/>
              <a:t>Optimiere Ressource 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9766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Projekt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828800"/>
            <a:ext cx="8363231" cy="3975658"/>
          </a:xfrm>
        </p:spPr>
        <p:txBody>
          <a:bodyPr/>
          <a:lstStyle/>
          <a:p>
            <a:r>
              <a:rPr lang="de-DE" noProof="0" dirty="0"/>
              <a:t>Modelliere und Simuliere </a:t>
            </a:r>
            <a:r>
              <a:rPr lang="de-DE" noProof="0" dirty="0" err="1"/>
              <a:t>GridKa</a:t>
            </a:r>
            <a:endParaRPr lang="de-DE" noProof="0" dirty="0"/>
          </a:p>
          <a:p>
            <a:r>
              <a:rPr lang="de-DE" dirty="0"/>
              <a:t>Ergebnis</a:t>
            </a:r>
            <a:endParaRPr lang="de-DE" noProof="0" dirty="0"/>
          </a:p>
          <a:p>
            <a:pPr lvl="1"/>
            <a:r>
              <a:rPr lang="de-DE" dirty="0"/>
              <a:t>Modell des </a:t>
            </a:r>
            <a:r>
              <a:rPr lang="de-DE" dirty="0" err="1"/>
              <a:t>GridKa</a:t>
            </a:r>
            <a:endParaRPr lang="de-DE" dirty="0"/>
          </a:p>
          <a:p>
            <a:pPr lvl="1"/>
            <a:r>
              <a:rPr lang="de-DE" dirty="0"/>
              <a:t>Finde geeigneten Simulator für Simulation des WLCG</a:t>
            </a:r>
          </a:p>
          <a:p>
            <a:pPr marL="394575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394575" lvl="1" indent="0">
              <a:buNone/>
            </a:pPr>
            <a:r>
              <a:rPr lang="de-DE" dirty="0"/>
              <a:t> </a:t>
            </a:r>
            <a:endParaRPr lang="de-DE" noProof="0" dirty="0"/>
          </a:p>
          <a:p>
            <a:pPr marL="394575" lvl="1" indent="0">
              <a:buNone/>
            </a:pPr>
            <a:r>
              <a:rPr lang="de-DE" noProof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69719383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923</Words>
  <Application>Microsoft Office PowerPoint</Application>
  <PresentationFormat>Bildschirmpräsentation (4:3)</PresentationFormat>
  <Paragraphs>173</Paragraphs>
  <Slides>18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0" baseType="lpstr">
      <vt:lpstr>Arial</vt:lpstr>
      <vt:lpstr>KIT-Masterslides-EN-SDQ</vt:lpstr>
      <vt:lpstr>Modellierung und Simulation von Lastverteilungsstrategien für  Teilchenphysikalische Experimente am CERN</vt:lpstr>
      <vt:lpstr>Motivation</vt:lpstr>
      <vt:lpstr>Motivation</vt:lpstr>
      <vt:lpstr>Vision</vt:lpstr>
      <vt:lpstr>Vision</vt:lpstr>
      <vt:lpstr>Vision</vt:lpstr>
      <vt:lpstr>Vision</vt:lpstr>
      <vt:lpstr>Vision</vt:lpstr>
      <vt:lpstr>Projekt</vt:lpstr>
      <vt:lpstr>Planung – erste 4 Wochen</vt:lpstr>
      <vt:lpstr>Planung – Fall: Palladio skaliert</vt:lpstr>
      <vt:lpstr>Planung – Fall: Palladio skaliert nicht</vt:lpstr>
      <vt:lpstr>Planung</vt:lpstr>
      <vt:lpstr>Quellen</vt:lpstr>
      <vt:lpstr>Quellen</vt:lpstr>
      <vt:lpstr>Experimente</vt:lpstr>
      <vt:lpstr>Palladio</vt:lpstr>
      <vt:lpstr>WLCG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Patrick</cp:lastModifiedBy>
  <cp:revision>1375</cp:revision>
  <cp:lastPrinted>1601-01-01T00:00:00Z</cp:lastPrinted>
  <dcterms:created xsi:type="dcterms:W3CDTF">1601-01-01T00:00:00Z</dcterms:created>
  <dcterms:modified xsi:type="dcterms:W3CDTF">2018-01-29T11:26:17Z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