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294" r:id="rId4"/>
    <p:sldId id="296" r:id="rId5"/>
    <p:sldId id="297" r:id="rId6"/>
    <p:sldId id="301" r:id="rId7"/>
    <p:sldId id="302" r:id="rId8"/>
    <p:sldId id="305" r:id="rId9"/>
    <p:sldId id="306" r:id="rId10"/>
    <p:sldId id="307" r:id="rId11"/>
    <p:sldId id="317" r:id="rId12"/>
    <p:sldId id="308" r:id="rId13"/>
    <p:sldId id="312" r:id="rId14"/>
    <p:sldId id="313" r:id="rId15"/>
    <p:sldId id="314" r:id="rId16"/>
    <p:sldId id="315" r:id="rId17"/>
    <p:sldId id="316" r:id="rId18"/>
    <p:sldId id="309" r:id="rId19"/>
    <p:sldId id="295" r:id="rId20"/>
    <p:sldId id="304" r:id="rId21"/>
    <p:sldId id="310" r:id="rId22"/>
    <p:sldId id="311" r:id="rId23"/>
    <p:sldId id="298" r:id="rId24"/>
    <p:sldId id="300" r:id="rId2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AC4E01-66AE-4EB7-9CDF-E1D509AB7C95}">
          <p14:sldIdLst>
            <p14:sldId id="256"/>
            <p14:sldId id="293"/>
            <p14:sldId id="294"/>
            <p14:sldId id="296"/>
            <p14:sldId id="297"/>
            <p14:sldId id="301"/>
            <p14:sldId id="302"/>
            <p14:sldId id="305"/>
            <p14:sldId id="306"/>
            <p14:sldId id="307"/>
            <p14:sldId id="317"/>
            <p14:sldId id="308"/>
            <p14:sldId id="312"/>
            <p14:sldId id="313"/>
            <p14:sldId id="314"/>
            <p14:sldId id="315"/>
            <p14:sldId id="316"/>
            <p14:sldId id="309"/>
            <p14:sldId id="295"/>
            <p14:sldId id="304"/>
            <p14:sldId id="310"/>
            <p14:sldId id="311"/>
            <p14:sldId id="298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6B7600"/>
    <a:srgbClr val="800000"/>
    <a:srgbClr val="E2FA00"/>
    <a:srgbClr val="D4EA00"/>
    <a:srgbClr val="FFAC05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79632" autoAdjust="0"/>
  </p:normalViewPr>
  <p:slideViewPr>
    <p:cSldViewPr>
      <p:cViewPr varScale="1">
        <p:scale>
          <a:sx n="93" d="100"/>
          <a:sy n="93" d="100"/>
        </p:scale>
        <p:origin x="20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553EB3D-AC10-46FD-BAC3-84B40F9426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6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57F5662-82C5-40BC-9C78-3AF0DD97B19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28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</a:p>
          <a:p>
            <a:pPr lvl="1"/>
            <a:r>
              <a:rPr lang="de-DE" dirty="0"/>
              <a:t>Riesiges Grid</a:t>
            </a:r>
          </a:p>
          <a:p>
            <a:pPr lvl="1"/>
            <a:r>
              <a:rPr lang="de-DE" dirty="0"/>
              <a:t>[2]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58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Meisten nicht mehr aktiv oder nicht allgemein nutzbar, sondern nur mal für ein oder zwei Paper entwickelt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Job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, Ressourcen können die meisten, außer </a:t>
            </a:r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 weil </a:t>
            </a:r>
            <a:r>
              <a:rPr lang="de-DE" baseline="0" noProof="0" dirty="0" err="1"/>
              <a:t>daten</a:t>
            </a:r>
            <a:r>
              <a:rPr lang="de-DE" baseline="0" noProof="0" dirty="0"/>
              <a:t> </a:t>
            </a:r>
            <a:r>
              <a:rPr lang="de-DE" baseline="0" noProof="0" dirty="0" err="1"/>
              <a:t>replikation</a:t>
            </a:r>
            <a:r>
              <a:rPr lang="de-DE" baseline="0" noProof="0" dirty="0"/>
              <a:t> evaluiert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Heterogene </a:t>
            </a:r>
            <a:r>
              <a:rPr lang="de-DE" baseline="0" noProof="0" dirty="0" err="1"/>
              <a:t>Platformen</a:t>
            </a:r>
            <a:r>
              <a:rPr lang="de-DE" baseline="0" noProof="0" dirty="0"/>
              <a:t> und Tasks können auch meisten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Skalierbar ist </a:t>
            </a:r>
            <a:r>
              <a:rPr lang="de-DE" baseline="0" noProof="0" dirty="0" err="1"/>
              <a:t>SimGrid</a:t>
            </a:r>
            <a:r>
              <a:rPr lang="de-DE" baseline="0" noProof="0" dirty="0"/>
              <a:t>/</a:t>
            </a:r>
            <a:r>
              <a:rPr lang="de-DE" baseline="0" noProof="0" dirty="0" err="1"/>
              <a:t>DGSim</a:t>
            </a:r>
            <a:r>
              <a:rPr lang="de-DE" baseline="0" noProof="0" dirty="0"/>
              <a:t>, Palladio fraglich aber durch CACTOS Projekt vermutlich </a:t>
            </a:r>
          </a:p>
          <a:p>
            <a:pPr lvl="1"/>
            <a:endParaRPr lang="de-DE" baseline="0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SimGrid</a:t>
            </a:r>
            <a:r>
              <a:rPr lang="de-DE" baseline="0" noProof="0" dirty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15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Meisten nicht mehr aktiv oder nicht allgemein nutzbar, sondern nur mal für ein oder zwei Paper entwickelt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Job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, Ressourcen können die meisten, außer </a:t>
            </a:r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 weil </a:t>
            </a:r>
            <a:r>
              <a:rPr lang="de-DE" baseline="0" noProof="0" dirty="0" err="1"/>
              <a:t>daten</a:t>
            </a:r>
            <a:r>
              <a:rPr lang="de-DE" baseline="0" noProof="0" dirty="0"/>
              <a:t> </a:t>
            </a:r>
            <a:r>
              <a:rPr lang="de-DE" baseline="0" noProof="0" dirty="0" err="1"/>
              <a:t>replikation</a:t>
            </a:r>
            <a:r>
              <a:rPr lang="de-DE" baseline="0" noProof="0" dirty="0"/>
              <a:t> evaluiert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Heterogene </a:t>
            </a:r>
            <a:r>
              <a:rPr lang="de-DE" baseline="0" noProof="0" dirty="0" err="1"/>
              <a:t>Platformen</a:t>
            </a:r>
            <a:r>
              <a:rPr lang="de-DE" baseline="0" noProof="0" dirty="0"/>
              <a:t> und Tasks können auch meisten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Skalierbar ist </a:t>
            </a:r>
            <a:r>
              <a:rPr lang="de-DE" baseline="0" noProof="0" dirty="0" err="1"/>
              <a:t>SimGrid</a:t>
            </a:r>
            <a:r>
              <a:rPr lang="de-DE" baseline="0" noProof="0" dirty="0"/>
              <a:t>/</a:t>
            </a:r>
            <a:r>
              <a:rPr lang="de-DE" baseline="0" noProof="0" dirty="0" err="1"/>
              <a:t>DGSim</a:t>
            </a:r>
            <a:r>
              <a:rPr lang="de-DE" baseline="0" noProof="0" dirty="0"/>
              <a:t>, Palladio fraglich aber durch CACTOS Projekt vermutlich </a:t>
            </a:r>
          </a:p>
          <a:p>
            <a:pPr lvl="1"/>
            <a:endParaRPr lang="de-DE" baseline="0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SimGrid</a:t>
            </a:r>
            <a:r>
              <a:rPr lang="de-DE" baseline="0" noProof="0" dirty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10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Meisten nicht mehr aktiv oder nicht allgemein nutzbar, sondern nur mal für ein oder zwei Paper entwickelt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Job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, Ressourcen können die meisten, außer </a:t>
            </a:r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 weil </a:t>
            </a:r>
            <a:r>
              <a:rPr lang="de-DE" baseline="0" noProof="0" dirty="0" err="1"/>
              <a:t>daten</a:t>
            </a:r>
            <a:r>
              <a:rPr lang="de-DE" baseline="0" noProof="0" dirty="0"/>
              <a:t> </a:t>
            </a:r>
            <a:r>
              <a:rPr lang="de-DE" baseline="0" noProof="0" dirty="0" err="1"/>
              <a:t>replikation</a:t>
            </a:r>
            <a:r>
              <a:rPr lang="de-DE" baseline="0" noProof="0" dirty="0"/>
              <a:t> evaluiert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Heterogene </a:t>
            </a:r>
            <a:r>
              <a:rPr lang="de-DE" baseline="0" noProof="0" dirty="0" err="1"/>
              <a:t>Platformen</a:t>
            </a:r>
            <a:r>
              <a:rPr lang="de-DE" baseline="0" noProof="0" dirty="0"/>
              <a:t> und Tasks können auch meisten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Skalierbar ist </a:t>
            </a:r>
            <a:r>
              <a:rPr lang="de-DE" baseline="0" noProof="0" dirty="0" err="1"/>
              <a:t>SimGrid</a:t>
            </a:r>
            <a:r>
              <a:rPr lang="de-DE" baseline="0" noProof="0" dirty="0"/>
              <a:t>/</a:t>
            </a:r>
            <a:r>
              <a:rPr lang="de-DE" baseline="0" noProof="0" dirty="0" err="1"/>
              <a:t>DGSim</a:t>
            </a:r>
            <a:r>
              <a:rPr lang="de-DE" baseline="0" noProof="0" dirty="0"/>
              <a:t>, Palladio fraglich aber durch CACTOS Projekt vermutlich </a:t>
            </a:r>
          </a:p>
          <a:p>
            <a:pPr lvl="1"/>
            <a:endParaRPr lang="de-DE" baseline="0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SimGrid</a:t>
            </a:r>
            <a:r>
              <a:rPr lang="de-DE" baseline="0" noProof="0" dirty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00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Meisten nicht mehr aktiv oder nicht allgemein nutzbar, sondern nur mal für ein oder zwei Paper entwickelt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Job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, Ressourcen können die meisten, außer </a:t>
            </a:r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 weil </a:t>
            </a:r>
            <a:r>
              <a:rPr lang="de-DE" baseline="0" noProof="0" dirty="0" err="1"/>
              <a:t>daten</a:t>
            </a:r>
            <a:r>
              <a:rPr lang="de-DE" baseline="0" noProof="0" dirty="0"/>
              <a:t> </a:t>
            </a:r>
            <a:r>
              <a:rPr lang="de-DE" baseline="0" noProof="0" dirty="0" err="1"/>
              <a:t>replikation</a:t>
            </a:r>
            <a:r>
              <a:rPr lang="de-DE" baseline="0" noProof="0" dirty="0"/>
              <a:t> evaluiert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Heterogene </a:t>
            </a:r>
            <a:r>
              <a:rPr lang="de-DE" baseline="0" noProof="0" dirty="0" err="1"/>
              <a:t>Platformen</a:t>
            </a:r>
            <a:r>
              <a:rPr lang="de-DE" baseline="0" noProof="0" dirty="0"/>
              <a:t> und Tasks können auch meisten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Skalierbar ist </a:t>
            </a:r>
            <a:r>
              <a:rPr lang="de-DE" baseline="0" noProof="0" dirty="0" err="1"/>
              <a:t>SimGrid</a:t>
            </a:r>
            <a:r>
              <a:rPr lang="de-DE" baseline="0" noProof="0" dirty="0"/>
              <a:t>/</a:t>
            </a:r>
            <a:r>
              <a:rPr lang="de-DE" baseline="0" noProof="0" dirty="0" err="1"/>
              <a:t>DGSim</a:t>
            </a:r>
            <a:r>
              <a:rPr lang="de-DE" baseline="0" noProof="0" dirty="0"/>
              <a:t>, Palladio fraglich aber durch CACTOS Projekt vermutlich </a:t>
            </a:r>
          </a:p>
          <a:p>
            <a:pPr lvl="1"/>
            <a:endParaRPr lang="de-DE" baseline="0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SimGrid</a:t>
            </a:r>
            <a:r>
              <a:rPr lang="de-DE" baseline="0" noProof="0" dirty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39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Meisten nicht mehr aktiv oder nicht allgemein nutzbar, sondern nur mal für ein oder zwei Paper entwickelt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Job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, Ressourcen können die meisten, außer </a:t>
            </a:r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 weil </a:t>
            </a:r>
            <a:r>
              <a:rPr lang="de-DE" baseline="0" noProof="0" dirty="0" err="1"/>
              <a:t>daten</a:t>
            </a:r>
            <a:r>
              <a:rPr lang="de-DE" baseline="0" noProof="0" dirty="0"/>
              <a:t> </a:t>
            </a:r>
            <a:r>
              <a:rPr lang="de-DE" baseline="0" noProof="0" dirty="0" err="1"/>
              <a:t>replikation</a:t>
            </a:r>
            <a:r>
              <a:rPr lang="de-DE" baseline="0" noProof="0" dirty="0"/>
              <a:t> evaluiert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Heterogene </a:t>
            </a:r>
            <a:r>
              <a:rPr lang="de-DE" baseline="0" noProof="0" dirty="0" err="1"/>
              <a:t>Platformen</a:t>
            </a:r>
            <a:r>
              <a:rPr lang="de-DE" baseline="0" noProof="0" dirty="0"/>
              <a:t> und Tasks können auch meisten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Skalierbar ist </a:t>
            </a:r>
            <a:r>
              <a:rPr lang="de-DE" baseline="0" noProof="0" dirty="0" err="1"/>
              <a:t>SimGrid</a:t>
            </a:r>
            <a:r>
              <a:rPr lang="de-DE" baseline="0" noProof="0" dirty="0"/>
              <a:t>/</a:t>
            </a:r>
            <a:r>
              <a:rPr lang="de-DE" baseline="0" noProof="0" dirty="0" err="1"/>
              <a:t>DGSim</a:t>
            </a:r>
            <a:r>
              <a:rPr lang="de-DE" baseline="0" noProof="0" dirty="0"/>
              <a:t>, Palladio fraglich aber durch CACTOS Projekt vermutlich </a:t>
            </a:r>
          </a:p>
          <a:p>
            <a:pPr lvl="1"/>
            <a:endParaRPr lang="de-DE" baseline="0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SimGrid</a:t>
            </a:r>
            <a:r>
              <a:rPr lang="de-DE" baseline="0" noProof="0" dirty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65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aseline="0" noProof="0" dirty="0"/>
              <a:t>Meisten nicht mehr aktiv oder nicht allgemein nutzbar, sondern nur mal für ein oder zwei Paper entwickelt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Job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, Ressourcen können die meisten, außer </a:t>
            </a:r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 weil </a:t>
            </a:r>
            <a:r>
              <a:rPr lang="de-DE" baseline="0" noProof="0" dirty="0" err="1"/>
              <a:t>daten</a:t>
            </a:r>
            <a:r>
              <a:rPr lang="de-DE" baseline="0" noProof="0" dirty="0"/>
              <a:t> </a:t>
            </a:r>
            <a:r>
              <a:rPr lang="de-DE" baseline="0" noProof="0" dirty="0" err="1"/>
              <a:t>replikation</a:t>
            </a:r>
            <a:r>
              <a:rPr lang="de-DE" baseline="0" noProof="0" dirty="0"/>
              <a:t> evaluiert wird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Heterogene </a:t>
            </a:r>
            <a:r>
              <a:rPr lang="de-DE" baseline="0" noProof="0" dirty="0" err="1"/>
              <a:t>Platformen</a:t>
            </a:r>
            <a:r>
              <a:rPr lang="de-DE" baseline="0" noProof="0" dirty="0"/>
              <a:t> und Tasks können auch meisten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Skalierbar ist </a:t>
            </a:r>
            <a:r>
              <a:rPr lang="de-DE" baseline="0" noProof="0" dirty="0" err="1"/>
              <a:t>SimGrid</a:t>
            </a:r>
            <a:r>
              <a:rPr lang="de-DE" baseline="0" noProof="0" dirty="0"/>
              <a:t>/</a:t>
            </a:r>
            <a:r>
              <a:rPr lang="de-DE" baseline="0" noProof="0" dirty="0" err="1"/>
              <a:t>DGSim</a:t>
            </a:r>
            <a:r>
              <a:rPr lang="de-DE" baseline="0" noProof="0" dirty="0"/>
              <a:t>, Palladio fraglich aber durch CACTOS Projekt vermutlich </a:t>
            </a:r>
          </a:p>
          <a:p>
            <a:pPr lvl="1"/>
            <a:endParaRPr lang="de-DE" baseline="0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SimGrid</a:t>
            </a:r>
            <a:r>
              <a:rPr lang="de-DE" baseline="0" noProof="0" dirty="0"/>
              <a:t> und Palladio erfüllen Anforderungen</a:t>
            </a:r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smtClean="0"/>
              <a:t>Simulatoren können schon vieles</a:t>
            </a:r>
          </a:p>
          <a:p>
            <a:pPr lvl="1"/>
            <a:endParaRPr lang="de-DE" noProof="0" dirty="0" smtClean="0"/>
          </a:p>
          <a:p>
            <a:pPr lvl="1"/>
            <a:r>
              <a:rPr lang="de-DE" noProof="0" dirty="0" err="1" smtClean="0"/>
              <a:t>Monarc</a:t>
            </a:r>
            <a:r>
              <a:rPr lang="de-DE" baseline="0" noProof="0" dirty="0" smtClean="0"/>
              <a:t> mit 3000 CPU</a:t>
            </a:r>
          </a:p>
          <a:p>
            <a:pPr lvl="1"/>
            <a:r>
              <a:rPr lang="de-DE" baseline="0" noProof="0" dirty="0" smtClean="0"/>
              <a:t>Alle anderen Case Studies bis Größe 100</a:t>
            </a:r>
          </a:p>
          <a:p>
            <a:pPr lvl="1"/>
            <a:r>
              <a:rPr lang="de-DE" baseline="0" noProof="0" dirty="0" smtClean="0"/>
              <a:t>unsere 72.000 </a:t>
            </a:r>
          </a:p>
          <a:p>
            <a:pPr lvl="1"/>
            <a:endParaRPr lang="de-DE" baseline="0" noProof="0" dirty="0" smtClean="0"/>
          </a:p>
          <a:p>
            <a:pPr lvl="1"/>
            <a:r>
              <a:rPr lang="de-DE" baseline="0" noProof="0" dirty="0" smtClean="0"/>
              <a:t>Datenlokalität können sowohl </a:t>
            </a:r>
            <a:r>
              <a:rPr lang="de-DE" baseline="0" noProof="0" dirty="0" err="1" smtClean="0"/>
              <a:t>SimGrid</a:t>
            </a:r>
            <a:r>
              <a:rPr lang="de-DE" baseline="0" noProof="0" dirty="0" smtClean="0"/>
              <a:t> und Palladio nicht, brauchen wir nicht für die ersten Arbeiten:</a:t>
            </a:r>
          </a:p>
          <a:p>
            <a:pPr lvl="1"/>
            <a:endParaRPr lang="de-DE" baseline="0" noProof="0" dirty="0" smtClean="0"/>
          </a:p>
          <a:p>
            <a:pPr lvl="1"/>
            <a:r>
              <a:rPr lang="de-DE" baseline="0" noProof="0" dirty="0" smtClean="0"/>
              <a:t>Future </a:t>
            </a:r>
            <a:r>
              <a:rPr lang="de-DE" baseline="0" noProof="0" dirty="0" err="1" smtClean="0"/>
              <a:t>work</a:t>
            </a:r>
            <a:r>
              <a:rPr lang="de-DE" baseline="0" noProof="0" dirty="0" smtClean="0"/>
              <a:t>: Datenreplikation optimieren, beim </a:t>
            </a:r>
            <a:r>
              <a:rPr lang="de-DE" baseline="0" noProof="0" dirty="0" err="1" smtClean="0"/>
              <a:t>Scheduling</a:t>
            </a:r>
            <a:r>
              <a:rPr lang="de-DE" baseline="0" noProof="0" dirty="0" smtClean="0"/>
              <a:t> helfen wohin konkret </a:t>
            </a:r>
            <a:r>
              <a:rPr lang="de-DE" baseline="0" noProof="0" dirty="0" err="1" smtClean="0"/>
              <a:t>submitten</a:t>
            </a:r>
            <a:r>
              <a:rPr lang="de-DE" baseline="0" noProof="0" dirty="0" smtClean="0"/>
              <a:t>: Site A oder Site B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19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Nutze Simulation, um Lastverteilung bewerten zu können: schneller, genauer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Auch gab es das Bedürfnis ein Simulator für Experimente zu haben schon früher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Falls Palladio nicht gut skaliert nutze </a:t>
            </a:r>
            <a:r>
              <a:rPr lang="de-DE" dirty="0" err="1"/>
              <a:t>SimGrid</a:t>
            </a:r>
            <a:endParaRPr lang="de-DE" dirty="0"/>
          </a:p>
          <a:p>
            <a:pPr lvl="1"/>
            <a:r>
              <a:rPr lang="de-DE" noProof="0" dirty="0"/>
              <a:t>Model-</a:t>
            </a:r>
            <a:r>
              <a:rPr lang="de-DE" noProof="0" dirty="0" err="1"/>
              <a:t>to</a:t>
            </a:r>
            <a:r>
              <a:rPr lang="de-DE" noProof="0" dirty="0"/>
              <a:t>-text Transformation</a:t>
            </a:r>
          </a:p>
          <a:p>
            <a:pPr lvl="1"/>
            <a:endParaRPr lang="de-DE" noProof="0" dirty="0"/>
          </a:p>
          <a:p>
            <a:pPr lvl="1"/>
            <a:r>
              <a:rPr lang="de-DE" dirty="0"/>
              <a:t>Kein Hinweis auf ähnlich große Grid oder Cloud Simulation gefunden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44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170 Rechenzentren</a:t>
            </a:r>
          </a:p>
          <a:p>
            <a:pPr lvl="1"/>
            <a:r>
              <a:rPr lang="de-DE" dirty="0"/>
              <a:t>42 Länder </a:t>
            </a:r>
          </a:p>
          <a:p>
            <a:pPr lvl="1"/>
            <a:r>
              <a:rPr lang="de-DE" dirty="0"/>
              <a:t>72.000 CPUs</a:t>
            </a:r>
          </a:p>
          <a:p>
            <a:pPr lvl="1"/>
            <a:r>
              <a:rPr lang="de-DE" dirty="0"/>
              <a:t>Führt täglich 2 Millionen aus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56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Tier0:</a:t>
            </a:r>
            <a:r>
              <a:rPr lang="de-DE" baseline="0" noProof="0" dirty="0"/>
              <a:t> erzeugt Metadaten (</a:t>
            </a:r>
            <a:r>
              <a:rPr lang="de-DE" baseline="0" noProof="0" dirty="0" err="1"/>
              <a:t>first</a:t>
            </a:r>
            <a:r>
              <a:rPr lang="de-DE" baseline="0" noProof="0" dirty="0"/>
              <a:t> pass </a:t>
            </a:r>
            <a:r>
              <a:rPr lang="de-DE" baseline="0" noProof="0" dirty="0" err="1"/>
              <a:t>reconstruciton</a:t>
            </a:r>
            <a:r>
              <a:rPr lang="de-DE" baseline="0" noProof="0" dirty="0"/>
              <a:t>)</a:t>
            </a:r>
          </a:p>
          <a:p>
            <a:pPr lvl="1"/>
            <a:r>
              <a:rPr lang="de-DE" baseline="0" noProof="0" dirty="0"/>
              <a:t>Tier2: oft Institute oder Universitäten, wenig Storage</a:t>
            </a:r>
          </a:p>
          <a:p>
            <a:pPr lvl="1"/>
            <a:r>
              <a:rPr lang="de-DE" noProof="0" dirty="0"/>
              <a:t>Monte</a:t>
            </a:r>
            <a:r>
              <a:rPr lang="de-DE" baseline="0" noProof="0" dirty="0"/>
              <a:t> Carlo: Simulation, randomisiert, nicht deterministisch, effizient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Heterogen:</a:t>
            </a:r>
            <a:r>
              <a:rPr lang="de-DE" baseline="0" noProof="0" dirty="0"/>
              <a:t> zwischen Rechenzentren, innerhalb und Verbindung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Unsere</a:t>
            </a:r>
            <a:r>
              <a:rPr lang="de-DE" baseline="0" noProof="0" dirty="0"/>
              <a:t> Arbeit CMS Computing Modell, da Zusammenarbeit mit Prof. Quast und die betreuen CMS, aber übertragbar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0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21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01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22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14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23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2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GB" dirty="0" err="1"/>
              <a:t>Componenten</a:t>
            </a:r>
            <a:r>
              <a:rPr lang="en-GB" baseline="0" dirty="0"/>
              <a:t> Modell: </a:t>
            </a:r>
            <a:r>
              <a:rPr lang="en-GB" baseline="0" dirty="0" err="1"/>
              <a:t>Struktur</a:t>
            </a:r>
            <a:r>
              <a:rPr lang="en-GB" baseline="0" dirty="0"/>
              <a:t> und </a:t>
            </a:r>
            <a:r>
              <a:rPr lang="en-GB" baseline="0" dirty="0" err="1"/>
              <a:t>Verhalten</a:t>
            </a:r>
            <a:r>
              <a:rPr lang="en-GB" baseline="0" dirty="0"/>
              <a:t> von den Software </a:t>
            </a:r>
            <a:r>
              <a:rPr lang="en-GB" baseline="0" dirty="0" err="1"/>
              <a:t>Komponenten</a:t>
            </a:r>
            <a:endParaRPr lang="en-GB" baseline="0" dirty="0"/>
          </a:p>
          <a:p>
            <a:pPr lvl="1"/>
            <a:r>
              <a:rPr lang="en-GB" baseline="0" dirty="0"/>
              <a:t>Assembly Modell: </a:t>
            </a:r>
            <a:r>
              <a:rPr lang="en-GB" baseline="0" dirty="0" err="1"/>
              <a:t>Wie</a:t>
            </a:r>
            <a:r>
              <a:rPr lang="en-GB" baseline="0" dirty="0"/>
              <a:t> </a:t>
            </a:r>
            <a:r>
              <a:rPr lang="en-GB" baseline="0" dirty="0" err="1"/>
              <a:t>Komponenten</a:t>
            </a:r>
            <a:r>
              <a:rPr lang="en-GB" baseline="0" dirty="0"/>
              <a:t> </a:t>
            </a:r>
            <a:r>
              <a:rPr lang="en-GB" baseline="0" dirty="0" err="1"/>
              <a:t>verbunden</a:t>
            </a:r>
            <a:r>
              <a:rPr lang="en-GB" baseline="0" dirty="0"/>
              <a:t> </a:t>
            </a:r>
            <a:r>
              <a:rPr lang="en-GB" baseline="0" dirty="0" err="1"/>
              <a:t>sind</a:t>
            </a:r>
            <a:r>
              <a:rPr lang="en-GB" baseline="0" dirty="0"/>
              <a:t> um die </a:t>
            </a:r>
            <a:r>
              <a:rPr lang="en-GB" baseline="0" dirty="0" err="1"/>
              <a:t>Architektur</a:t>
            </a:r>
            <a:r>
              <a:rPr lang="en-GB" baseline="0" dirty="0"/>
              <a:t> </a:t>
            </a:r>
            <a:r>
              <a:rPr lang="en-GB" baseline="0" dirty="0" err="1"/>
              <a:t>zu</a:t>
            </a:r>
            <a:r>
              <a:rPr lang="en-GB" baseline="0" dirty="0"/>
              <a:t> </a:t>
            </a:r>
            <a:r>
              <a:rPr lang="en-GB" baseline="0" dirty="0" err="1"/>
              <a:t>bilden</a:t>
            </a:r>
            <a:endParaRPr lang="en-GB" baseline="0" dirty="0"/>
          </a:p>
          <a:p>
            <a:pPr lvl="1"/>
            <a:r>
              <a:rPr lang="en-GB" dirty="0"/>
              <a:t>Allocation Modell: </a:t>
            </a:r>
            <a:r>
              <a:rPr lang="en-GB" dirty="0" err="1"/>
              <a:t>Wie</a:t>
            </a:r>
            <a:r>
              <a:rPr lang="en-GB" baseline="0" dirty="0"/>
              <a:t> die </a:t>
            </a:r>
            <a:r>
              <a:rPr lang="en-GB" baseline="0" dirty="0" err="1"/>
              <a:t>Komponenten</a:t>
            </a:r>
            <a:r>
              <a:rPr lang="en-GB" baseline="0" dirty="0"/>
              <a:t> auf die </a:t>
            </a:r>
            <a:r>
              <a:rPr lang="en-GB" baseline="0" dirty="0" err="1"/>
              <a:t>Ressourcen</a:t>
            </a:r>
            <a:r>
              <a:rPr lang="en-GB" baseline="0" dirty="0"/>
              <a:t> </a:t>
            </a:r>
            <a:r>
              <a:rPr lang="en-GB" baseline="0" dirty="0" err="1"/>
              <a:t>abgebildet</a:t>
            </a:r>
            <a:r>
              <a:rPr lang="en-GB" baseline="0" dirty="0"/>
              <a:t> und </a:t>
            </a:r>
            <a:r>
              <a:rPr lang="en-GB" baseline="0" dirty="0" err="1"/>
              <a:t>welche</a:t>
            </a:r>
            <a:r>
              <a:rPr lang="en-GB" baseline="0" dirty="0"/>
              <a:t> </a:t>
            </a:r>
            <a:r>
              <a:rPr lang="en-GB" baseline="0" dirty="0" err="1"/>
              <a:t>Ressourcen</a:t>
            </a:r>
            <a:endParaRPr lang="en-GB" baseline="0" dirty="0"/>
          </a:p>
          <a:p>
            <a:pPr lvl="1"/>
            <a:r>
              <a:rPr lang="en-GB" baseline="0" dirty="0"/>
              <a:t>Usage Model: </a:t>
            </a:r>
            <a:r>
              <a:rPr lang="en-GB" baseline="0" dirty="0" err="1"/>
              <a:t>Wie</a:t>
            </a:r>
            <a:r>
              <a:rPr lang="en-GB" baseline="0" dirty="0"/>
              <a:t> System </a:t>
            </a:r>
            <a:r>
              <a:rPr lang="en-GB" baseline="0" dirty="0" err="1"/>
              <a:t>benutzt</a:t>
            </a:r>
            <a:r>
              <a:rPr lang="en-GB" baseline="0" dirty="0"/>
              <a:t>, </a:t>
            </a:r>
            <a:r>
              <a:rPr lang="en-GB" baseline="0" dirty="0" err="1"/>
              <a:t>welcher</a:t>
            </a:r>
            <a:r>
              <a:rPr lang="en-GB" baseline="0" dirty="0"/>
              <a:t> workload</a:t>
            </a:r>
            <a:endParaRPr lang="en-GB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24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Kann verschiedene Strategien auch schlecht vergleichen</a:t>
            </a:r>
            <a:r>
              <a:rPr lang="de-DE" baseline="0" noProof="0" dirty="0"/>
              <a:t> ohne Simulation, da Last sich ändert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Eher neue Leitung, oder Cache</a:t>
            </a:r>
            <a:r>
              <a:rPr lang="de-DE" baseline="0" noProof="0" dirty="0"/>
              <a:t> oder mehr CPU, was bringt die beste Leistung fürs wenigste Geld</a:t>
            </a:r>
          </a:p>
          <a:p>
            <a:pPr lvl="1"/>
            <a:r>
              <a:rPr lang="de-DE" baseline="0" noProof="0" dirty="0"/>
              <a:t>Alle </a:t>
            </a:r>
            <a:r>
              <a:rPr lang="de-DE" baseline="0" noProof="0" dirty="0" err="1"/>
              <a:t>side</a:t>
            </a:r>
            <a:r>
              <a:rPr lang="de-DE" baseline="0" noProof="0" dirty="0"/>
              <a:t> </a:t>
            </a:r>
            <a:r>
              <a:rPr lang="de-DE" baseline="0" noProof="0" dirty="0" err="1"/>
              <a:t>effects</a:t>
            </a:r>
            <a:r>
              <a:rPr lang="de-DE" baseline="0" noProof="0" dirty="0"/>
              <a:t> kann man nicht berücksichtigen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10fache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4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8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Auswirkung wenn Job typen berücksichtigt,</a:t>
            </a:r>
            <a:r>
              <a:rPr lang="de-DE" baseline="0" noProof="0" dirty="0"/>
              <a:t> was gutes Verhältnis ist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5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3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Erstelle verschiedene Modelle und erhalte aussage über Qualitätseigenschaften: Performance</a:t>
            </a:r>
          </a:p>
          <a:p>
            <a:pPr lvl="1"/>
            <a:endParaRPr lang="de-DE" noProof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 err="1"/>
              <a:t>Palladi</a:t>
            </a:r>
            <a:r>
              <a:rPr lang="de-DE" dirty="0"/>
              <a:t>o für Simulation von </a:t>
            </a:r>
            <a:r>
              <a:rPr lang="de-DE" dirty="0" err="1"/>
              <a:t>Lastverteilungsstragien</a:t>
            </a:r>
            <a:r>
              <a:rPr lang="de-DE" dirty="0"/>
              <a:t> nutzen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 err="1"/>
              <a:t>Architectual</a:t>
            </a:r>
            <a:r>
              <a:rPr lang="de-DE" baseline="0" noProof="0" dirty="0"/>
              <a:t> Templates: erlaubt </a:t>
            </a:r>
            <a:r>
              <a:rPr lang="de-DE" baseline="0" noProof="0" dirty="0" err="1"/>
              <a:t>Ressourceumgebung</a:t>
            </a:r>
            <a:r>
              <a:rPr lang="de-DE" baseline="0" noProof="0" dirty="0"/>
              <a:t> effizient zu modellieren: anstatt 1000 Server per Hand, Annotation, automatisches </a:t>
            </a:r>
            <a:r>
              <a:rPr lang="de-DE" baseline="0" noProof="0" dirty="0" err="1"/>
              <a:t>Loadbalancer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SimuLizar</a:t>
            </a:r>
            <a:r>
              <a:rPr lang="de-DE" baseline="0" noProof="0" dirty="0"/>
              <a:t>: um selbstadaptive Systeme zu simulieren, passen sich der Last an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Aber nie so großes System simuliert, Skalierbarkeit fraglich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6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9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Was</a:t>
            </a:r>
            <a:r>
              <a:rPr lang="de-DE" baseline="0" noProof="0" dirty="0"/>
              <a:t> es sonst noch für alternativen gibt anstatt Palladio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 err="1"/>
              <a:t>SimGrid</a:t>
            </a:r>
            <a:r>
              <a:rPr lang="de-DE" baseline="0" noProof="0" dirty="0"/>
              <a:t>: vielseitig, weit verbreitet </a:t>
            </a:r>
          </a:p>
          <a:p>
            <a:pPr lvl="1"/>
            <a:r>
              <a:rPr lang="de-DE" baseline="0" noProof="0" dirty="0" err="1"/>
              <a:t>GridSim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GangSim</a:t>
            </a:r>
            <a:r>
              <a:rPr lang="de-DE" baseline="0" noProof="0" dirty="0"/>
              <a:t>: weitere Simulatoren um </a:t>
            </a:r>
            <a:r>
              <a:rPr lang="de-DE" baseline="0" noProof="0" dirty="0" err="1"/>
              <a:t>Scheduling</a:t>
            </a:r>
            <a:r>
              <a:rPr lang="de-DE" baseline="0" noProof="0" dirty="0"/>
              <a:t> auszuwerten</a:t>
            </a:r>
          </a:p>
          <a:p>
            <a:pPr lvl="1"/>
            <a:r>
              <a:rPr lang="de-DE" baseline="0" noProof="0" dirty="0"/>
              <a:t>DGSIM: Framework das </a:t>
            </a:r>
            <a:r>
              <a:rPr lang="de-DE" baseline="0" noProof="0" dirty="0" err="1"/>
              <a:t>simulations</a:t>
            </a:r>
            <a:r>
              <a:rPr lang="de-DE" baseline="0" noProof="0" dirty="0"/>
              <a:t> Umgebungen verbessert; generiert </a:t>
            </a:r>
            <a:r>
              <a:rPr lang="de-DE" baseline="0" noProof="0" dirty="0" err="1"/>
              <a:t>Workloads</a:t>
            </a:r>
            <a:r>
              <a:rPr lang="de-DE" baseline="0" noProof="0" dirty="0"/>
              <a:t>, </a:t>
            </a:r>
            <a:r>
              <a:rPr lang="de-DE" baseline="0" noProof="0" dirty="0" err="1"/>
              <a:t>Infrasturuktur</a:t>
            </a:r>
            <a:endParaRPr lang="de-DE" baseline="0" noProof="0" dirty="0"/>
          </a:p>
          <a:p>
            <a:pPr lvl="1"/>
            <a:r>
              <a:rPr lang="de-DE" baseline="0" noProof="0" dirty="0" err="1"/>
              <a:t>OptorSim</a:t>
            </a:r>
            <a:r>
              <a:rPr lang="de-DE" baseline="0" noProof="0" dirty="0"/>
              <a:t>, </a:t>
            </a:r>
            <a:r>
              <a:rPr lang="de-DE" baseline="0" noProof="0" dirty="0" err="1"/>
              <a:t>ChicagoSim</a:t>
            </a:r>
            <a:r>
              <a:rPr lang="de-DE" baseline="0" noProof="0" dirty="0"/>
              <a:t>: Daten </a:t>
            </a:r>
            <a:r>
              <a:rPr lang="de-DE" baseline="0" noProof="0" dirty="0" err="1"/>
              <a:t>replications</a:t>
            </a:r>
            <a:r>
              <a:rPr lang="de-DE" baseline="0" noProof="0" dirty="0"/>
              <a:t> </a:t>
            </a:r>
            <a:r>
              <a:rPr lang="de-DE" baseline="0" noProof="0" dirty="0" err="1"/>
              <a:t>algorithmen</a:t>
            </a:r>
            <a:r>
              <a:rPr lang="de-DE" baseline="0" noProof="0" dirty="0"/>
              <a:t> auswerten, simulieren </a:t>
            </a:r>
            <a:r>
              <a:rPr lang="de-DE" baseline="0" noProof="0" dirty="0" err="1"/>
              <a:t>lokalität</a:t>
            </a:r>
            <a:r>
              <a:rPr lang="de-DE" baseline="0" noProof="0" dirty="0"/>
              <a:t> der Daten, dafür aber nicht Lastverteilung auswerten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7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01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Knoten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steigenden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Tasks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quadratisch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linear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500.000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GridSim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mehr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eine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Stunde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4.4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GiB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SimGrid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weniger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14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Sekunden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nur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165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MiB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Optimirungen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 light-weight execution contexts, using lazy activity updates, and using trace integration for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management</a:t>
            </a:r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8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2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 err="1"/>
              <a:t>Hierachische</a:t>
            </a:r>
            <a:r>
              <a:rPr lang="de-DE" noProof="0" dirty="0"/>
              <a:t> 3 Tier</a:t>
            </a:r>
            <a:r>
              <a:rPr lang="de-DE" baseline="0" noProof="0" dirty="0"/>
              <a:t> Struktur am besten </a:t>
            </a:r>
            <a:r>
              <a:rPr lang="de-DE" baseline="0" noProof="0" dirty="0" err="1"/>
              <a:t>performed</a:t>
            </a:r>
            <a:r>
              <a:rPr lang="de-DE" baseline="0" noProof="0" dirty="0"/>
              <a:t> [10]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Ähnliche Idee was wir machen wollen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 err="1"/>
              <a:t>Immernoch</a:t>
            </a:r>
            <a:r>
              <a:rPr lang="de-DE" baseline="0" noProof="0" dirty="0"/>
              <a:t> für </a:t>
            </a:r>
            <a:r>
              <a:rPr lang="de-DE" baseline="0" noProof="0" dirty="0" err="1"/>
              <a:t>experimente</a:t>
            </a:r>
            <a:r>
              <a:rPr lang="de-DE" baseline="0" noProof="0" dirty="0"/>
              <a:t> am CERN, aber auch allgemein nutzbar</a:t>
            </a:r>
          </a:p>
          <a:p>
            <a:pPr lvl="1"/>
            <a:r>
              <a:rPr lang="de-DE" baseline="0" noProof="0" dirty="0"/>
              <a:t>Würde erst denken dass optimales Werkzeug</a:t>
            </a:r>
          </a:p>
          <a:p>
            <a:pPr lvl="1"/>
            <a:endParaRPr lang="de-DE" baseline="0" noProof="0" dirty="0"/>
          </a:p>
          <a:p>
            <a:pPr lvl="1"/>
            <a:r>
              <a:rPr lang="de-DE" baseline="0" noProof="0" dirty="0"/>
              <a:t>Prag Tier 2 </a:t>
            </a:r>
            <a:r>
              <a:rPr lang="de-DE" baseline="0" noProof="0" dirty="0" err="1"/>
              <a:t>Node</a:t>
            </a:r>
            <a:r>
              <a:rPr lang="de-DE" baseline="0" noProof="0" dirty="0"/>
              <a:t> 3000 CPUs, Netzwerk Last auch nicht genau</a:t>
            </a: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9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6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noProof="0" dirty="0"/>
              <a:t>2014</a:t>
            </a:r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Verbindet</a:t>
            </a:r>
            <a:r>
              <a:rPr lang="de-DE" baseline="0" noProof="0" dirty="0"/>
              <a:t> Monitoring Daten mit Simulationstool, um die hohe </a:t>
            </a:r>
            <a:r>
              <a:rPr lang="de-DE" baseline="0" noProof="0" dirty="0" err="1"/>
              <a:t>dynamik</a:t>
            </a:r>
            <a:r>
              <a:rPr lang="de-DE" baseline="0" noProof="0" dirty="0"/>
              <a:t> der Cloud zu handhaben.</a:t>
            </a:r>
            <a:endParaRPr lang="de-DE" noProof="0" dirty="0"/>
          </a:p>
          <a:p>
            <a:pPr lvl="1"/>
            <a:endParaRPr lang="de-DE" noProof="0" dirty="0"/>
          </a:p>
          <a:p>
            <a:pPr lvl="1"/>
            <a:r>
              <a:rPr lang="de-DE" noProof="0" dirty="0"/>
              <a:t>Deshalb</a:t>
            </a:r>
            <a:r>
              <a:rPr lang="de-DE" baseline="0" noProof="0" dirty="0"/>
              <a:t> vermuten wir dass Palladio skaliert, da in diesem Projekt für Cloud bereitgemacht wird</a:t>
            </a:r>
          </a:p>
          <a:p>
            <a:pPr lvl="1"/>
            <a:endParaRPr lang="de-DE" baseline="0" noProof="0" dirty="0"/>
          </a:p>
          <a:p>
            <a:pPr lvl="1"/>
            <a:endParaRPr lang="de-DE" noProof="0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68F00D-1DBB-4EA3-9C27-90DB30B34AF1}" type="slidenum">
              <a:rPr lang="en-GB" smtClean="0">
                <a:cs typeface="Arial" charset="0"/>
              </a:rPr>
              <a:pPr/>
              <a:t>10</a:t>
            </a:fld>
            <a:endParaRPr lang="en-GB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7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26200"/>
            <a:ext cx="5619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  <a:cs typeface="+mn-cs"/>
              </a:rPr>
              <a:t>KIT – </a:t>
            </a:r>
            <a:r>
              <a:rPr lang="de-DE" sz="1000" dirty="0">
                <a:latin typeface="Arial" pitchFamily="34" charset="0"/>
                <a:cs typeface="+mn-cs"/>
              </a:rPr>
              <a:t>Universität des Landes Baden-Württemberg und </a:t>
            </a:r>
            <a:br>
              <a:rPr lang="de-DE" sz="1000" dirty="0">
                <a:latin typeface="Arial" pitchFamily="34" charset="0"/>
                <a:cs typeface="+mn-cs"/>
              </a:rPr>
            </a:br>
            <a:r>
              <a:rPr lang="de-DE" sz="1000" dirty="0">
                <a:latin typeface="Arial" pitchFamily="34" charset="0"/>
                <a:cs typeface="+mn-cs"/>
              </a:rPr>
              <a:t>nationales Forschungszentrum in der Helmholtz-Gemeinschaft</a:t>
            </a:r>
            <a:endParaRPr lang="en-US" sz="1000" dirty="0">
              <a:latin typeface="Arial" pitchFamily="34" charset="0"/>
              <a:cs typeface="+mn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SOFTWARE-ENTWURF UND -QUALITÄT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  <a:cs typeface="+mn-cs"/>
              </a:rPr>
              <a:t>INSTITUT FÜR PROGRAMMSTRUKTUREN UND DATENORGANISATION, FAKULTÄT FÜR INFORMATIK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cs typeface="+mn-cs"/>
              </a:rPr>
              <a:t>www.kit.edu</a:t>
            </a:r>
          </a:p>
        </p:txBody>
      </p:sp>
      <p:pic>
        <p:nvPicPr>
          <p:cNvPr id="7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96875" y="333375"/>
            <a:ext cx="16176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/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text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49938" y="6434138"/>
            <a:ext cx="3184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>
                <a:latin typeface="Arial" pitchFamily="34" charset="0"/>
                <a:cs typeface="+mn-cs"/>
              </a:rPr>
              <a:t>Software-Entwurf und -Qualität</a:t>
            </a:r>
            <a:br>
              <a:rPr lang="de-DE" sz="1000">
                <a:latin typeface="Arial" pitchFamily="34" charset="0"/>
                <a:cs typeface="+mn-cs"/>
              </a:rPr>
            </a:br>
            <a:r>
              <a:rPr lang="de-DE" sz="1000">
                <a:latin typeface="Arial" pitchFamily="34" charset="0"/>
                <a:cs typeface="+mn-cs"/>
              </a:rPr>
              <a:t>Institut für Programmstrukturen und Datenorganisation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87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DAC4D99C-667D-4932-87D1-F6C84B861DB9}" type="slidenum">
              <a:rPr lang="de-DE" sz="1000" b="1"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82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  <a:cs typeface="+mn-cs"/>
              </a:rPr>
              <a:pPr>
                <a:defRPr/>
              </a:pPr>
              <a:t>13.12.2017</a:t>
            </a:fld>
            <a:endParaRPr lang="de-DE" sz="1000" dirty="0">
              <a:latin typeface="Arial" pitchFamily="34" charset="0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7463" y="6445250"/>
            <a:ext cx="45434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Name Vorname: Titel des Vortrags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69213" y="341313"/>
            <a:ext cx="1082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19"/>
        </a:buBlip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6/annurev-nucl-102010-13005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s.iop.org/1742-6596/331/i=7/a=07203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8" cy="64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200" noProof="0" dirty="0"/>
              <a:t>Modellierung und Simulation von Lastverteilungsstrategien für </a:t>
            </a:r>
            <a:br>
              <a:rPr lang="de-DE" sz="2200" noProof="0" dirty="0"/>
            </a:br>
            <a:r>
              <a:rPr lang="de-DE" sz="2200" noProof="0" dirty="0"/>
              <a:t>Teilchenphysikalische Experimente am CERN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8"/>
            <a:ext cx="8370888" cy="620712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State of the Art von Patrick Firnkes</a:t>
            </a:r>
          </a:p>
          <a:p>
            <a:pPr marL="0" indent="0">
              <a:buNone/>
            </a:pPr>
            <a:r>
              <a:rPr lang="de-DE" sz="1800" b="1" noProof="0" dirty="0">
                <a:solidFill>
                  <a:srgbClr val="000000"/>
                </a:solidFill>
              </a:rPr>
              <a:t>Betreuer: Jun.-Prof. </a:t>
            </a:r>
            <a:r>
              <a:rPr lang="de-DE" sz="1800" b="1" noProof="0" dirty="0" err="1">
                <a:solidFill>
                  <a:srgbClr val="000000"/>
                </a:solidFill>
              </a:rPr>
              <a:t>Koziolek</a:t>
            </a:r>
            <a:r>
              <a:rPr lang="de-DE" sz="1800" b="1" dirty="0">
                <a:solidFill>
                  <a:srgbClr val="000000"/>
                </a:solidFill>
              </a:rPr>
              <a:t>                                                                  14.12.17 </a:t>
            </a:r>
            <a:endParaRPr lang="de-DE" sz="1800" b="1" noProof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842" y="895350"/>
            <a:ext cx="2085251" cy="957513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CACTOS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EU Projekt für Automatisierung und</a:t>
            </a:r>
          </a:p>
          <a:p>
            <a:pPr marL="0" indent="0">
              <a:buNone/>
            </a:pPr>
            <a:r>
              <a:rPr lang="de-DE" dirty="0"/>
              <a:t>   Optimierung von Cloud Infrastruktur </a:t>
            </a:r>
            <a:r>
              <a:rPr lang="de-DE" sz="2000" dirty="0"/>
              <a:t>[12]</a:t>
            </a:r>
          </a:p>
          <a:p>
            <a:r>
              <a:rPr lang="de-DE" dirty="0" err="1"/>
              <a:t>Runtime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Monitoring und Ressourcen Verwaltung</a:t>
            </a:r>
          </a:p>
          <a:p>
            <a:r>
              <a:rPr lang="de-DE" dirty="0" err="1"/>
              <a:t>Prediction</a:t>
            </a:r>
            <a:r>
              <a:rPr lang="de-DE" dirty="0"/>
              <a:t> Toolkit</a:t>
            </a:r>
          </a:p>
          <a:p>
            <a:pPr lvl="1"/>
            <a:r>
              <a:rPr lang="de-DE" dirty="0"/>
              <a:t>Evaluierung von </a:t>
            </a:r>
            <a:r>
              <a:rPr lang="de-DE" dirty="0" err="1"/>
              <a:t>Deployment</a:t>
            </a:r>
            <a:r>
              <a:rPr lang="de-DE" dirty="0"/>
              <a:t> und Lastverteilung</a:t>
            </a:r>
          </a:p>
          <a:p>
            <a:pPr lvl="1"/>
            <a:r>
              <a:rPr lang="de-DE" dirty="0"/>
              <a:t>Baut auf Palladio/</a:t>
            </a:r>
            <a:r>
              <a:rPr lang="de-DE" dirty="0" err="1"/>
              <a:t>SimuLizar</a:t>
            </a:r>
            <a:r>
              <a:rPr lang="de-DE" dirty="0"/>
              <a:t> auf</a:t>
            </a:r>
          </a:p>
          <a:p>
            <a:r>
              <a:rPr lang="de-DE" dirty="0"/>
              <a:t>Erlaubt das rapide Testen von Lastverteilungsstrategien </a:t>
            </a:r>
            <a:r>
              <a:rPr lang="de-DE" sz="2400" dirty="0"/>
              <a:t>[13]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9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34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86607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EE359C10-9D90-4381-A7F8-04F077B098A4}"/>
              </a:ext>
            </a:extLst>
          </p:cNvPr>
          <p:cNvSpPr/>
          <p:nvPr/>
        </p:nvSpPr>
        <p:spPr>
          <a:xfrm>
            <a:off x="3200400" y="1345845"/>
            <a:ext cx="381000" cy="4369156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42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F79826EC-20D0-4393-B5D8-4F55B87A2CFF}"/>
              </a:ext>
            </a:extLst>
          </p:cNvPr>
          <p:cNvSpPr/>
          <p:nvPr/>
        </p:nvSpPr>
        <p:spPr>
          <a:xfrm>
            <a:off x="3559175" y="1345844"/>
            <a:ext cx="381000" cy="4369156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03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290AE785-4EFD-4BF1-B2A8-7986CC2B69F2}"/>
              </a:ext>
            </a:extLst>
          </p:cNvPr>
          <p:cNvSpPr/>
          <p:nvPr/>
        </p:nvSpPr>
        <p:spPr>
          <a:xfrm>
            <a:off x="3922474" y="1345845"/>
            <a:ext cx="1640126" cy="4369156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38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0A865F75-01A5-45E4-AF2F-FD93FDFD7A12}"/>
              </a:ext>
            </a:extLst>
          </p:cNvPr>
          <p:cNvSpPr/>
          <p:nvPr/>
        </p:nvSpPr>
        <p:spPr>
          <a:xfrm>
            <a:off x="5486401" y="1345845"/>
            <a:ext cx="864228" cy="4369156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3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98" y="858939"/>
            <a:ext cx="6262687" cy="511220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1F9FA5A9-D44F-4AD2-BF6A-26F4FBE1416F}"/>
              </a:ext>
            </a:extLst>
          </p:cNvPr>
          <p:cNvSpPr/>
          <p:nvPr/>
        </p:nvSpPr>
        <p:spPr>
          <a:xfrm>
            <a:off x="6248400" y="1295400"/>
            <a:ext cx="483229" cy="4472396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3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Offene Punkte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87956" y="1679589"/>
            <a:ext cx="8358188" cy="3886200"/>
          </a:xfrm>
        </p:spPr>
        <p:txBody>
          <a:bodyPr/>
          <a:lstStyle/>
          <a:p>
            <a:r>
              <a:rPr lang="de-DE" dirty="0" smtClean="0"/>
              <a:t>Keine große Simulation</a:t>
            </a:r>
          </a:p>
          <a:p>
            <a:pPr lvl="1"/>
            <a:r>
              <a:rPr lang="de-DE" dirty="0" smtClean="0"/>
              <a:t>Meiste Fallstudien unter 100 CPUs</a:t>
            </a:r>
          </a:p>
          <a:p>
            <a:pPr lvl="1"/>
            <a:r>
              <a:rPr lang="de-DE" dirty="0" smtClean="0"/>
              <a:t>Größte: MONARC Tier 2 mit 3000 CPUs</a:t>
            </a:r>
          </a:p>
          <a:p>
            <a:pPr lvl="1"/>
            <a:r>
              <a:rPr lang="de-DE" dirty="0" smtClean="0"/>
              <a:t>WLCG: 72.000 CPUs</a:t>
            </a:r>
          </a:p>
          <a:p>
            <a:r>
              <a:rPr lang="de-DE" dirty="0" smtClean="0"/>
              <a:t>Datenlokalität</a:t>
            </a:r>
          </a:p>
          <a:p>
            <a:pPr lvl="1"/>
            <a:r>
              <a:rPr lang="de-DE" dirty="0" smtClean="0"/>
              <a:t>Datenreplikation evaluieren</a:t>
            </a:r>
          </a:p>
          <a:p>
            <a:pPr lvl="1"/>
            <a:r>
              <a:rPr lang="de-DE" dirty="0" smtClean="0"/>
              <a:t>Konkrete </a:t>
            </a:r>
            <a:r>
              <a:rPr lang="de-DE" dirty="0" err="1" smtClean="0"/>
              <a:t>Scheduling</a:t>
            </a:r>
            <a:r>
              <a:rPr lang="de-DE" dirty="0"/>
              <a:t> </a:t>
            </a:r>
            <a:r>
              <a:rPr lang="de-DE" dirty="0" smtClean="0"/>
              <a:t>Entscheidungen vergleichen</a:t>
            </a: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5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0" name="Eingekerbter Richtungspfeil 9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Eingekerbter Richtungspfeil 10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Eingekerbter Richtungspfeil 11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745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084056"/>
            <a:ext cx="8356600" cy="418442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Simulation notwendig, um effizient Grid zu betreiben</a:t>
            </a:r>
          </a:p>
          <a:p>
            <a:pPr lvl="1"/>
            <a:r>
              <a:rPr lang="de-DE" dirty="0"/>
              <a:t>Lastverteilung</a:t>
            </a:r>
          </a:p>
          <a:p>
            <a:pPr lvl="1"/>
            <a:r>
              <a:rPr lang="de-DE" dirty="0"/>
              <a:t>Infrastruktur</a:t>
            </a:r>
          </a:p>
          <a:p>
            <a:r>
              <a:rPr lang="de-DE" dirty="0"/>
              <a:t>Palladio gute Wahl als Tool</a:t>
            </a:r>
          </a:p>
          <a:p>
            <a:r>
              <a:rPr lang="de-DE" dirty="0"/>
              <a:t>Unsere Arbeit </a:t>
            </a:r>
            <a:r>
              <a:rPr lang="de-DE"/>
              <a:t>wird </a:t>
            </a:r>
            <a:r>
              <a:rPr lang="de-DE" smtClean="0"/>
              <a:t>zeigen, </a:t>
            </a:r>
            <a:r>
              <a:rPr lang="de-DE" dirty="0"/>
              <a:t>ob Simulatoren für derart großen Systeme geeignet sind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34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Fazit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66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7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8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92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[1] WLCG Project. WLCG Worldwide LHC Computing Grid. 2017. url: http://wlcg-public.web.cern.ch/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[2] WLCG Project. WLCG </a:t>
            </a:r>
            <a:r>
              <a:rPr lang="de-DE" sz="2000" noProof="0" dirty="0" err="1"/>
              <a:t>REsource</a:t>
            </a:r>
            <a:r>
              <a:rPr lang="de-DE" sz="2000" noProof="0" dirty="0"/>
              <a:t>, Balance &amp; </a:t>
            </a:r>
            <a:r>
              <a:rPr lang="de-DE" sz="2000" noProof="0" dirty="0" err="1"/>
              <a:t>USage</a:t>
            </a:r>
            <a:r>
              <a:rPr lang="de-DE" sz="2000" noProof="0" dirty="0"/>
              <a:t>. 2017. url: https://wlcg-rebus.cern.ch/apps/capacities/federations/ (</a:t>
            </a:r>
            <a:r>
              <a:rPr lang="de-DE" sz="2000" noProof="0" dirty="0" err="1"/>
              <a:t>visited</a:t>
            </a:r>
            <a:r>
              <a:rPr lang="de-DE" sz="2000" noProof="0" dirty="0"/>
              <a:t> on 11/2017).</a:t>
            </a:r>
          </a:p>
          <a:p>
            <a:r>
              <a:rPr lang="de-DE" sz="2000" noProof="0" dirty="0"/>
              <a:t>[3] Ian Bird. “Computing </a:t>
            </a:r>
            <a:r>
              <a:rPr lang="de-DE" sz="2000" noProof="0" dirty="0" err="1"/>
              <a:t>for</a:t>
            </a:r>
            <a:r>
              <a:rPr lang="de-DE" sz="2000" noProof="0" dirty="0"/>
              <a:t> the Large </a:t>
            </a:r>
            <a:r>
              <a:rPr lang="de-DE" sz="2000" noProof="0" dirty="0" err="1"/>
              <a:t>Hadron</a:t>
            </a:r>
            <a:r>
              <a:rPr lang="de-DE" sz="2000" noProof="0" dirty="0"/>
              <a:t> </a:t>
            </a:r>
            <a:r>
              <a:rPr lang="de-DE" sz="2000" noProof="0" dirty="0" err="1"/>
              <a:t>Collider</a:t>
            </a:r>
            <a:r>
              <a:rPr lang="de-DE" sz="2000" noProof="0" dirty="0"/>
              <a:t>”. In: Annual Review of </a:t>
            </a:r>
            <a:r>
              <a:rPr lang="de-DE" sz="2000" noProof="0" dirty="0" err="1"/>
              <a:t>Nuclear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Particle</a:t>
            </a:r>
            <a:r>
              <a:rPr lang="de-DE" sz="2000" noProof="0" dirty="0"/>
              <a:t> Science 61.1 (2011), pp. 99–118. </a:t>
            </a:r>
            <a:r>
              <a:rPr lang="de-DE" sz="2000" noProof="0" dirty="0" err="1"/>
              <a:t>doi</a:t>
            </a:r>
            <a:r>
              <a:rPr lang="de-DE" sz="2000" noProof="0" dirty="0"/>
              <a:t>: 10 . 1146 / </a:t>
            </a:r>
            <a:r>
              <a:rPr lang="de-DE" sz="2000" noProof="0" dirty="0" err="1"/>
              <a:t>annurev</a:t>
            </a:r>
            <a:r>
              <a:rPr lang="de-DE" sz="2000" noProof="0" dirty="0"/>
              <a:t> - </a:t>
            </a:r>
            <a:r>
              <a:rPr lang="de-DE" sz="2000" noProof="0" dirty="0" err="1"/>
              <a:t>nucl</a:t>
            </a:r>
            <a:r>
              <a:rPr lang="de-DE" sz="2000" noProof="0" dirty="0"/>
              <a:t> - 102010 -130059. </a:t>
            </a:r>
            <a:r>
              <a:rPr lang="de-DE" sz="2000" noProof="0" dirty="0" err="1"/>
              <a:t>print</a:t>
            </a:r>
            <a:r>
              <a:rPr lang="de-DE" sz="2000" noProof="0" dirty="0"/>
              <a:t>: https://doi.org/10.1146/annurev-nucl-102010-130059. url: </a:t>
            </a:r>
            <a:r>
              <a:rPr lang="de-DE" sz="2000" noProof="0" dirty="0">
                <a:hlinkClick r:id="rId3"/>
              </a:rPr>
              <a:t>https://doi.org/10.1146/annurev-nucl-102010-130059</a:t>
            </a:r>
            <a:r>
              <a:rPr lang="de-DE" sz="2000" noProof="0" dirty="0"/>
              <a:t>.</a:t>
            </a:r>
          </a:p>
          <a:p>
            <a:r>
              <a:rPr lang="de-DE" sz="2000" noProof="0" dirty="0"/>
              <a:t>[4] Steen Becker, Heiko </a:t>
            </a:r>
            <a:r>
              <a:rPr lang="de-DE" sz="2000" noProof="0" dirty="0" err="1"/>
              <a:t>Koziolek</a:t>
            </a:r>
            <a:r>
              <a:rPr lang="de-DE" sz="2000" noProof="0" dirty="0"/>
              <a:t>, </a:t>
            </a:r>
            <a:r>
              <a:rPr lang="de-DE" sz="2000" noProof="0" dirty="0" err="1"/>
              <a:t>and</a:t>
            </a:r>
            <a:r>
              <a:rPr lang="de-DE" sz="2000" noProof="0" dirty="0"/>
              <a:t> Ralf </a:t>
            </a:r>
            <a:r>
              <a:rPr lang="de-DE" sz="2000" noProof="0" dirty="0" err="1"/>
              <a:t>Reussner</a:t>
            </a:r>
            <a:r>
              <a:rPr lang="de-DE" sz="2000" noProof="0" dirty="0"/>
              <a:t>. “The Palladio </a:t>
            </a:r>
            <a:r>
              <a:rPr lang="de-DE" sz="2000" noProof="0" dirty="0" err="1"/>
              <a:t>component</a:t>
            </a:r>
            <a:r>
              <a:rPr lang="de-DE" sz="2000" noProof="0" dirty="0"/>
              <a:t> </a:t>
            </a:r>
            <a:r>
              <a:rPr lang="de-DE" sz="2000" noProof="0" dirty="0" err="1"/>
              <a:t>model</a:t>
            </a:r>
            <a:r>
              <a:rPr lang="de-DE" sz="2000" noProof="0" dirty="0"/>
              <a:t> </a:t>
            </a:r>
            <a:r>
              <a:rPr lang="de-DE" sz="2000" noProof="0" dirty="0" err="1"/>
              <a:t>for</a:t>
            </a:r>
            <a:r>
              <a:rPr lang="de-DE" sz="2000" noProof="0" dirty="0"/>
              <a:t> model-</a:t>
            </a:r>
            <a:r>
              <a:rPr lang="de-DE" sz="2000" noProof="0" dirty="0" err="1"/>
              <a:t>driven</a:t>
            </a:r>
            <a:r>
              <a:rPr lang="de-DE" sz="2000" noProof="0" dirty="0"/>
              <a:t>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</a:t>
            </a:r>
            <a:r>
              <a:rPr lang="de-DE" sz="2000" noProof="0" dirty="0" err="1"/>
              <a:t>prediction</a:t>
            </a:r>
            <a:r>
              <a:rPr lang="de-DE" sz="2000" noProof="0" dirty="0"/>
              <a:t>”. In: Journal of Systems </a:t>
            </a:r>
            <a:r>
              <a:rPr lang="de-DE" sz="2000" noProof="0" dirty="0" err="1"/>
              <a:t>and</a:t>
            </a:r>
            <a:r>
              <a:rPr lang="de-DE" sz="2000" noProof="0" dirty="0"/>
              <a:t> Software 82.1 (2009).Special </a:t>
            </a:r>
            <a:r>
              <a:rPr lang="de-DE" sz="2000" noProof="0" dirty="0" err="1"/>
              <a:t>Issue</a:t>
            </a:r>
            <a:r>
              <a:rPr lang="de-DE" sz="2000" noProof="0" dirty="0"/>
              <a:t>: Software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- Modeling </a:t>
            </a:r>
            <a:r>
              <a:rPr lang="de-DE" sz="2000" noProof="0" dirty="0" err="1"/>
              <a:t>and</a:t>
            </a:r>
            <a:r>
              <a:rPr lang="de-DE" sz="2000" noProof="0" dirty="0"/>
              <a:t> Analysis, pp. 3–22. </a:t>
            </a:r>
            <a:r>
              <a:rPr lang="de-DE" sz="2000" noProof="0" dirty="0" err="1"/>
              <a:t>issn</a:t>
            </a:r>
            <a:r>
              <a:rPr lang="de-DE" sz="2000" noProof="0" dirty="0"/>
              <a:t>: 0164-1212.doi: https://doi.org/10.1016/j.jss.2008.03.066. url: http://www.sciencedirect.com/science/article/pii/S0164121208001015.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LHC am CERN erzeugt 50 </a:t>
            </a:r>
            <a:r>
              <a:rPr lang="de-DE" noProof="0" dirty="0" err="1"/>
              <a:t>Petabyte</a:t>
            </a:r>
            <a:r>
              <a:rPr lang="de-DE" noProof="0" dirty="0"/>
              <a:t> Daten</a:t>
            </a:r>
          </a:p>
          <a:p>
            <a:r>
              <a:rPr lang="de-DE" noProof="0" dirty="0"/>
              <a:t>WLCG verarbeitet Daten</a:t>
            </a:r>
          </a:p>
          <a:p>
            <a:r>
              <a:rPr lang="de-DE" noProof="0" dirty="0"/>
              <a:t>Entdeckte Higgs Boson 2012 </a:t>
            </a:r>
            <a:r>
              <a:rPr lang="de-DE" sz="1800" noProof="0" dirty="0"/>
              <a:t>[1]</a:t>
            </a:r>
          </a:p>
          <a:p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41767"/>
            <a:ext cx="7264251" cy="27432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646539" y="547932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Sites des WLCG </a:t>
            </a:r>
            <a:r>
              <a:rPr lang="de-DE" sz="1400" dirty="0"/>
              <a:t>[1]</a:t>
            </a:r>
          </a:p>
        </p:txBody>
      </p:sp>
      <p:grpSp>
        <p:nvGrpSpPr>
          <p:cNvPr id="20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1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6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748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[5] Sebastian </a:t>
            </a:r>
            <a:r>
              <a:rPr lang="de-DE" sz="2000" noProof="0" dirty="0" err="1"/>
              <a:t>Lehrig</a:t>
            </a:r>
            <a:r>
              <a:rPr lang="de-DE" sz="2000" noProof="0" dirty="0"/>
              <a:t> </a:t>
            </a:r>
            <a:r>
              <a:rPr lang="de-DE" sz="2000" noProof="0" dirty="0" err="1"/>
              <a:t>and</a:t>
            </a:r>
            <a:r>
              <a:rPr lang="de-DE" sz="2000" noProof="0" dirty="0"/>
              <a:t> Matthias Becker. “</a:t>
            </a:r>
            <a:r>
              <a:rPr lang="de-DE" sz="2000" noProof="0" dirty="0" err="1"/>
              <a:t>Approaching</a:t>
            </a:r>
            <a:r>
              <a:rPr lang="de-DE" sz="2000" noProof="0" dirty="0"/>
              <a:t> the </a:t>
            </a:r>
            <a:r>
              <a:rPr lang="de-DE" sz="2000" noProof="0" dirty="0" err="1"/>
              <a:t>cloud</a:t>
            </a:r>
            <a:r>
              <a:rPr lang="de-DE" sz="2000" noProof="0" dirty="0"/>
              <a:t>: </a:t>
            </a:r>
            <a:r>
              <a:rPr lang="de-DE" sz="2000" noProof="0" dirty="0" err="1"/>
              <a:t>Using</a:t>
            </a:r>
            <a:r>
              <a:rPr lang="de-DE" sz="2000" noProof="0" dirty="0"/>
              <a:t> </a:t>
            </a:r>
            <a:r>
              <a:rPr lang="de-DE" sz="2000" noProof="0" dirty="0" err="1"/>
              <a:t>palladio</a:t>
            </a:r>
            <a:r>
              <a:rPr lang="de-DE" sz="2000" noProof="0" dirty="0"/>
              <a:t> </a:t>
            </a:r>
            <a:r>
              <a:rPr lang="de-DE" sz="2000" noProof="0" dirty="0" err="1"/>
              <a:t>for</a:t>
            </a:r>
            <a:r>
              <a:rPr lang="de-DE" sz="2000" noProof="0" dirty="0"/>
              <a:t> </a:t>
            </a:r>
            <a:r>
              <a:rPr lang="de-DE" sz="2000" noProof="0" dirty="0" err="1"/>
              <a:t>scalability,elasticity</a:t>
            </a:r>
            <a:r>
              <a:rPr lang="de-DE" sz="2000" noProof="0" dirty="0"/>
              <a:t>, </a:t>
            </a:r>
            <a:r>
              <a:rPr lang="de-DE" sz="2000" noProof="0" dirty="0" err="1"/>
              <a:t>and</a:t>
            </a:r>
            <a:r>
              <a:rPr lang="de-DE" sz="2000" noProof="0" dirty="0"/>
              <a:t> </a:t>
            </a:r>
            <a:r>
              <a:rPr lang="de-DE" sz="2000" noProof="0" dirty="0" err="1"/>
              <a:t>eciency</a:t>
            </a:r>
            <a:r>
              <a:rPr lang="de-DE" sz="2000" noProof="0" dirty="0"/>
              <a:t> </a:t>
            </a:r>
            <a:r>
              <a:rPr lang="de-DE" sz="2000" noProof="0" dirty="0" err="1"/>
              <a:t>analyses</a:t>
            </a:r>
            <a:r>
              <a:rPr lang="de-DE" sz="2000" noProof="0" dirty="0"/>
              <a:t>”. In: </a:t>
            </a:r>
            <a:r>
              <a:rPr lang="de-DE" sz="2000" noProof="0" dirty="0" err="1"/>
              <a:t>Proceedings</a:t>
            </a:r>
            <a:r>
              <a:rPr lang="de-DE" sz="2000" noProof="0" dirty="0"/>
              <a:t> of the Symposium on </a:t>
            </a:r>
            <a:r>
              <a:rPr lang="de-DE" sz="2000" noProof="0" dirty="0" err="1"/>
              <a:t>SoftwarePerformance</a:t>
            </a:r>
            <a:r>
              <a:rPr lang="de-DE" sz="2000" noProof="0" dirty="0"/>
              <a:t>. 2014, pp. 26–28.</a:t>
            </a:r>
          </a:p>
          <a:p>
            <a:r>
              <a:rPr lang="de-DE" sz="2000" noProof="0" dirty="0"/>
              <a:t>[6] Matthias Becker, Steen Becker, </a:t>
            </a:r>
            <a:r>
              <a:rPr lang="de-DE" sz="2000" noProof="0" dirty="0" err="1"/>
              <a:t>and</a:t>
            </a:r>
            <a:r>
              <a:rPr lang="de-DE" sz="2000" noProof="0" dirty="0"/>
              <a:t> Joachim Meyer. “</a:t>
            </a:r>
            <a:r>
              <a:rPr lang="de-DE" sz="2000" noProof="0" dirty="0" err="1"/>
              <a:t>SimuLizar</a:t>
            </a:r>
            <a:r>
              <a:rPr lang="de-DE" sz="2000" noProof="0" dirty="0"/>
              <a:t>: Design-Time Modeling </a:t>
            </a:r>
            <a:r>
              <a:rPr lang="de-DE" sz="2000" noProof="0" dirty="0" err="1"/>
              <a:t>and</a:t>
            </a:r>
            <a:r>
              <a:rPr lang="de-DE" sz="2000" noProof="0" dirty="0"/>
              <a:t> Performance Analysis of </a:t>
            </a:r>
            <a:r>
              <a:rPr lang="de-DE" sz="2000" noProof="0" dirty="0" err="1"/>
              <a:t>Self</a:t>
            </a:r>
            <a:r>
              <a:rPr lang="de-DE" sz="2000" noProof="0" dirty="0"/>
              <a:t>-Adaptive Systems.” In: Software Engineering 213 (2013), pp. 71–84.</a:t>
            </a:r>
          </a:p>
          <a:p>
            <a:r>
              <a:rPr lang="de-DE" sz="2000" noProof="0" dirty="0"/>
              <a:t>[7] C Zach et al. “Simulation of the </a:t>
            </a:r>
            <a:r>
              <a:rPr lang="de-DE" sz="2000" noProof="0" dirty="0" err="1"/>
              <a:t>job</a:t>
            </a:r>
            <a:r>
              <a:rPr lang="de-DE" sz="2000" noProof="0" dirty="0"/>
              <a:t> </a:t>
            </a:r>
            <a:r>
              <a:rPr lang="de-DE" sz="2000" noProof="0" dirty="0" err="1"/>
              <a:t>processing</a:t>
            </a:r>
            <a:r>
              <a:rPr lang="de-DE" sz="2000" noProof="0" dirty="0"/>
              <a:t> </a:t>
            </a:r>
            <a:r>
              <a:rPr lang="de-DE" sz="2000" noProof="0" dirty="0" err="1"/>
              <a:t>performance</a:t>
            </a:r>
            <a:r>
              <a:rPr lang="de-DE" sz="2000" noProof="0" dirty="0"/>
              <a:t> at an ALICE Tier-2 </a:t>
            </a:r>
            <a:r>
              <a:rPr lang="de-DE" sz="2000" noProof="0" dirty="0" err="1"/>
              <a:t>site</a:t>
            </a:r>
            <a:r>
              <a:rPr lang="de-DE" sz="2000" noProof="0" dirty="0"/>
              <a:t> </a:t>
            </a:r>
            <a:r>
              <a:rPr lang="de-DE" sz="2000" noProof="0" dirty="0" err="1"/>
              <a:t>with</a:t>
            </a:r>
            <a:r>
              <a:rPr lang="de-DE" sz="2000" noProof="0" dirty="0"/>
              <a:t> MONARC”. In: Journal of </a:t>
            </a:r>
            <a:r>
              <a:rPr lang="de-DE" sz="2000" noProof="0" dirty="0" err="1"/>
              <a:t>Physics</a:t>
            </a:r>
            <a:r>
              <a:rPr lang="de-DE" sz="2000" noProof="0" dirty="0"/>
              <a:t>: Conference Series 331.7 (2011), p. 072038. </a:t>
            </a:r>
            <a:r>
              <a:rPr lang="de-DE" sz="2000" noProof="0" dirty="0">
                <a:hlinkClick r:id="rId3"/>
              </a:rPr>
              <a:t>url:http://stacks.iop.org/1742-6596/331/i=7/a=072038</a:t>
            </a:r>
            <a:r>
              <a:rPr lang="de-DE" sz="2000" noProof="0" dirty="0"/>
              <a:t>.</a:t>
            </a:r>
          </a:p>
          <a:p>
            <a:r>
              <a:rPr lang="de-DE" sz="2000" noProof="0" dirty="0"/>
              <a:t>[8] </a:t>
            </a:r>
            <a:r>
              <a:rPr lang="de-DE" sz="2000" dirty="0"/>
              <a:t>Henri Casanova et al. “Versatile, </a:t>
            </a:r>
            <a:r>
              <a:rPr lang="de-DE" sz="2000" dirty="0" err="1"/>
              <a:t>Scalable</a:t>
            </a:r>
            <a:r>
              <a:rPr lang="de-DE" sz="2000" dirty="0"/>
              <a:t>,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Accurate</a:t>
            </a:r>
            <a:r>
              <a:rPr lang="de-DE" sz="2000" dirty="0"/>
              <a:t> Simulation of Distributed </a:t>
            </a:r>
            <a:r>
              <a:rPr lang="de-DE" sz="2000" dirty="0" err="1"/>
              <a:t>Applications</a:t>
            </a:r>
            <a:r>
              <a:rPr lang="de-DE" sz="2000" dirty="0"/>
              <a:t> </a:t>
            </a:r>
            <a:r>
              <a:rPr lang="en-US" sz="2000" dirty="0"/>
              <a:t>and Platforms”. In: Journal of Parallel and Distributed Computing 74.10 (June </a:t>
            </a:r>
            <a:r>
              <a:rPr lang="de-DE" sz="2000" dirty="0"/>
              <a:t>2014), pp. 2899–2917. url: http://hal.inria.fr/hal-01017319.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12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noProof="0" dirty="0"/>
              <a:t>[9] </a:t>
            </a:r>
            <a:r>
              <a:rPr lang="de-DE" sz="2000" dirty="0" err="1"/>
              <a:t>Monarc</a:t>
            </a:r>
            <a:r>
              <a:rPr lang="de-DE" sz="2000" dirty="0"/>
              <a:t> </a:t>
            </a:r>
            <a:r>
              <a:rPr lang="de-DE" sz="2000" dirty="0" err="1"/>
              <a:t>Collaboration</a:t>
            </a:r>
            <a:r>
              <a:rPr lang="de-DE" sz="2000" dirty="0"/>
              <a:t> et al. Models of </a:t>
            </a:r>
            <a:r>
              <a:rPr lang="de-DE" sz="2000" dirty="0" err="1"/>
              <a:t>Networked</a:t>
            </a:r>
            <a:r>
              <a:rPr lang="de-DE" sz="2000" dirty="0"/>
              <a:t> Analysis at Regional </a:t>
            </a:r>
            <a:r>
              <a:rPr lang="de-DE" sz="2000" dirty="0" err="1"/>
              <a:t>Centres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LHC </a:t>
            </a:r>
            <a:r>
              <a:rPr lang="en-US" sz="2000" dirty="0"/>
              <a:t>experiments: Phase 2 report. Tech. rep. Technical Report CERN/LCB-001, CERN, 2000.</a:t>
            </a:r>
            <a:r>
              <a:rPr lang="de-DE" sz="2000" dirty="0"/>
              <a:t>http://www.cern.ch/MONARC, 2000.</a:t>
            </a:r>
          </a:p>
          <a:p>
            <a:r>
              <a:rPr lang="en-US" sz="2000" dirty="0"/>
              <a:t>[10] </a:t>
            </a:r>
            <a:r>
              <a:rPr lang="en-US" sz="2000" dirty="0" err="1"/>
              <a:t>Youhei</a:t>
            </a:r>
            <a:r>
              <a:rPr lang="en-US" sz="2000" dirty="0"/>
              <a:t> Morita, </a:t>
            </a:r>
            <a:r>
              <a:rPr lang="en-US" sz="2000" dirty="0" err="1"/>
              <a:t>Monarc</a:t>
            </a:r>
            <a:r>
              <a:rPr lang="en-US" sz="2000" dirty="0"/>
              <a:t> Collaboration, et al. “Validation of the MONARC simulation </a:t>
            </a:r>
            <a:r>
              <a:rPr lang="de-DE" sz="2000" dirty="0" err="1"/>
              <a:t>tools</a:t>
            </a:r>
            <a:r>
              <a:rPr lang="de-DE" sz="2000" dirty="0"/>
              <a:t>”. In: Computer </a:t>
            </a:r>
            <a:r>
              <a:rPr lang="de-DE" sz="2000" dirty="0" err="1"/>
              <a:t>Physics</a:t>
            </a:r>
            <a:r>
              <a:rPr lang="de-DE" sz="2000" dirty="0"/>
              <a:t> Communications 140.1-2 (2001), pp. 153–161.</a:t>
            </a:r>
          </a:p>
          <a:p>
            <a:r>
              <a:rPr lang="de-DE" sz="2000" noProof="0" dirty="0"/>
              <a:t>[11] </a:t>
            </a:r>
            <a:r>
              <a:rPr lang="en-US" sz="2000" dirty="0"/>
              <a:t>C Zach et al. “Simulation of the job processing performance at an ALICE Tier-2 site with MONARC”. In: Journal of Physics: Conference Series 331.7 (2011), p. 072038. </a:t>
            </a:r>
            <a:r>
              <a:rPr lang="en-US" sz="2000" dirty="0">
                <a:hlinkClick r:id="rId3"/>
              </a:rPr>
              <a:t>url:</a:t>
            </a:r>
            <a:r>
              <a:rPr lang="de-DE" sz="2000" dirty="0">
                <a:hlinkClick r:id="rId3"/>
              </a:rPr>
              <a:t>http://stacks.iop.org/1742-6596/331/i=7/a=072038</a:t>
            </a:r>
            <a:r>
              <a:rPr lang="de-DE" sz="2000" dirty="0"/>
              <a:t>.</a:t>
            </a:r>
          </a:p>
          <a:p>
            <a:r>
              <a:rPr lang="de-DE" sz="2000" noProof="0" dirty="0"/>
              <a:t>[12] </a:t>
            </a:r>
            <a:r>
              <a:rPr lang="en-US" sz="2000" dirty="0"/>
              <a:t>P. O. </a:t>
            </a:r>
            <a:r>
              <a:rPr lang="en-US" sz="2000" dirty="0" err="1"/>
              <a:t>Östberg</a:t>
            </a:r>
            <a:r>
              <a:rPr lang="en-US" sz="2000" dirty="0"/>
              <a:t> et al. “The CACTOS Vision of Context-Aware Cloud Topology Optimization and Simulation”. In: 2014 IEEE 6th International Conference on Cloud </a:t>
            </a:r>
            <a:r>
              <a:rPr lang="en-US" sz="2000" dirty="0" err="1"/>
              <a:t>ComputingTechnology</a:t>
            </a:r>
            <a:r>
              <a:rPr lang="en-US" sz="2000" dirty="0"/>
              <a:t> and Science. Dec. 2014, pp. 26–31. </a:t>
            </a:r>
            <a:r>
              <a:rPr lang="en-US" sz="2000" dirty="0" err="1"/>
              <a:t>doi</a:t>
            </a:r>
            <a:r>
              <a:rPr lang="en-US" sz="2000" dirty="0"/>
              <a:t>: 10.1109/CloudCom.2014.62.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57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[13] Christian Stier et al. “Rapid </a:t>
            </a:r>
            <a:r>
              <a:rPr lang="de-DE" sz="2000" dirty="0" err="1"/>
              <a:t>Testing</a:t>
            </a:r>
            <a:r>
              <a:rPr lang="de-DE" sz="2000" dirty="0"/>
              <a:t> of </a:t>
            </a:r>
            <a:r>
              <a:rPr lang="de-DE" sz="2000" dirty="0" err="1"/>
              <a:t>IaaS</a:t>
            </a:r>
            <a:r>
              <a:rPr lang="de-DE" sz="2000" dirty="0"/>
              <a:t> </a:t>
            </a:r>
            <a:r>
              <a:rPr lang="de-DE" sz="2000" dirty="0" err="1"/>
              <a:t>Resource</a:t>
            </a:r>
            <a:r>
              <a:rPr lang="de-DE" sz="2000" dirty="0"/>
              <a:t> Management </a:t>
            </a:r>
            <a:r>
              <a:rPr lang="de-DE" sz="2000" dirty="0" err="1"/>
              <a:t>Algorithms</a:t>
            </a:r>
            <a:r>
              <a:rPr lang="de-DE" sz="2000" dirty="0"/>
              <a:t> via Cloud </a:t>
            </a:r>
            <a:r>
              <a:rPr lang="en-US" sz="2000" dirty="0"/>
              <a:t>Middleware Simulation”. In: ACM / SPEC International Conference on Performance Engineering</a:t>
            </a:r>
            <a:r>
              <a:rPr lang="de-DE" sz="2000" dirty="0"/>
              <a:t>(ICPE’18). ICPE. 2018.</a:t>
            </a:r>
            <a:endParaRPr lang="de-DE" sz="2000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82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Experimente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95" y="1198563"/>
            <a:ext cx="6718636" cy="4745037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14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Palladio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2" y="1435039"/>
            <a:ext cx="8431764" cy="3903148"/>
          </a:xfrm>
        </p:spPr>
      </p:pic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76600" y="539858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Arbeitsprozess Palladio </a:t>
            </a:r>
            <a:r>
              <a:rPr lang="de-DE" sz="14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7102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4110226" cy="385333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WLCG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4 Experimente: Atlas, Alice, CMS, </a:t>
            </a:r>
            <a:r>
              <a:rPr lang="de-DE" noProof="0" dirty="0" err="1"/>
              <a:t>LHCb</a:t>
            </a:r>
            <a:endParaRPr lang="de-DE" noProof="0" dirty="0"/>
          </a:p>
          <a:p>
            <a:r>
              <a:rPr lang="de-DE" noProof="0" dirty="0"/>
              <a:t>3-Tier hierarchische Struktur </a:t>
            </a:r>
            <a:r>
              <a:rPr lang="de-DE" sz="1800" noProof="0" dirty="0"/>
              <a:t>[3]</a:t>
            </a:r>
          </a:p>
          <a:p>
            <a:pPr lvl="1"/>
            <a:r>
              <a:rPr lang="de-DE" noProof="0" dirty="0"/>
              <a:t>Tier 0: </a:t>
            </a:r>
          </a:p>
          <a:p>
            <a:pPr lvl="2"/>
            <a:r>
              <a:rPr lang="de-DE" noProof="0" dirty="0"/>
              <a:t>Speichert Rohdaten</a:t>
            </a:r>
          </a:p>
          <a:p>
            <a:pPr lvl="2"/>
            <a:r>
              <a:rPr lang="de-DE" noProof="0" dirty="0"/>
              <a:t>Erzeugt Metadaten</a:t>
            </a:r>
          </a:p>
          <a:p>
            <a:pPr lvl="1"/>
            <a:r>
              <a:rPr lang="de-DE" noProof="0" dirty="0"/>
              <a:t>Tier 1: </a:t>
            </a:r>
          </a:p>
          <a:p>
            <a:pPr lvl="2"/>
            <a:r>
              <a:rPr lang="de-DE" noProof="0" dirty="0"/>
              <a:t>Speichert Zweitkopie</a:t>
            </a:r>
          </a:p>
          <a:p>
            <a:pPr lvl="2"/>
            <a:r>
              <a:rPr lang="de-DE" noProof="0" dirty="0"/>
              <a:t>Analyse/Simulation Jobs</a:t>
            </a:r>
          </a:p>
          <a:p>
            <a:pPr lvl="1"/>
            <a:r>
              <a:rPr lang="de-DE" noProof="0" dirty="0"/>
              <a:t>Tier 2: </a:t>
            </a:r>
          </a:p>
          <a:p>
            <a:pPr lvl="2"/>
            <a:r>
              <a:rPr lang="de-DE" noProof="0" dirty="0"/>
              <a:t>Monte Carlo Produktion</a:t>
            </a:r>
          </a:p>
          <a:p>
            <a:r>
              <a:rPr lang="de-DE" noProof="0" dirty="0"/>
              <a:t>Sehr heterogen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876038" y="5647441"/>
            <a:ext cx="20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Struktur WLCG </a:t>
            </a:r>
            <a:r>
              <a:rPr lang="de-DE" sz="1400" dirty="0"/>
              <a:t>[1]</a:t>
            </a:r>
          </a:p>
        </p:txBody>
      </p:sp>
      <p:grpSp>
        <p:nvGrpSpPr>
          <p:cNvPr id="20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1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6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05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Stand Heute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62243" y="1275471"/>
            <a:ext cx="8291513" cy="4528987"/>
          </a:xfrm>
        </p:spPr>
        <p:txBody>
          <a:bodyPr/>
          <a:lstStyle/>
          <a:p>
            <a:r>
              <a:rPr lang="de-DE" noProof="0" dirty="0"/>
              <a:t>Lastverteilung zentral </a:t>
            </a:r>
            <a:r>
              <a:rPr lang="de-DE" noProof="0" dirty="0" err="1"/>
              <a:t>HTCondor</a:t>
            </a:r>
            <a:r>
              <a:rPr lang="de-DE" noProof="0" dirty="0"/>
              <a:t> </a:t>
            </a:r>
            <a:r>
              <a:rPr lang="de-DE" sz="2400" noProof="0" dirty="0"/>
              <a:t>[3]</a:t>
            </a:r>
          </a:p>
          <a:p>
            <a:r>
              <a:rPr lang="de-DE" noProof="0" dirty="0"/>
              <a:t>Nicht optimal </a:t>
            </a:r>
            <a:r>
              <a:rPr lang="de-DE" sz="2400" noProof="0" dirty="0"/>
              <a:t>[7]</a:t>
            </a:r>
          </a:p>
          <a:p>
            <a:pPr lvl="1"/>
            <a:r>
              <a:rPr lang="de-DE" noProof="0" dirty="0"/>
              <a:t>CPUs schlechte Auslastung</a:t>
            </a:r>
          </a:p>
          <a:p>
            <a:pPr lvl="1"/>
            <a:r>
              <a:rPr lang="de-DE" noProof="0" dirty="0"/>
              <a:t>Keine Berücksichtigung von Job Arten</a:t>
            </a:r>
          </a:p>
          <a:p>
            <a:pPr lvl="2"/>
            <a:r>
              <a:rPr lang="de-DE" noProof="0" dirty="0"/>
              <a:t>Simulation: viel I/O</a:t>
            </a:r>
          </a:p>
          <a:p>
            <a:pPr lvl="2"/>
            <a:r>
              <a:rPr lang="de-DE" noProof="0" dirty="0"/>
              <a:t>Analyse: viel CPU</a:t>
            </a:r>
          </a:p>
          <a:p>
            <a:r>
              <a:rPr lang="de-DE" noProof="0" dirty="0"/>
              <a:t>Auswirkung von Änderung an der Grid Infrastruktur schwer abschätzbar</a:t>
            </a:r>
          </a:p>
          <a:p>
            <a:r>
              <a:rPr lang="de-DE" noProof="0" dirty="0"/>
              <a:t>Datenmenge steigt immer weiter</a:t>
            </a:r>
          </a:p>
        </p:txBody>
      </p:sp>
      <p:pic>
        <p:nvPicPr>
          <p:cNvPr id="25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6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8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907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Ansatz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0525" y="1600200"/>
            <a:ext cx="8358187" cy="4343400"/>
          </a:xfrm>
        </p:spPr>
        <p:txBody>
          <a:bodyPr/>
          <a:lstStyle/>
          <a:p>
            <a:r>
              <a:rPr lang="de-DE" noProof="0" dirty="0"/>
              <a:t>Erstelle Modell und Simulation </a:t>
            </a:r>
          </a:p>
          <a:p>
            <a:pPr marL="0" indent="0">
              <a:buNone/>
            </a:pPr>
            <a:r>
              <a:rPr lang="de-DE" noProof="0" dirty="0"/>
              <a:t>    des CMS Computing Model</a:t>
            </a:r>
          </a:p>
          <a:p>
            <a:r>
              <a:rPr lang="de-DE" noProof="0" dirty="0"/>
              <a:t>Simuliere</a:t>
            </a:r>
          </a:p>
          <a:p>
            <a:pPr lvl="1"/>
            <a:r>
              <a:rPr lang="de-DE" noProof="0" dirty="0"/>
              <a:t>Verschiedene Lastverteilungsstrategien</a:t>
            </a:r>
          </a:p>
          <a:p>
            <a:pPr lvl="1"/>
            <a:r>
              <a:rPr lang="de-DE" noProof="0" dirty="0"/>
              <a:t>Verschiedene Änderung an Infrastruktur</a:t>
            </a:r>
          </a:p>
          <a:p>
            <a:r>
              <a:rPr lang="de-DE" noProof="0" dirty="0"/>
              <a:t>Erleichtert den Optimierungsprozess</a:t>
            </a:r>
          </a:p>
          <a:p>
            <a:r>
              <a:rPr lang="de-DE" noProof="0" dirty="0"/>
              <a:t>Nutze vorhandene Ressourcen effizienter 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18" name="Inhaltsplatzhalt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500" y="1001853"/>
            <a:ext cx="15929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15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65902"/>
            <a:ext cx="8358187" cy="4648200"/>
          </a:xfrm>
        </p:spPr>
        <p:txBody>
          <a:bodyPr/>
          <a:lstStyle/>
          <a:p>
            <a:r>
              <a:rPr lang="de-DE" noProof="0" dirty="0"/>
              <a:t>Palladio</a:t>
            </a:r>
          </a:p>
          <a:p>
            <a:pPr lvl="1"/>
            <a:r>
              <a:rPr lang="de-DE" noProof="0" dirty="0"/>
              <a:t>Modell getriebener Software Architektur Simulator</a:t>
            </a:r>
          </a:p>
          <a:p>
            <a:pPr lvl="1"/>
            <a:r>
              <a:rPr lang="de-DE" noProof="0" dirty="0"/>
              <a:t>Entwickelt am KIT, FZI und Universität Paderborn</a:t>
            </a:r>
          </a:p>
          <a:p>
            <a:pPr lvl="1"/>
            <a:r>
              <a:rPr lang="de-DE" noProof="0" dirty="0"/>
              <a:t>Entwicklung: 2003 – heute</a:t>
            </a:r>
          </a:p>
          <a:p>
            <a:pPr lvl="1"/>
            <a:r>
              <a:rPr lang="de-DE" noProof="0" dirty="0"/>
              <a:t>Erweiterung für Cloud:</a:t>
            </a:r>
          </a:p>
          <a:p>
            <a:pPr lvl="2"/>
            <a:r>
              <a:rPr lang="de-DE" noProof="0" dirty="0" err="1"/>
              <a:t>Architectual</a:t>
            </a:r>
            <a:r>
              <a:rPr lang="de-DE" noProof="0" dirty="0"/>
              <a:t> Templates </a:t>
            </a:r>
            <a:r>
              <a:rPr lang="de-DE" sz="1600" noProof="0" dirty="0"/>
              <a:t>[5]</a:t>
            </a:r>
          </a:p>
          <a:p>
            <a:pPr lvl="2"/>
            <a:r>
              <a:rPr lang="de-DE" noProof="0" dirty="0" err="1"/>
              <a:t>SimuLizar</a:t>
            </a:r>
            <a:r>
              <a:rPr lang="de-DE" noProof="0" dirty="0"/>
              <a:t> </a:t>
            </a:r>
            <a:r>
              <a:rPr lang="de-DE" sz="1600" noProof="0" dirty="0"/>
              <a:t>[6]</a:t>
            </a:r>
          </a:p>
          <a:p>
            <a:pPr lvl="1"/>
            <a:r>
              <a:rPr lang="de-DE" noProof="0" dirty="0"/>
              <a:t>Fallstudien fielen gut aus</a:t>
            </a:r>
          </a:p>
          <a:p>
            <a:pPr marL="394575" lvl="1" indent="0">
              <a:buNone/>
            </a:pPr>
            <a:endParaRPr lang="de-DE" noProof="0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52" y="990600"/>
            <a:ext cx="1217013" cy="1217013"/>
          </a:xfrm>
          <a:prstGeom prst="rect">
            <a:avLst/>
          </a:prstGeom>
        </p:spPr>
      </p:pic>
      <p:grpSp>
        <p:nvGrpSpPr>
          <p:cNvPr id="19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5142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00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Grid-Simulatoren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Seit den späten 1990er</a:t>
            </a:r>
          </a:p>
          <a:p>
            <a:r>
              <a:rPr lang="de-DE" dirty="0"/>
              <a:t>Meisten wurden schnell wieder eingestellt</a:t>
            </a:r>
          </a:p>
          <a:p>
            <a:r>
              <a:rPr lang="de-DE" dirty="0"/>
              <a:t>Beispiele:</a:t>
            </a:r>
          </a:p>
          <a:p>
            <a:pPr lvl="1"/>
            <a:r>
              <a:rPr lang="de-DE" dirty="0" err="1"/>
              <a:t>SimGrid</a:t>
            </a:r>
            <a:endParaRPr lang="de-DE" dirty="0"/>
          </a:p>
          <a:p>
            <a:pPr lvl="1"/>
            <a:r>
              <a:rPr lang="de-DE" dirty="0" err="1"/>
              <a:t>GridSim</a:t>
            </a:r>
            <a:endParaRPr lang="de-DE" dirty="0"/>
          </a:p>
          <a:p>
            <a:pPr lvl="1"/>
            <a:r>
              <a:rPr lang="de-DE" dirty="0" err="1"/>
              <a:t>GangSim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DGSim</a:t>
            </a:r>
            <a:endParaRPr lang="de-DE" dirty="0"/>
          </a:p>
          <a:p>
            <a:pPr lvl="1"/>
            <a:r>
              <a:rPr lang="de-DE" dirty="0" err="1"/>
              <a:t>OptorSim</a:t>
            </a:r>
            <a:endParaRPr lang="de-DE" dirty="0"/>
          </a:p>
          <a:p>
            <a:pPr lvl="1"/>
            <a:r>
              <a:rPr lang="de-DE" dirty="0" err="1"/>
              <a:t>ChicagoSim</a:t>
            </a:r>
            <a:endParaRPr lang="de-DE" dirty="0"/>
          </a:p>
          <a:p>
            <a:pPr marL="394575" lvl="1" indent="0">
              <a:buNone/>
            </a:pPr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8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19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3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6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39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SimGrid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Erstes Release 1998 </a:t>
            </a:r>
            <a:r>
              <a:rPr lang="de-DE" sz="2400" dirty="0"/>
              <a:t>[8]</a:t>
            </a:r>
          </a:p>
          <a:p>
            <a:r>
              <a:rPr lang="de-DE" dirty="0"/>
              <a:t>Vielseitig: Grid, P2P, MPI, Cloud, ...</a:t>
            </a:r>
          </a:p>
          <a:p>
            <a:r>
              <a:rPr lang="de-DE" dirty="0"/>
              <a:t>Simuliert: Netzwerk, CPU, I/O</a:t>
            </a:r>
          </a:p>
          <a:p>
            <a:r>
              <a:rPr lang="de-DE" dirty="0"/>
              <a:t>Verhalten in C</a:t>
            </a:r>
          </a:p>
          <a:p>
            <a:r>
              <a:rPr lang="de-DE" dirty="0"/>
              <a:t>Ressourcen, </a:t>
            </a:r>
            <a:r>
              <a:rPr lang="de-DE" dirty="0" err="1"/>
              <a:t>Deploy</a:t>
            </a:r>
            <a:r>
              <a:rPr lang="de-DE" dirty="0"/>
              <a:t>-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ment</a:t>
            </a:r>
            <a:r>
              <a:rPr lang="de-DE" dirty="0"/>
              <a:t> in XML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961046"/>
            <a:ext cx="1852761" cy="9708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656650"/>
            <a:ext cx="3761112" cy="27734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871909" y="5411622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Laufzeiten </a:t>
            </a:r>
            <a:r>
              <a:rPr lang="de-DE" dirty="0" err="1"/>
              <a:t>SimGrid</a:t>
            </a:r>
            <a:r>
              <a:rPr lang="de-DE" dirty="0"/>
              <a:t> und </a:t>
            </a:r>
            <a:r>
              <a:rPr lang="de-DE" dirty="0" err="1"/>
              <a:t>GridSim</a:t>
            </a:r>
            <a:r>
              <a:rPr lang="de-DE" dirty="0"/>
              <a:t> </a:t>
            </a:r>
            <a:r>
              <a:rPr lang="de-DE" sz="1400" dirty="0"/>
              <a:t>[8]</a:t>
            </a:r>
          </a:p>
        </p:txBody>
      </p:sp>
      <p:grpSp>
        <p:nvGrpSpPr>
          <p:cNvPr id="21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2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6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7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48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30" y="839930"/>
            <a:ext cx="823913" cy="806867"/>
          </a:xfrm>
          <a:prstGeom prst="rect">
            <a:avLst/>
          </a:prstGeom>
        </p:spPr>
      </p:pic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MONARC 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524000"/>
            <a:ext cx="8358188" cy="4419600"/>
          </a:xfrm>
        </p:spPr>
        <p:txBody>
          <a:bodyPr/>
          <a:lstStyle/>
          <a:p>
            <a:r>
              <a:rPr lang="de-DE" dirty="0"/>
              <a:t>Wurde 1998 gestartet, um WLCG zu designen </a:t>
            </a:r>
            <a:r>
              <a:rPr lang="de-DE" sz="1600" dirty="0"/>
              <a:t>[9]</a:t>
            </a:r>
          </a:p>
          <a:p>
            <a:r>
              <a:rPr lang="de-DE" dirty="0"/>
              <a:t>Erstellten MONARC Simulator</a:t>
            </a:r>
          </a:p>
          <a:p>
            <a:r>
              <a:rPr lang="de-DE" dirty="0"/>
              <a:t>Wollten Modell und Simulation erstellen, um WLCG zu optimieren</a:t>
            </a:r>
          </a:p>
          <a:p>
            <a:r>
              <a:rPr lang="de-DE" dirty="0"/>
              <a:t>Projekt 2000 eingestellt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2004 zweite Version des Simulators</a:t>
            </a:r>
          </a:p>
          <a:p>
            <a:r>
              <a:rPr lang="de-DE" dirty="0"/>
              <a:t>Simulation von Tier 2 Site zeigte Skalierungsprobleme </a:t>
            </a:r>
            <a:r>
              <a:rPr lang="de-DE" sz="2400" dirty="0"/>
              <a:t>[11]</a:t>
            </a:r>
          </a:p>
        </p:txBody>
      </p:sp>
      <p:sp>
        <p:nvSpPr>
          <p:cNvPr id="1741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dirty="0">
                <a:latin typeface="Arial" charset="0"/>
                <a:cs typeface="Arial" charset="0"/>
              </a:rPr>
              <a:t>Firnkes Patrick:</a:t>
            </a:r>
            <a:r>
              <a:rPr lang="de-DE" dirty="0"/>
              <a:t> Modellierung und Simulation von Lastverteilungsstrategien </a:t>
            </a:r>
            <a:endParaRPr lang="de-DE" dirty="0">
              <a:latin typeface="Arial" charset="0"/>
              <a:cs typeface="Arial" charset="0"/>
            </a:endParaRPr>
          </a:p>
        </p:txBody>
      </p:sp>
      <p:grpSp>
        <p:nvGrpSpPr>
          <p:cNvPr id="19" name="Gruppieren 21">
            <a:extLst>
              <a:ext uri="{FF2B5EF4-FFF2-40B4-BE49-F238E27FC236}">
                <a16:creationId xmlns:a16="http://schemas.microsoft.com/office/drawing/2014/main" xmlns="" id="{BCC0948F-C1E3-4907-854B-A0721D1FDACC}"/>
              </a:ext>
            </a:extLst>
          </p:cNvPr>
          <p:cNvGrpSpPr/>
          <p:nvPr/>
        </p:nvGrpSpPr>
        <p:grpSpPr>
          <a:xfrm>
            <a:off x="72000" y="5993167"/>
            <a:ext cx="9072000" cy="322628"/>
            <a:chOff x="25400" y="5986694"/>
            <a:chExt cx="9072000" cy="322628"/>
          </a:xfrm>
        </p:grpSpPr>
        <p:sp>
          <p:nvSpPr>
            <p:cNvPr id="20" name="Textfeld 13">
              <a:extLst>
                <a:ext uri="{FF2B5EF4-FFF2-40B4-BE49-F238E27FC236}">
                  <a16:creationId xmlns:a16="http://schemas.microsoft.com/office/drawing/2014/main" xmlns="" id="{425AEF1D-6595-4E36-A5D4-5F32C0012763}"/>
                </a:ext>
              </a:extLst>
            </p:cNvPr>
            <p:cNvSpPr txBox="1"/>
            <p:nvPr/>
          </p:nvSpPr>
          <p:spPr>
            <a:xfrm>
              <a:off x="2380929" y="6032322"/>
              <a:ext cx="106259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Grundlagen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xmlns="" id="{82ABF473-AD17-4ED8-AB87-CC275185AE43}"/>
                </a:ext>
              </a:extLst>
            </p:cNvPr>
            <p:cNvSpPr txBox="1"/>
            <p:nvPr/>
          </p:nvSpPr>
          <p:spPr>
            <a:xfrm>
              <a:off x="4689228" y="6032323"/>
              <a:ext cx="16148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Verwandte Arbeiten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xmlns="" id="{3841D7B1-EF8D-476C-85AC-C17E649EE1A9}"/>
                </a:ext>
              </a:extLst>
            </p:cNvPr>
            <p:cNvSpPr txBox="1"/>
            <p:nvPr/>
          </p:nvSpPr>
          <p:spPr>
            <a:xfrm>
              <a:off x="7549736" y="6032321"/>
              <a:ext cx="149130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Fazit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0DF05AE7-97F5-4E02-9206-C6B40B968DFA}"/>
                </a:ext>
              </a:extLst>
            </p:cNvPr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24" name="Eingekerbter Richtungspfeil 23">
              <a:extLst>
                <a:ext uri="{FF2B5EF4-FFF2-40B4-BE49-F238E27FC236}">
                  <a16:creationId xmlns:a16="http://schemas.microsoft.com/office/drawing/2014/main" xmlns="" id="{C358C398-D0F2-4ECA-8BF9-29E733DFE60D}"/>
                </a:ext>
              </a:extLst>
            </p:cNvPr>
            <p:cNvSpPr/>
            <p:nvPr/>
          </p:nvSpPr>
          <p:spPr>
            <a:xfrm>
              <a:off x="1678828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>
              <a:extLst>
                <a:ext uri="{FF2B5EF4-FFF2-40B4-BE49-F238E27FC236}">
                  <a16:creationId xmlns:a16="http://schemas.microsoft.com/office/drawing/2014/main" xmlns="" id="{3FEDA7B1-0BEF-47B2-90E9-8E698F727222}"/>
                </a:ext>
              </a:extLst>
            </p:cNvPr>
            <p:cNvSpPr/>
            <p:nvPr/>
          </p:nvSpPr>
          <p:spPr>
            <a:xfrm>
              <a:off x="3987127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>
              <a:extLst>
                <a:ext uri="{FF2B5EF4-FFF2-40B4-BE49-F238E27FC236}">
                  <a16:creationId xmlns:a16="http://schemas.microsoft.com/office/drawing/2014/main" xmlns="" id="{2EBD9B49-A90C-436A-BBEF-D89DD2237ECF}"/>
                </a:ext>
              </a:extLst>
            </p:cNvPr>
            <p:cNvSpPr/>
            <p:nvPr/>
          </p:nvSpPr>
          <p:spPr>
            <a:xfrm>
              <a:off x="684763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7" name="Gerade Verbindung 28">
              <a:extLst>
                <a:ext uri="{FF2B5EF4-FFF2-40B4-BE49-F238E27FC236}">
                  <a16:creationId xmlns:a16="http://schemas.microsoft.com/office/drawing/2014/main" xmlns="" id="{F1621AAB-A494-467F-9704-6039B7079C1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3901269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2092</Words>
  <Application>Microsoft Office PowerPoint</Application>
  <PresentationFormat>Bildschirmpräsentation (4:3)</PresentationFormat>
  <Paragraphs>371</Paragraphs>
  <Slides>24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6" baseType="lpstr">
      <vt:lpstr>Arial</vt:lpstr>
      <vt:lpstr>KIT-Masterslides-EN-SDQ</vt:lpstr>
      <vt:lpstr>Modellierung und Simulation von Lastverteilungsstrategien für  Teilchenphysikalische Experimente am CERN</vt:lpstr>
      <vt:lpstr>Motivation</vt:lpstr>
      <vt:lpstr>WLCG</vt:lpstr>
      <vt:lpstr>Stand Heute</vt:lpstr>
      <vt:lpstr>Ansatz</vt:lpstr>
      <vt:lpstr>Grundlagen</vt:lpstr>
      <vt:lpstr>Grid-Simulatoren</vt:lpstr>
      <vt:lpstr>SimGrid</vt:lpstr>
      <vt:lpstr>MONARC Projekt</vt:lpstr>
      <vt:lpstr>CACTOS</vt:lpstr>
      <vt:lpstr>Vergleich</vt:lpstr>
      <vt:lpstr>Vergleich</vt:lpstr>
      <vt:lpstr>Vergleich</vt:lpstr>
      <vt:lpstr>Vergleich</vt:lpstr>
      <vt:lpstr>Vergleich</vt:lpstr>
      <vt:lpstr>Vergleich</vt:lpstr>
      <vt:lpstr>Offene Punkte</vt:lpstr>
      <vt:lpstr>Fazit</vt:lpstr>
      <vt:lpstr>Quellen</vt:lpstr>
      <vt:lpstr>Quellen</vt:lpstr>
      <vt:lpstr>Quellen</vt:lpstr>
      <vt:lpstr>Quellen</vt:lpstr>
      <vt:lpstr>Experimente</vt:lpstr>
      <vt:lpstr>Palladio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Patrick</cp:lastModifiedBy>
  <cp:revision>1334</cp:revision>
  <cp:lastPrinted>1601-01-01T00:00:00Z</cp:lastPrinted>
  <dcterms:created xsi:type="dcterms:W3CDTF">1601-01-01T00:00:00Z</dcterms:created>
  <dcterms:modified xsi:type="dcterms:W3CDTF">2017-12-13T10:42:43Z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