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294" r:id="rId4"/>
    <p:sldId id="296" r:id="rId5"/>
    <p:sldId id="297" r:id="rId6"/>
    <p:sldId id="301" r:id="rId7"/>
    <p:sldId id="302" r:id="rId8"/>
    <p:sldId id="305" r:id="rId9"/>
    <p:sldId id="306" r:id="rId10"/>
    <p:sldId id="307" r:id="rId11"/>
    <p:sldId id="317" r:id="rId12"/>
    <p:sldId id="308" r:id="rId13"/>
    <p:sldId id="312" r:id="rId14"/>
    <p:sldId id="313" r:id="rId15"/>
    <p:sldId id="314" r:id="rId16"/>
    <p:sldId id="315" r:id="rId17"/>
    <p:sldId id="316" r:id="rId18"/>
    <p:sldId id="309" r:id="rId19"/>
    <p:sldId id="295" r:id="rId20"/>
    <p:sldId id="304" r:id="rId21"/>
    <p:sldId id="310" r:id="rId22"/>
    <p:sldId id="311" r:id="rId23"/>
    <p:sldId id="298" r:id="rId24"/>
    <p:sldId id="300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4"/>
            <p14:sldId id="296"/>
            <p14:sldId id="297"/>
            <p14:sldId id="301"/>
            <p14:sldId id="302"/>
            <p14:sldId id="305"/>
            <p14:sldId id="306"/>
            <p14:sldId id="307"/>
            <p14:sldId id="317"/>
            <p14:sldId id="308"/>
            <p14:sldId id="312"/>
            <p14:sldId id="313"/>
            <p14:sldId id="314"/>
            <p14:sldId id="315"/>
            <p14:sldId id="316"/>
            <p14:sldId id="309"/>
            <p14:sldId id="295"/>
            <p14:sldId id="304"/>
            <p14:sldId id="310"/>
            <p14:sldId id="311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79632" autoAdjust="0"/>
  </p:normalViewPr>
  <p:slideViewPr>
    <p:cSldViewPr>
      <p:cViewPr varScale="1">
        <p:scale>
          <a:sx n="93" d="100"/>
          <a:sy n="93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3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smtClean="0"/>
              <a:t>Simulatoren können schon vieles</a:t>
            </a:r>
          </a:p>
          <a:p>
            <a:pPr lvl="1"/>
            <a:endParaRPr lang="de-DE" noProof="0" dirty="0" smtClean="0"/>
          </a:p>
          <a:p>
            <a:pPr lvl="1"/>
            <a:r>
              <a:rPr lang="de-DE" noProof="0" dirty="0" err="1" smtClean="0"/>
              <a:t>Monarc</a:t>
            </a:r>
            <a:r>
              <a:rPr lang="de-DE" baseline="0" noProof="0" dirty="0" smtClean="0"/>
              <a:t> mit 3000 CPU</a:t>
            </a:r>
          </a:p>
          <a:p>
            <a:pPr lvl="1"/>
            <a:r>
              <a:rPr lang="de-DE" baseline="0" noProof="0" dirty="0" smtClean="0"/>
              <a:t>Alle anderen Case Studies bis Größe 100</a:t>
            </a:r>
          </a:p>
          <a:p>
            <a:pPr lvl="1"/>
            <a:r>
              <a:rPr lang="de-DE" baseline="0" noProof="0" dirty="0" smtClean="0"/>
              <a:t>unsere 72.000 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Datenlokalität können sowohl </a:t>
            </a:r>
            <a:r>
              <a:rPr lang="de-DE" baseline="0" noProof="0" dirty="0" err="1" smtClean="0"/>
              <a:t>SimGrid</a:t>
            </a:r>
            <a:r>
              <a:rPr lang="de-DE" baseline="0" noProof="0" dirty="0" smtClean="0"/>
              <a:t> und Palladio nicht, brauchen wir nicht für die ersten Arbeiten: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Future </a:t>
            </a:r>
            <a:r>
              <a:rPr lang="de-DE" baseline="0" noProof="0" dirty="0" err="1" smtClean="0"/>
              <a:t>work</a:t>
            </a:r>
            <a:r>
              <a:rPr lang="de-DE" baseline="0" noProof="0" dirty="0" smtClean="0"/>
              <a:t>: Datenreplikation optimieren, beim </a:t>
            </a:r>
            <a:r>
              <a:rPr lang="de-DE" baseline="0" noProof="0" dirty="0" err="1" smtClean="0"/>
              <a:t>Scheduling</a:t>
            </a:r>
            <a:r>
              <a:rPr lang="de-DE" baseline="0" noProof="0" dirty="0" smtClean="0"/>
              <a:t> helfen wohin konkret </a:t>
            </a:r>
            <a:r>
              <a:rPr lang="de-DE" baseline="0" noProof="0" dirty="0" err="1" smtClean="0"/>
              <a:t>submitten</a:t>
            </a:r>
            <a:r>
              <a:rPr lang="de-DE" baseline="0" noProof="0" dirty="0" smtClean="0"/>
              <a:t>: Site A oder Site B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1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Nutze Simulation, um Lastverteilung bewerten zu können: schneller, genauer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Auch gab es das Bedürfnis ein Simulator für Experimente zu haben schon früher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Falls Palladio nicht gut skaliert nutze </a:t>
            </a:r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noProof="0" dirty="0"/>
              <a:t>Model-</a:t>
            </a:r>
            <a:r>
              <a:rPr lang="de-DE" noProof="0" dirty="0" err="1"/>
              <a:t>to</a:t>
            </a:r>
            <a:r>
              <a:rPr lang="de-DE" noProof="0" dirty="0"/>
              <a:t>-text Transformation</a:t>
            </a:r>
          </a:p>
          <a:p>
            <a:pPr lvl="1"/>
            <a:endParaRPr lang="de-DE" noProof="0" dirty="0"/>
          </a:p>
          <a:p>
            <a:pPr lvl="1"/>
            <a:r>
              <a:rPr lang="de-DE" dirty="0"/>
              <a:t>Kein Hinweis auf ähnlich große Grid oder Cloud Simulation gefunden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0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1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simuliert, Skalierbarkeit fraglich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Was</a:t>
            </a:r>
            <a:r>
              <a:rPr lang="de-DE" baseline="0" noProof="0" dirty="0"/>
              <a:t> es sonst noch für alternativen gibt anstatt Palladio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SimGrid</a:t>
            </a:r>
            <a:r>
              <a:rPr lang="de-DE" baseline="0" noProof="0" dirty="0"/>
              <a:t>: vielseitig, weit verbreitet </a:t>
            </a:r>
          </a:p>
          <a:p>
            <a:pPr lvl="1"/>
            <a:r>
              <a:rPr lang="de-DE" baseline="0" noProof="0" dirty="0" err="1"/>
              <a:t>GridSim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GangSim</a:t>
            </a:r>
            <a:r>
              <a:rPr lang="de-DE" baseline="0" noProof="0" dirty="0"/>
              <a:t>: weitere Simulatoren um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 auszuwerten</a:t>
            </a:r>
          </a:p>
          <a:p>
            <a:pPr lvl="1"/>
            <a:r>
              <a:rPr lang="de-DE" baseline="0" noProof="0" dirty="0"/>
              <a:t>DGSIM: Framework das </a:t>
            </a:r>
            <a:r>
              <a:rPr lang="de-DE" baseline="0" noProof="0" dirty="0" err="1"/>
              <a:t>simulations</a:t>
            </a:r>
            <a:r>
              <a:rPr lang="de-DE" baseline="0" noProof="0" dirty="0"/>
              <a:t> Umgebungen verbessert; generiert </a:t>
            </a:r>
            <a:r>
              <a:rPr lang="de-DE" baseline="0" noProof="0" dirty="0" err="1"/>
              <a:t>Workloads</a:t>
            </a:r>
            <a:r>
              <a:rPr lang="de-DE" baseline="0" noProof="0" dirty="0"/>
              <a:t>, </a:t>
            </a:r>
            <a:r>
              <a:rPr lang="de-DE" baseline="0" noProof="0" dirty="0" err="1"/>
              <a:t>Infrasturuktur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: Daten </a:t>
            </a:r>
            <a:r>
              <a:rPr lang="de-DE" baseline="0" noProof="0" dirty="0" err="1"/>
              <a:t>replications</a:t>
            </a:r>
            <a:r>
              <a:rPr lang="de-DE" baseline="0" noProof="0" dirty="0"/>
              <a:t> </a:t>
            </a:r>
            <a:r>
              <a:rPr lang="de-DE" baseline="0" noProof="0" dirty="0" err="1"/>
              <a:t>algorithmen</a:t>
            </a:r>
            <a:r>
              <a:rPr lang="de-DE" baseline="0" noProof="0" dirty="0"/>
              <a:t> auswerten, simulieren </a:t>
            </a:r>
            <a:r>
              <a:rPr lang="de-DE" baseline="0" noProof="0" dirty="0" err="1"/>
              <a:t>lokalität</a:t>
            </a:r>
            <a:r>
              <a:rPr lang="de-DE" baseline="0" noProof="0" dirty="0"/>
              <a:t> der Daten, dafür aber nicht Lastverteilung auswerten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12.12.2017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State of the Art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14.12.17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2000" dirty="0"/>
              <a:t>[12]</a:t>
            </a:r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2400" dirty="0"/>
              <a:t>[13]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86607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EE359C10-9D90-4381-A7F8-04F077B098A4}"/>
              </a:ext>
            </a:extLst>
          </p:cNvPr>
          <p:cNvSpPr/>
          <p:nvPr/>
        </p:nvSpPr>
        <p:spPr>
          <a:xfrm>
            <a:off x="3200400" y="1345845"/>
            <a:ext cx="381000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42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F79826EC-20D0-4393-B5D8-4F55B87A2CFF}"/>
              </a:ext>
            </a:extLst>
          </p:cNvPr>
          <p:cNvSpPr/>
          <p:nvPr/>
        </p:nvSpPr>
        <p:spPr>
          <a:xfrm>
            <a:off x="3559175" y="1345844"/>
            <a:ext cx="381000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3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290AE785-4EFD-4BF1-B2A8-7986CC2B69F2}"/>
              </a:ext>
            </a:extLst>
          </p:cNvPr>
          <p:cNvSpPr/>
          <p:nvPr/>
        </p:nvSpPr>
        <p:spPr>
          <a:xfrm>
            <a:off x="3922474" y="1345845"/>
            <a:ext cx="1640126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8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0A865F75-01A5-45E4-AF2F-FD93FDFD7A12}"/>
              </a:ext>
            </a:extLst>
          </p:cNvPr>
          <p:cNvSpPr/>
          <p:nvPr/>
        </p:nvSpPr>
        <p:spPr>
          <a:xfrm>
            <a:off x="5486401" y="1345845"/>
            <a:ext cx="864228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3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1F9FA5A9-D44F-4AD2-BF6A-26F4FBE1416F}"/>
              </a:ext>
            </a:extLst>
          </p:cNvPr>
          <p:cNvSpPr/>
          <p:nvPr/>
        </p:nvSpPr>
        <p:spPr>
          <a:xfrm>
            <a:off x="6248400" y="1295400"/>
            <a:ext cx="483229" cy="447239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3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Punkte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87956" y="1679589"/>
            <a:ext cx="8358188" cy="3886200"/>
          </a:xfrm>
        </p:spPr>
        <p:txBody>
          <a:bodyPr/>
          <a:lstStyle/>
          <a:p>
            <a:r>
              <a:rPr lang="de-DE" dirty="0" smtClean="0"/>
              <a:t>Keine </a:t>
            </a:r>
            <a:r>
              <a:rPr lang="de-DE" dirty="0" smtClean="0"/>
              <a:t>große Simulation</a:t>
            </a:r>
            <a:endParaRPr lang="de-DE" dirty="0" smtClean="0"/>
          </a:p>
          <a:p>
            <a:pPr lvl="1"/>
            <a:r>
              <a:rPr lang="de-DE" dirty="0" smtClean="0"/>
              <a:t>Meiste Fallstudien unter 100 CPUs</a:t>
            </a:r>
          </a:p>
          <a:p>
            <a:pPr lvl="1"/>
            <a:r>
              <a:rPr lang="de-DE" dirty="0" smtClean="0"/>
              <a:t>Größte: MONARC Tier 2 mit 3000 CPUs</a:t>
            </a:r>
          </a:p>
          <a:p>
            <a:pPr lvl="1"/>
            <a:r>
              <a:rPr lang="de-DE" dirty="0" smtClean="0"/>
              <a:t>WLCG: </a:t>
            </a:r>
            <a:r>
              <a:rPr lang="de-DE" dirty="0" smtClean="0"/>
              <a:t>72.000 </a:t>
            </a:r>
            <a:r>
              <a:rPr lang="de-DE" dirty="0" smtClean="0"/>
              <a:t>CPUs</a:t>
            </a:r>
          </a:p>
          <a:p>
            <a:r>
              <a:rPr lang="de-DE" dirty="0" smtClean="0"/>
              <a:t>Datenlokalität</a:t>
            </a:r>
          </a:p>
          <a:p>
            <a:pPr lvl="1"/>
            <a:r>
              <a:rPr lang="de-DE" dirty="0" smtClean="0"/>
              <a:t>Datenreplikation evaluieren</a:t>
            </a:r>
          </a:p>
          <a:p>
            <a:pPr lvl="1"/>
            <a:r>
              <a:rPr lang="de-DE" dirty="0" smtClean="0"/>
              <a:t>Konkrete </a:t>
            </a:r>
            <a:r>
              <a:rPr lang="de-DE" dirty="0" err="1" smtClean="0"/>
              <a:t>Scheduling</a:t>
            </a:r>
            <a:r>
              <a:rPr lang="de-DE" dirty="0"/>
              <a:t> </a:t>
            </a:r>
            <a:r>
              <a:rPr lang="de-DE" dirty="0" smtClean="0"/>
              <a:t>Entscheidungen vergleichen</a:t>
            </a: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4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84056"/>
            <a:ext cx="8356600" cy="418442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 notwendig, um effizient Grid zu betreiben</a:t>
            </a:r>
          </a:p>
          <a:p>
            <a:pPr lvl="1"/>
            <a:r>
              <a:rPr lang="de-DE" dirty="0"/>
              <a:t>Lastverteilung</a:t>
            </a:r>
          </a:p>
          <a:p>
            <a:pPr lvl="1"/>
            <a:r>
              <a:rPr lang="de-DE" dirty="0"/>
              <a:t>Infrastruktur</a:t>
            </a:r>
          </a:p>
          <a:p>
            <a:r>
              <a:rPr lang="de-DE" dirty="0"/>
              <a:t>Palladio gute Wahl als Tool</a:t>
            </a:r>
          </a:p>
          <a:p>
            <a:r>
              <a:rPr lang="de-DE" dirty="0"/>
              <a:t>Unsere Arbeit wird zeigen ob Simulatoren für derart großen Systeme geeignet sind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Fazit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2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WLCG Project. WLCG </a:t>
            </a:r>
            <a:r>
              <a:rPr lang="de-DE" sz="2000" noProof="0" dirty="0" err="1"/>
              <a:t>REsource</a:t>
            </a:r>
            <a:r>
              <a:rPr lang="de-DE" sz="2000" noProof="0" dirty="0"/>
              <a:t>, Balance &amp; </a:t>
            </a:r>
            <a:r>
              <a:rPr lang="de-DE" sz="2000" noProof="0" dirty="0" err="1"/>
              <a:t>USage</a:t>
            </a:r>
            <a:r>
              <a:rPr lang="de-DE" sz="2000" noProof="0" dirty="0"/>
              <a:t>. 2017. url: https://wlcg-rebus.cern.ch/apps/capacities/federations/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[3]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[4] Steen Becker, Heiko </a:t>
            </a:r>
            <a:r>
              <a:rPr lang="de-DE" sz="2000" noProof="0" dirty="0" err="1"/>
              <a:t>Koziolek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Ralf </a:t>
            </a:r>
            <a:r>
              <a:rPr lang="de-DE" sz="2000" noProof="0" dirty="0" err="1"/>
              <a:t>Reussner</a:t>
            </a:r>
            <a:r>
              <a:rPr lang="de-DE" sz="2000" noProof="0" dirty="0"/>
              <a:t>. “The Palladio </a:t>
            </a:r>
            <a:r>
              <a:rPr lang="de-DE" sz="2000" noProof="0" dirty="0" err="1"/>
              <a:t>component</a:t>
            </a:r>
            <a:r>
              <a:rPr lang="de-DE" sz="2000" noProof="0" dirty="0"/>
              <a:t> </a:t>
            </a:r>
            <a:r>
              <a:rPr lang="de-DE" sz="2000" noProof="0" dirty="0" err="1"/>
              <a:t>model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model-</a:t>
            </a:r>
            <a:r>
              <a:rPr lang="de-DE" sz="2000" noProof="0" dirty="0" err="1"/>
              <a:t>driven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</a:t>
            </a:r>
            <a:r>
              <a:rPr lang="de-DE" sz="2000" noProof="0" dirty="0" err="1"/>
              <a:t>prediction</a:t>
            </a:r>
            <a:r>
              <a:rPr lang="de-DE" sz="2000" noProof="0" dirty="0"/>
              <a:t>”. In: Journal of Systems </a:t>
            </a:r>
            <a:r>
              <a:rPr lang="de-DE" sz="2000" noProof="0" dirty="0" err="1"/>
              <a:t>and</a:t>
            </a:r>
            <a:r>
              <a:rPr lang="de-DE" sz="2000" noProof="0" dirty="0"/>
              <a:t> Software 82.1 (2009).Special </a:t>
            </a:r>
            <a:r>
              <a:rPr lang="de-DE" sz="2000" noProof="0" dirty="0" err="1"/>
              <a:t>Issue</a:t>
            </a:r>
            <a:r>
              <a:rPr lang="de-DE" sz="2000" noProof="0" dirty="0"/>
              <a:t>: Software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-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Analysis, pp. 3–22. </a:t>
            </a:r>
            <a:r>
              <a:rPr lang="de-DE" sz="2000" noProof="0" dirty="0" err="1"/>
              <a:t>issn</a:t>
            </a:r>
            <a:r>
              <a:rPr lang="de-DE" sz="2000" noProof="0" dirty="0"/>
              <a:t>: 0164-1212.doi: https://doi.org/10.1016/j.jss.2008.03.066. url: http://www.sciencedirect.com/science/article/pii/S0164121208001015.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Higgs Boson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[5] Sebastian </a:t>
            </a:r>
            <a:r>
              <a:rPr lang="de-DE" sz="2000" noProof="0" dirty="0" err="1"/>
              <a:t>Lehrig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Matthias Becker. “</a:t>
            </a:r>
            <a:r>
              <a:rPr lang="de-DE" sz="2000" noProof="0" dirty="0" err="1"/>
              <a:t>Approaching</a:t>
            </a:r>
            <a:r>
              <a:rPr lang="de-DE" sz="2000" noProof="0" dirty="0"/>
              <a:t> the </a:t>
            </a:r>
            <a:r>
              <a:rPr lang="de-DE" sz="2000" noProof="0" dirty="0" err="1"/>
              <a:t>cloud</a:t>
            </a:r>
            <a:r>
              <a:rPr lang="de-DE" sz="2000" noProof="0" dirty="0"/>
              <a:t>: </a:t>
            </a:r>
            <a:r>
              <a:rPr lang="de-DE" sz="2000" noProof="0" dirty="0" err="1"/>
              <a:t>Using</a:t>
            </a:r>
            <a:r>
              <a:rPr lang="de-DE" sz="2000" noProof="0" dirty="0"/>
              <a:t> </a:t>
            </a:r>
            <a:r>
              <a:rPr lang="de-DE" sz="2000" noProof="0" dirty="0" err="1"/>
              <a:t>palladio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scalability,elasticity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eciency</a:t>
            </a:r>
            <a:r>
              <a:rPr lang="de-DE" sz="2000" noProof="0" dirty="0"/>
              <a:t> </a:t>
            </a:r>
            <a:r>
              <a:rPr lang="de-DE" sz="2000" noProof="0" dirty="0" err="1"/>
              <a:t>analyses</a:t>
            </a:r>
            <a:r>
              <a:rPr lang="de-DE" sz="2000" noProof="0" dirty="0"/>
              <a:t>”. In: </a:t>
            </a:r>
            <a:r>
              <a:rPr lang="de-DE" sz="2000" noProof="0" dirty="0" err="1"/>
              <a:t>Proceedings</a:t>
            </a:r>
            <a:r>
              <a:rPr lang="de-DE" sz="2000" noProof="0" dirty="0"/>
              <a:t> of the Symposium on </a:t>
            </a:r>
            <a:r>
              <a:rPr lang="de-DE" sz="2000" noProof="0" dirty="0" err="1"/>
              <a:t>SoftwarePerformance</a:t>
            </a:r>
            <a:r>
              <a:rPr lang="de-DE" sz="2000" noProof="0" dirty="0"/>
              <a:t>. 2014, pp. 26–28.</a:t>
            </a:r>
          </a:p>
          <a:p>
            <a:r>
              <a:rPr lang="de-DE" sz="2000" noProof="0" dirty="0"/>
              <a:t>[6] Matthias Becker, Steen Becker, </a:t>
            </a:r>
            <a:r>
              <a:rPr lang="de-DE" sz="2000" noProof="0" dirty="0" err="1"/>
              <a:t>and</a:t>
            </a:r>
            <a:r>
              <a:rPr lang="de-DE" sz="2000" noProof="0" dirty="0"/>
              <a:t> Joachim Meyer. “</a:t>
            </a:r>
            <a:r>
              <a:rPr lang="de-DE" sz="2000" noProof="0" dirty="0" err="1"/>
              <a:t>SimuLizar</a:t>
            </a:r>
            <a:r>
              <a:rPr lang="de-DE" sz="2000" noProof="0" dirty="0"/>
              <a:t>: Design-Time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Performance Analysis of </a:t>
            </a:r>
            <a:r>
              <a:rPr lang="de-DE" sz="2000" noProof="0" dirty="0" err="1"/>
              <a:t>Self</a:t>
            </a:r>
            <a:r>
              <a:rPr lang="de-DE" sz="2000" noProof="0" dirty="0"/>
              <a:t>-Adaptive Systems.” In: Software Engineering 213 (2013), pp. 71–84.</a:t>
            </a:r>
          </a:p>
          <a:p>
            <a:r>
              <a:rPr lang="de-DE" sz="2000" noProof="0" dirty="0"/>
              <a:t>[7] C Zach et al. “Simulation of the </a:t>
            </a:r>
            <a:r>
              <a:rPr lang="de-DE" sz="2000" noProof="0" dirty="0" err="1"/>
              <a:t>job</a:t>
            </a:r>
            <a:r>
              <a:rPr lang="de-DE" sz="2000" noProof="0" dirty="0"/>
              <a:t> </a:t>
            </a:r>
            <a:r>
              <a:rPr lang="de-DE" sz="2000" noProof="0" dirty="0" err="1"/>
              <a:t>processing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at an ALICE Tier-2 </a:t>
            </a:r>
            <a:r>
              <a:rPr lang="de-DE" sz="2000" noProof="0" dirty="0" err="1"/>
              <a:t>site</a:t>
            </a:r>
            <a:r>
              <a:rPr lang="de-DE" sz="2000" noProof="0" dirty="0"/>
              <a:t> </a:t>
            </a:r>
            <a:r>
              <a:rPr lang="de-DE" sz="2000" noProof="0" dirty="0" err="1"/>
              <a:t>with</a:t>
            </a:r>
            <a:r>
              <a:rPr lang="de-DE" sz="2000" noProof="0" dirty="0"/>
              <a:t> MONARC”. In: Journal of </a:t>
            </a:r>
            <a:r>
              <a:rPr lang="de-DE" sz="2000" noProof="0" dirty="0" err="1"/>
              <a:t>Physics</a:t>
            </a:r>
            <a:r>
              <a:rPr lang="de-DE" sz="2000" noProof="0" dirty="0"/>
              <a:t>: Conference Series 331.7 (2011), p. 072038. </a:t>
            </a:r>
            <a:r>
              <a:rPr lang="de-DE" sz="2000" noProof="0" dirty="0">
                <a:hlinkClick r:id="rId3"/>
              </a:rPr>
              <a:t>url:http://stacks.iop.org/1742-6596/331/i=7/a=072038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[8] </a:t>
            </a:r>
            <a:r>
              <a:rPr lang="de-DE" sz="2000" dirty="0"/>
              <a:t>Henri Casanova et al. “Versatile, </a:t>
            </a:r>
            <a:r>
              <a:rPr lang="de-DE" sz="2000" dirty="0" err="1"/>
              <a:t>Scalable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Accurate</a:t>
            </a:r>
            <a:r>
              <a:rPr lang="de-DE" sz="2000" dirty="0"/>
              <a:t> Simulation of Distributed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en-US" sz="2000" dirty="0"/>
              <a:t>and Platforms”. In: Journal of Parallel and Distributed Computing 74.10 (June </a:t>
            </a:r>
            <a:r>
              <a:rPr lang="de-DE" sz="2000" dirty="0"/>
              <a:t>2014), pp. 2899–2917. url: http://hal.inria.fr/hal-01017319.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[9]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[10]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</a:t>
            </a:r>
            <a:r>
              <a:rPr lang="de-DE" sz="2000" dirty="0" err="1"/>
              <a:t>Physics</a:t>
            </a:r>
            <a:r>
              <a:rPr lang="de-DE" sz="2000" dirty="0"/>
              <a:t> Communications 140.1-2 (2001), pp. 153–161.</a:t>
            </a:r>
          </a:p>
          <a:p>
            <a:r>
              <a:rPr lang="de-DE" sz="2000" noProof="0" dirty="0"/>
              <a:t>[11]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noProof="0" dirty="0"/>
              <a:t>[12] </a:t>
            </a:r>
            <a:r>
              <a:rPr lang="en-US" sz="2000" dirty="0"/>
              <a:t>P. O. </a:t>
            </a:r>
            <a:r>
              <a:rPr lang="en-US" sz="2000" dirty="0" err="1"/>
              <a:t>Östberg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[13]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</a:t>
            </a:r>
            <a:r>
              <a:rPr lang="de-DE" sz="2000" dirty="0" err="1"/>
              <a:t>IaaS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[3]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[3]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[7]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Modell und Simulation </a:t>
            </a:r>
          </a:p>
          <a:p>
            <a:pPr marL="0" indent="0">
              <a:buNone/>
            </a:pPr>
            <a:r>
              <a:rPr lang="de-DE" noProof="0" dirty="0"/>
              <a:t>    des CMS Computing Model</a:t>
            </a:r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Lastverteilungsstrategien</a:t>
            </a:r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65902"/>
            <a:ext cx="8358187" cy="4648200"/>
          </a:xfrm>
        </p:spPr>
        <p:txBody>
          <a:bodyPr/>
          <a:lstStyle/>
          <a:p>
            <a:r>
              <a:rPr lang="de-DE" noProof="0" dirty="0"/>
              <a:t>Palladio</a:t>
            </a:r>
          </a:p>
          <a:p>
            <a:pPr lvl="1"/>
            <a:r>
              <a:rPr lang="de-DE" noProof="0" dirty="0"/>
              <a:t>Modell getriebener Software Architektur Simulator</a:t>
            </a:r>
          </a:p>
          <a:p>
            <a:pPr lvl="1"/>
            <a:r>
              <a:rPr lang="de-DE" noProof="0" dirty="0"/>
              <a:t>Entwickelt am KIT, FZI und Universität Paderborn</a:t>
            </a:r>
          </a:p>
          <a:p>
            <a:pPr lvl="1"/>
            <a:r>
              <a:rPr lang="de-DE" noProof="0" dirty="0"/>
              <a:t>Entwicklung: 2003 – heute</a:t>
            </a:r>
          </a:p>
          <a:p>
            <a:pPr lvl="1"/>
            <a:r>
              <a:rPr lang="de-DE" noProof="0" dirty="0"/>
              <a:t>Erweiterung für Cloud:</a:t>
            </a:r>
          </a:p>
          <a:p>
            <a:pPr lvl="2"/>
            <a:r>
              <a:rPr lang="de-DE" noProof="0" dirty="0" err="1"/>
              <a:t>Architectual</a:t>
            </a:r>
            <a:r>
              <a:rPr lang="de-DE" noProof="0" dirty="0"/>
              <a:t> Templates </a:t>
            </a:r>
            <a:r>
              <a:rPr lang="de-DE" sz="1600" noProof="0" dirty="0"/>
              <a:t>[5]</a:t>
            </a:r>
          </a:p>
          <a:p>
            <a:pPr lvl="2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600" noProof="0" dirty="0"/>
              <a:t>[6]</a:t>
            </a:r>
          </a:p>
          <a:p>
            <a:pPr lvl="1"/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990600"/>
            <a:ext cx="1217013" cy="1217013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Grid-Simulatoren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den späten 1990er</a:t>
            </a:r>
          </a:p>
          <a:p>
            <a:r>
              <a:rPr lang="de-DE" dirty="0"/>
              <a:t>Meisten wurden schnell wieder eingestellt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pPr lvl="1"/>
            <a:r>
              <a:rPr lang="de-DE" dirty="0" err="1"/>
              <a:t>GangSim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DGSim</a:t>
            </a:r>
            <a:endParaRPr lang="de-DE" dirty="0"/>
          </a:p>
          <a:p>
            <a:pPr lvl="1"/>
            <a:r>
              <a:rPr lang="de-DE" dirty="0" err="1"/>
              <a:t>OptorSim</a:t>
            </a:r>
            <a:endParaRPr lang="de-DE" dirty="0"/>
          </a:p>
          <a:p>
            <a:pPr lvl="1"/>
            <a:r>
              <a:rPr lang="de-DE" dirty="0" err="1"/>
              <a:t>ChicagoSim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8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19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9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MONARC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dirty="0"/>
              <a:t>Wurde 1998 gestartet, um WLCG zu designen </a:t>
            </a:r>
            <a:r>
              <a:rPr lang="de-DE" sz="1600" dirty="0"/>
              <a:t>[9]</a:t>
            </a:r>
          </a:p>
          <a:p>
            <a:r>
              <a:rPr lang="de-DE" dirty="0"/>
              <a:t>Erstellten MONARC Simulator</a:t>
            </a:r>
          </a:p>
          <a:p>
            <a:r>
              <a:rPr lang="de-DE" dirty="0"/>
              <a:t>Wollten Modell und Simulation erstellen, um WLCG zu optimieren</a:t>
            </a:r>
          </a:p>
          <a:p>
            <a:r>
              <a:rPr lang="de-DE" dirty="0"/>
              <a:t>Projekt 2000 eingestellt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2004 zweite Version des Simulators</a:t>
            </a:r>
          </a:p>
          <a:p>
            <a:r>
              <a:rPr lang="de-DE" dirty="0"/>
              <a:t>Simulation von Tier 2 Site zeigte Skalierungsprobleme </a:t>
            </a:r>
            <a:r>
              <a:rPr lang="de-DE" sz="2400" dirty="0"/>
              <a:t>[11]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=""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=""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=""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=""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=""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=""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2091</Words>
  <Application>Microsoft Office PowerPoint</Application>
  <PresentationFormat>Bildschirmpräsentation (4:3)</PresentationFormat>
  <Paragraphs>371</Paragraphs>
  <Slides>24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WLCG</vt:lpstr>
      <vt:lpstr>Stand Heute</vt:lpstr>
      <vt:lpstr>Ansatz</vt:lpstr>
      <vt:lpstr>Grundlagen</vt:lpstr>
      <vt:lpstr>Grid-Simulatoren</vt:lpstr>
      <vt:lpstr>SimGrid</vt:lpstr>
      <vt:lpstr>MONARC Projekt</vt:lpstr>
      <vt:lpstr>CACTOS</vt:lpstr>
      <vt:lpstr>Vergleich</vt:lpstr>
      <vt:lpstr>Vergleich</vt:lpstr>
      <vt:lpstr>Vergleich</vt:lpstr>
      <vt:lpstr>Vergleich</vt:lpstr>
      <vt:lpstr>Vergleich</vt:lpstr>
      <vt:lpstr>Vergleich</vt:lpstr>
      <vt:lpstr>Offene Punkte</vt:lpstr>
      <vt:lpstr>Fazit</vt:lpstr>
      <vt:lpstr>Quellen</vt:lpstr>
      <vt:lpstr>Quellen</vt:lpstr>
      <vt:lpstr>Quellen</vt:lpstr>
      <vt:lpstr>Quellen</vt:lpstr>
      <vt:lpstr>Experimente</vt:lpstr>
      <vt:lpstr>Palladio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1333</cp:revision>
  <cp:lastPrinted>1601-01-01T00:00:00Z</cp:lastPrinted>
  <dcterms:created xsi:type="dcterms:W3CDTF">1601-01-01T00:00:00Z</dcterms:created>
  <dcterms:modified xsi:type="dcterms:W3CDTF">2017-12-12T17:28:35Z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