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3" r:id="rId3"/>
    <p:sldId id="294" r:id="rId4"/>
    <p:sldId id="296" r:id="rId5"/>
    <p:sldId id="297" r:id="rId6"/>
    <p:sldId id="301" r:id="rId7"/>
    <p:sldId id="302" r:id="rId8"/>
    <p:sldId id="305" r:id="rId9"/>
    <p:sldId id="306" r:id="rId10"/>
    <p:sldId id="307" r:id="rId11"/>
    <p:sldId id="308" r:id="rId12"/>
    <p:sldId id="309" r:id="rId13"/>
    <p:sldId id="295" r:id="rId14"/>
    <p:sldId id="304" r:id="rId15"/>
    <p:sldId id="310" r:id="rId16"/>
    <p:sldId id="311" r:id="rId17"/>
    <p:sldId id="298" r:id="rId18"/>
    <p:sldId id="300" r:id="rId19"/>
    <p:sldId id="299" r:id="rId20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F2AC4E01-66AE-4EB7-9CDF-E1D509AB7C95}">
          <p14:sldIdLst>
            <p14:sldId id="256"/>
            <p14:sldId id="293"/>
            <p14:sldId id="294"/>
            <p14:sldId id="296"/>
            <p14:sldId id="297"/>
            <p14:sldId id="301"/>
            <p14:sldId id="302"/>
            <p14:sldId id="305"/>
            <p14:sldId id="306"/>
            <p14:sldId id="307"/>
            <p14:sldId id="308"/>
            <p14:sldId id="309"/>
            <p14:sldId id="295"/>
            <p14:sldId id="304"/>
            <p14:sldId id="310"/>
            <p14:sldId id="311"/>
            <p14:sldId id="298"/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B7600"/>
    <a:srgbClr val="800000"/>
    <a:srgbClr val="E2FA00"/>
    <a:srgbClr val="D4EA00"/>
    <a:srgbClr val="FFAC05"/>
    <a:srgbClr val="66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79632" autoAdjust="0"/>
  </p:normalViewPr>
  <p:slideViewPr>
    <p:cSldViewPr>
      <p:cViewPr varScale="1">
        <p:scale>
          <a:sx n="93" d="100"/>
          <a:sy n="93" d="100"/>
        </p:scale>
        <p:origin x="20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553EB3D-AC10-46FD-BAC3-84B40F94260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969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57F5662-82C5-40BC-9C78-3AF0DD97B19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328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170 Rechenzentren</a:t>
            </a:r>
          </a:p>
          <a:p>
            <a:pPr lvl="1"/>
            <a:r>
              <a:rPr lang="de-DE" dirty="0"/>
              <a:t>42 Länder </a:t>
            </a:r>
          </a:p>
          <a:p>
            <a:pPr lvl="1"/>
            <a:r>
              <a:rPr lang="de-DE" dirty="0"/>
              <a:t>72.000 CPUs</a:t>
            </a:r>
          </a:p>
          <a:p>
            <a:pPr lvl="1"/>
            <a:r>
              <a:rPr lang="de-DE" dirty="0"/>
              <a:t>Führt täglich 2 Millionen aus</a:t>
            </a:r>
          </a:p>
          <a:p>
            <a:pPr lvl="1"/>
            <a:r>
              <a:rPr lang="de-DE" dirty="0"/>
              <a:t>Riesiges Grid</a:t>
            </a:r>
          </a:p>
          <a:p>
            <a:pPr lvl="1"/>
            <a:r>
              <a:rPr lang="de-DE" dirty="0"/>
              <a:t>[2]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587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baseline="0" noProof="0" smtClean="0"/>
              <a:t>Meisten nicht </a:t>
            </a:r>
            <a:r>
              <a:rPr lang="de-DE" baseline="0" noProof="0" dirty="0" smtClean="0"/>
              <a:t>mehr aktiv oder nicht allgemein nutzbar, sondern nur mal für ein oder zwei Paper entwickelt</a:t>
            </a:r>
          </a:p>
          <a:p>
            <a:pPr lvl="1"/>
            <a:endParaRPr lang="de-DE" baseline="0" noProof="0" dirty="0" smtClean="0"/>
          </a:p>
          <a:p>
            <a:pPr lvl="1"/>
            <a:r>
              <a:rPr lang="de-DE" baseline="0" noProof="0" dirty="0" smtClean="0"/>
              <a:t>Job </a:t>
            </a:r>
            <a:r>
              <a:rPr lang="de-DE" baseline="0" noProof="0" dirty="0" err="1" smtClean="0"/>
              <a:t>Scheduling</a:t>
            </a:r>
            <a:r>
              <a:rPr lang="de-DE" baseline="0" noProof="0" dirty="0" smtClean="0"/>
              <a:t>, Ressourcen können die meisten, außer </a:t>
            </a:r>
            <a:r>
              <a:rPr lang="de-DE" baseline="0" noProof="0" dirty="0" err="1" smtClean="0"/>
              <a:t>OptorSim</a:t>
            </a:r>
            <a:r>
              <a:rPr lang="de-DE" baseline="0" noProof="0" dirty="0" smtClean="0"/>
              <a:t>, </a:t>
            </a:r>
            <a:r>
              <a:rPr lang="de-DE" baseline="0" noProof="0" dirty="0" err="1" smtClean="0"/>
              <a:t>ChicagoSim</a:t>
            </a:r>
            <a:r>
              <a:rPr lang="de-DE" baseline="0" noProof="0" dirty="0" smtClean="0"/>
              <a:t> weil </a:t>
            </a:r>
            <a:r>
              <a:rPr lang="de-DE" baseline="0" noProof="0" dirty="0" err="1" smtClean="0"/>
              <a:t>daten</a:t>
            </a:r>
            <a:r>
              <a:rPr lang="de-DE" baseline="0" noProof="0" dirty="0" smtClean="0"/>
              <a:t> </a:t>
            </a:r>
            <a:r>
              <a:rPr lang="de-DE" baseline="0" noProof="0" dirty="0" err="1" smtClean="0"/>
              <a:t>replikation</a:t>
            </a:r>
            <a:r>
              <a:rPr lang="de-DE" baseline="0" noProof="0" dirty="0" smtClean="0"/>
              <a:t> evaluiert wird</a:t>
            </a:r>
          </a:p>
          <a:p>
            <a:pPr lvl="1"/>
            <a:endParaRPr lang="de-DE" baseline="0" noProof="0" dirty="0" smtClean="0"/>
          </a:p>
          <a:p>
            <a:pPr lvl="1"/>
            <a:r>
              <a:rPr lang="de-DE" baseline="0" noProof="0" dirty="0" smtClean="0"/>
              <a:t>Heterogene </a:t>
            </a:r>
            <a:r>
              <a:rPr lang="de-DE" baseline="0" noProof="0" dirty="0" err="1" smtClean="0"/>
              <a:t>Platformen</a:t>
            </a:r>
            <a:r>
              <a:rPr lang="de-DE" baseline="0" noProof="0" dirty="0" smtClean="0"/>
              <a:t> und Tasks können auch meisten</a:t>
            </a:r>
          </a:p>
          <a:p>
            <a:pPr lvl="1"/>
            <a:endParaRPr lang="de-DE" baseline="0" noProof="0" dirty="0" smtClean="0"/>
          </a:p>
          <a:p>
            <a:pPr lvl="1"/>
            <a:r>
              <a:rPr lang="de-DE" baseline="0" noProof="0" dirty="0" smtClean="0"/>
              <a:t>Skalierbar ist </a:t>
            </a:r>
            <a:r>
              <a:rPr lang="de-DE" baseline="0" noProof="0" dirty="0" err="1" smtClean="0"/>
              <a:t>SimGrid</a:t>
            </a:r>
            <a:r>
              <a:rPr lang="de-DE" baseline="0" noProof="0" dirty="0" smtClean="0"/>
              <a:t>/</a:t>
            </a:r>
            <a:r>
              <a:rPr lang="de-DE" baseline="0" noProof="0" dirty="0" err="1" smtClean="0"/>
              <a:t>DGSim</a:t>
            </a:r>
            <a:r>
              <a:rPr lang="de-DE" baseline="0" noProof="0" dirty="0" smtClean="0"/>
              <a:t>, Palladio fraglich aber durch CACTOS Projekt vermutlich </a:t>
            </a:r>
          </a:p>
          <a:p>
            <a:pPr lvl="1"/>
            <a:endParaRPr lang="de-DE" baseline="0" noProof="0" dirty="0" smtClean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 err="1" smtClean="0"/>
              <a:t>SimGrid</a:t>
            </a:r>
            <a:r>
              <a:rPr lang="de-DE" baseline="0" noProof="0" dirty="0" smtClean="0"/>
              <a:t> und Palladio erfüllen Anforderungen</a:t>
            </a:r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11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010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Nutze Simulation, um Lastverteilung bewerten zu können: schneller, genauer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Auch gab es das Bedürfnis ein Simulator für Experimente zu haben schon früher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Falls Palladio nicht gut skaliert nutze </a:t>
            </a:r>
            <a:r>
              <a:rPr lang="de-DE" dirty="0" err="1"/>
              <a:t>SimGrid</a:t>
            </a:r>
            <a:endParaRPr lang="de-DE" dirty="0"/>
          </a:p>
          <a:p>
            <a:pPr lvl="1"/>
            <a:r>
              <a:rPr lang="de-DE" noProof="0" dirty="0"/>
              <a:t>Model-</a:t>
            </a:r>
            <a:r>
              <a:rPr lang="de-DE" noProof="0" dirty="0" err="1"/>
              <a:t>to</a:t>
            </a:r>
            <a:r>
              <a:rPr lang="de-DE" noProof="0" dirty="0"/>
              <a:t>-model </a:t>
            </a:r>
            <a:r>
              <a:rPr lang="de-DE" noProof="0" dirty="0" smtClean="0"/>
              <a:t>Transformation</a:t>
            </a:r>
          </a:p>
          <a:p>
            <a:pPr lvl="1"/>
            <a:endParaRPr lang="de-DE" noProof="0" dirty="0" smtClean="0"/>
          </a:p>
          <a:p>
            <a:pPr lvl="1"/>
            <a:r>
              <a:rPr lang="de-DE" dirty="0" smtClean="0"/>
              <a:t>Kein Hinweis auf ähnlich große Grid oder Cloud Simulation gefunden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44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170 Rechenzentren</a:t>
            </a:r>
          </a:p>
          <a:p>
            <a:pPr lvl="1"/>
            <a:r>
              <a:rPr lang="de-DE" dirty="0"/>
              <a:t>42 Länder </a:t>
            </a:r>
          </a:p>
          <a:p>
            <a:pPr lvl="1"/>
            <a:r>
              <a:rPr lang="de-DE" dirty="0"/>
              <a:t>72.000 CPUs</a:t>
            </a:r>
          </a:p>
          <a:p>
            <a:pPr lvl="1"/>
            <a:r>
              <a:rPr lang="de-DE" dirty="0"/>
              <a:t>Führt täglich 2 Millionen aus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056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08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901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014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662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GB" dirty="0" err="1" smtClean="0"/>
              <a:t>Componenten</a:t>
            </a:r>
            <a:r>
              <a:rPr lang="en-GB" baseline="0" dirty="0" smtClean="0"/>
              <a:t> </a:t>
            </a:r>
            <a:r>
              <a:rPr lang="en-GB" baseline="0" dirty="0"/>
              <a:t>Modell: </a:t>
            </a:r>
            <a:r>
              <a:rPr lang="en-GB" baseline="0" dirty="0" err="1"/>
              <a:t>Struktur</a:t>
            </a:r>
            <a:r>
              <a:rPr lang="en-GB" baseline="0" dirty="0"/>
              <a:t> und </a:t>
            </a:r>
            <a:r>
              <a:rPr lang="en-GB" baseline="0" dirty="0" err="1"/>
              <a:t>Verhalten</a:t>
            </a:r>
            <a:r>
              <a:rPr lang="en-GB" baseline="0" dirty="0"/>
              <a:t> von den Software </a:t>
            </a:r>
            <a:r>
              <a:rPr lang="en-GB" baseline="0" dirty="0" err="1"/>
              <a:t>Komponenten</a:t>
            </a:r>
            <a:endParaRPr lang="en-GB" baseline="0" dirty="0"/>
          </a:p>
          <a:p>
            <a:pPr lvl="1"/>
            <a:r>
              <a:rPr lang="en-GB" baseline="0" dirty="0"/>
              <a:t>Assembly Modell: </a:t>
            </a:r>
            <a:r>
              <a:rPr lang="en-GB" baseline="0" dirty="0" err="1"/>
              <a:t>Wie</a:t>
            </a:r>
            <a:r>
              <a:rPr lang="en-GB" baseline="0" dirty="0"/>
              <a:t> </a:t>
            </a:r>
            <a:r>
              <a:rPr lang="en-GB" baseline="0" dirty="0" err="1"/>
              <a:t>Komponenten</a:t>
            </a:r>
            <a:r>
              <a:rPr lang="en-GB" baseline="0" dirty="0"/>
              <a:t> </a:t>
            </a:r>
            <a:r>
              <a:rPr lang="en-GB" baseline="0" dirty="0" err="1"/>
              <a:t>verbunden</a:t>
            </a:r>
            <a:r>
              <a:rPr lang="en-GB" baseline="0" dirty="0"/>
              <a:t> </a:t>
            </a:r>
            <a:r>
              <a:rPr lang="en-GB" baseline="0" dirty="0" err="1"/>
              <a:t>sind</a:t>
            </a:r>
            <a:r>
              <a:rPr lang="en-GB" baseline="0" dirty="0"/>
              <a:t> um die </a:t>
            </a:r>
            <a:r>
              <a:rPr lang="en-GB" baseline="0" dirty="0" err="1"/>
              <a:t>Architektur</a:t>
            </a:r>
            <a:r>
              <a:rPr lang="en-GB" baseline="0" dirty="0"/>
              <a:t> </a:t>
            </a:r>
            <a:r>
              <a:rPr lang="en-GB" baseline="0" dirty="0" err="1"/>
              <a:t>zu</a:t>
            </a:r>
            <a:r>
              <a:rPr lang="en-GB" baseline="0" dirty="0"/>
              <a:t> </a:t>
            </a:r>
            <a:r>
              <a:rPr lang="en-GB" baseline="0" dirty="0" err="1"/>
              <a:t>bilden</a:t>
            </a:r>
            <a:endParaRPr lang="en-GB" baseline="0" dirty="0"/>
          </a:p>
          <a:p>
            <a:pPr lvl="1"/>
            <a:r>
              <a:rPr lang="en-GB" dirty="0"/>
              <a:t>Allocation Modell: </a:t>
            </a:r>
            <a:r>
              <a:rPr lang="en-GB" dirty="0" err="1"/>
              <a:t>Wie</a:t>
            </a:r>
            <a:r>
              <a:rPr lang="en-GB" baseline="0" dirty="0"/>
              <a:t> die </a:t>
            </a:r>
            <a:r>
              <a:rPr lang="en-GB" baseline="0" dirty="0" err="1"/>
              <a:t>Komponenten</a:t>
            </a:r>
            <a:r>
              <a:rPr lang="en-GB" baseline="0" dirty="0"/>
              <a:t> auf die </a:t>
            </a:r>
            <a:r>
              <a:rPr lang="en-GB" baseline="0" dirty="0" err="1"/>
              <a:t>Ressourcen</a:t>
            </a:r>
            <a:r>
              <a:rPr lang="en-GB" baseline="0" dirty="0"/>
              <a:t> </a:t>
            </a:r>
            <a:r>
              <a:rPr lang="en-GB" baseline="0" dirty="0" err="1"/>
              <a:t>abgebildet</a:t>
            </a:r>
            <a:r>
              <a:rPr lang="en-GB" baseline="0" dirty="0"/>
              <a:t> und </a:t>
            </a:r>
            <a:r>
              <a:rPr lang="en-GB" baseline="0" dirty="0" err="1"/>
              <a:t>welche</a:t>
            </a:r>
            <a:r>
              <a:rPr lang="en-GB" baseline="0" dirty="0"/>
              <a:t> </a:t>
            </a:r>
            <a:r>
              <a:rPr lang="en-GB" baseline="0" dirty="0" err="1"/>
              <a:t>Ressourcen</a:t>
            </a:r>
            <a:endParaRPr lang="en-GB" baseline="0" dirty="0"/>
          </a:p>
          <a:p>
            <a:pPr lvl="1"/>
            <a:r>
              <a:rPr lang="en-GB" baseline="0" dirty="0"/>
              <a:t>Usage Model: </a:t>
            </a:r>
            <a:r>
              <a:rPr lang="en-GB" baseline="0" dirty="0" err="1"/>
              <a:t>Wie</a:t>
            </a:r>
            <a:r>
              <a:rPr lang="en-GB" baseline="0" dirty="0"/>
              <a:t> System </a:t>
            </a:r>
            <a:r>
              <a:rPr lang="en-GB" baseline="0" dirty="0" err="1"/>
              <a:t>benutzt</a:t>
            </a:r>
            <a:r>
              <a:rPr lang="en-GB" baseline="0" dirty="0"/>
              <a:t>, </a:t>
            </a:r>
            <a:r>
              <a:rPr lang="en-GB" baseline="0" dirty="0" err="1"/>
              <a:t>welcher</a:t>
            </a:r>
            <a:r>
              <a:rPr lang="en-GB" baseline="0" dirty="0"/>
              <a:t> workload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92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749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Tier0:</a:t>
            </a:r>
            <a:r>
              <a:rPr lang="de-DE" baseline="0" noProof="0" dirty="0"/>
              <a:t> erzeugt Metadaten (</a:t>
            </a:r>
            <a:r>
              <a:rPr lang="de-DE" baseline="0" noProof="0" dirty="0" err="1"/>
              <a:t>first</a:t>
            </a:r>
            <a:r>
              <a:rPr lang="de-DE" baseline="0" noProof="0" dirty="0"/>
              <a:t> pass </a:t>
            </a:r>
            <a:r>
              <a:rPr lang="de-DE" baseline="0" noProof="0" dirty="0" err="1"/>
              <a:t>reconstruciton</a:t>
            </a:r>
            <a:r>
              <a:rPr lang="de-DE" baseline="0" noProof="0" dirty="0"/>
              <a:t>)</a:t>
            </a:r>
          </a:p>
          <a:p>
            <a:pPr lvl="1"/>
            <a:r>
              <a:rPr lang="de-DE" baseline="0" noProof="0" dirty="0"/>
              <a:t>Tier2: oft Institute oder Universitäten, wenig Storage</a:t>
            </a:r>
          </a:p>
          <a:p>
            <a:pPr lvl="1"/>
            <a:r>
              <a:rPr lang="de-DE" noProof="0" dirty="0"/>
              <a:t>Monte</a:t>
            </a:r>
            <a:r>
              <a:rPr lang="de-DE" baseline="0" noProof="0" dirty="0"/>
              <a:t> Carlo: Simulation, randomisiert, nicht deterministisch, effizient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Heterogen:</a:t>
            </a:r>
            <a:r>
              <a:rPr lang="de-DE" baseline="0" noProof="0" dirty="0"/>
              <a:t> zwischen Rechenzentren, innerhalb und Verbindung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Unsere</a:t>
            </a:r>
            <a:r>
              <a:rPr lang="de-DE" baseline="0" noProof="0" dirty="0"/>
              <a:t> Arbeit CMS Computing </a:t>
            </a:r>
            <a:r>
              <a:rPr lang="de-DE" baseline="0" noProof="0" dirty="0" smtClean="0"/>
              <a:t>Modell, </a:t>
            </a:r>
            <a:r>
              <a:rPr lang="de-DE" baseline="0" noProof="0" dirty="0"/>
              <a:t>da Zusammenarbeit mit Prof. Quast und die betreuen CMS, aber übertragbar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00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Kann verschiedene Strategien auch schlecht vergleichen</a:t>
            </a:r>
            <a:r>
              <a:rPr lang="de-DE" baseline="0" noProof="0" dirty="0"/>
              <a:t> ohne Simulation, da Last sich ändert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Eher neue Leitung, oder Cache</a:t>
            </a:r>
            <a:r>
              <a:rPr lang="de-DE" baseline="0" noProof="0" dirty="0"/>
              <a:t> oder mehr CPU, was bringt die beste Leistung fürs wenigste Geld</a:t>
            </a:r>
          </a:p>
          <a:p>
            <a:pPr lvl="1"/>
            <a:r>
              <a:rPr lang="de-DE" baseline="0" noProof="0" dirty="0"/>
              <a:t>Alle </a:t>
            </a:r>
            <a:r>
              <a:rPr lang="de-DE" baseline="0" noProof="0" dirty="0" err="1"/>
              <a:t>side</a:t>
            </a:r>
            <a:r>
              <a:rPr lang="de-DE" baseline="0" noProof="0" dirty="0"/>
              <a:t> </a:t>
            </a:r>
            <a:r>
              <a:rPr lang="de-DE" baseline="0" noProof="0" dirty="0" err="1"/>
              <a:t>effects</a:t>
            </a:r>
            <a:r>
              <a:rPr lang="de-DE" baseline="0" noProof="0" dirty="0"/>
              <a:t> kann man nicht berücksichtigen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985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Auswirkung wenn Job typen berücksichtigt,</a:t>
            </a:r>
            <a:r>
              <a:rPr lang="de-DE" baseline="0" noProof="0" dirty="0"/>
              <a:t> was gutes Verhältnis ist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531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Erstelle verschiedene Modelle und erhalte aussage über Qualitätseigenschaften: Performance</a:t>
            </a:r>
          </a:p>
          <a:p>
            <a:pPr lvl="1"/>
            <a:endParaRPr lang="de-DE" noProof="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 err="1"/>
              <a:t>Palladi</a:t>
            </a:r>
            <a:r>
              <a:rPr lang="de-DE" dirty="0"/>
              <a:t>o für Simulation von </a:t>
            </a:r>
            <a:r>
              <a:rPr lang="de-DE" dirty="0" err="1"/>
              <a:t>Lastverteilungsstragien</a:t>
            </a:r>
            <a:r>
              <a:rPr lang="de-DE" dirty="0"/>
              <a:t> nutzen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 err="1"/>
              <a:t>Architectual</a:t>
            </a:r>
            <a:r>
              <a:rPr lang="de-DE" baseline="0" noProof="0" dirty="0"/>
              <a:t> Templates: erlaubt </a:t>
            </a:r>
            <a:r>
              <a:rPr lang="de-DE" baseline="0" noProof="0" dirty="0" err="1"/>
              <a:t>Ressourceumgebung</a:t>
            </a:r>
            <a:r>
              <a:rPr lang="de-DE" baseline="0" noProof="0" dirty="0"/>
              <a:t> effizient zu modellieren: anstatt 1000 Server per Hand, Annotation, automatisches </a:t>
            </a:r>
            <a:r>
              <a:rPr lang="de-DE" baseline="0" noProof="0" dirty="0" err="1"/>
              <a:t>Loadbalancer</a:t>
            </a:r>
            <a:endParaRPr lang="de-DE" baseline="0" noProof="0" dirty="0"/>
          </a:p>
          <a:p>
            <a:pPr lvl="1"/>
            <a:r>
              <a:rPr lang="de-DE" baseline="0" noProof="0" dirty="0" err="1"/>
              <a:t>SimuLizar</a:t>
            </a:r>
            <a:r>
              <a:rPr lang="de-DE" baseline="0" noProof="0" dirty="0"/>
              <a:t>: um selbstadaptive Systeme zu simulieren, passen sich der Last an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Aber nie so großes System simuliert, Skalierbarkeit fraglich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393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Was</a:t>
            </a:r>
            <a:r>
              <a:rPr lang="de-DE" baseline="0" noProof="0" dirty="0"/>
              <a:t> es sonst noch für alternativen gibt anstatt Palladio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 err="1"/>
              <a:t>SimGrid</a:t>
            </a:r>
            <a:r>
              <a:rPr lang="de-DE" baseline="0" noProof="0" dirty="0"/>
              <a:t>: vielseitig, weit verbreitet </a:t>
            </a:r>
          </a:p>
          <a:p>
            <a:pPr lvl="1"/>
            <a:r>
              <a:rPr lang="de-DE" baseline="0" noProof="0" dirty="0" err="1"/>
              <a:t>GridSim</a:t>
            </a:r>
            <a:r>
              <a:rPr lang="de-DE" baseline="0" noProof="0" dirty="0"/>
              <a:t>, </a:t>
            </a:r>
            <a:r>
              <a:rPr lang="de-DE" baseline="0" noProof="0" dirty="0" err="1"/>
              <a:t>GangSim</a:t>
            </a:r>
            <a:r>
              <a:rPr lang="de-DE" baseline="0" noProof="0" dirty="0"/>
              <a:t>: weitere Simulatoren um </a:t>
            </a:r>
            <a:r>
              <a:rPr lang="de-DE" baseline="0" noProof="0" dirty="0" err="1"/>
              <a:t>Scheduling</a:t>
            </a:r>
            <a:r>
              <a:rPr lang="de-DE" baseline="0" noProof="0" dirty="0"/>
              <a:t> auszuwerten</a:t>
            </a:r>
          </a:p>
          <a:p>
            <a:pPr lvl="1"/>
            <a:r>
              <a:rPr lang="de-DE" baseline="0" noProof="0" dirty="0"/>
              <a:t>DGSIM: Framework das </a:t>
            </a:r>
            <a:r>
              <a:rPr lang="de-DE" baseline="0" noProof="0" dirty="0" err="1"/>
              <a:t>simulations</a:t>
            </a:r>
            <a:r>
              <a:rPr lang="de-DE" baseline="0" noProof="0" dirty="0"/>
              <a:t> Umgebungen verbessert; generiert </a:t>
            </a:r>
            <a:r>
              <a:rPr lang="de-DE" baseline="0" noProof="0" dirty="0" err="1"/>
              <a:t>Workloads</a:t>
            </a:r>
            <a:r>
              <a:rPr lang="de-DE" baseline="0" noProof="0" dirty="0"/>
              <a:t>, </a:t>
            </a:r>
            <a:r>
              <a:rPr lang="de-DE" baseline="0" noProof="0" dirty="0" err="1"/>
              <a:t>Infrasturuktur</a:t>
            </a:r>
            <a:endParaRPr lang="de-DE" baseline="0" noProof="0" dirty="0"/>
          </a:p>
          <a:p>
            <a:pPr lvl="1"/>
            <a:r>
              <a:rPr lang="de-DE" baseline="0" noProof="0" dirty="0" err="1"/>
              <a:t>OptorSim</a:t>
            </a:r>
            <a:r>
              <a:rPr lang="de-DE" baseline="0" noProof="0" dirty="0"/>
              <a:t>, </a:t>
            </a:r>
            <a:r>
              <a:rPr lang="de-DE" baseline="0" noProof="0" dirty="0" err="1"/>
              <a:t>ChicagoSim</a:t>
            </a:r>
            <a:r>
              <a:rPr lang="de-DE" baseline="0" noProof="0" dirty="0"/>
              <a:t>: Daten </a:t>
            </a:r>
            <a:r>
              <a:rPr lang="de-DE" baseline="0" noProof="0" dirty="0" err="1"/>
              <a:t>replications</a:t>
            </a:r>
            <a:r>
              <a:rPr lang="de-DE" baseline="0" noProof="0" dirty="0"/>
              <a:t> </a:t>
            </a:r>
            <a:r>
              <a:rPr lang="de-DE" baseline="0" noProof="0" dirty="0" err="1"/>
              <a:t>algorithmen</a:t>
            </a:r>
            <a:r>
              <a:rPr lang="de-DE" baseline="0" noProof="0" dirty="0"/>
              <a:t> auswerten, simulieren </a:t>
            </a:r>
            <a:r>
              <a:rPr lang="de-DE" baseline="0" noProof="0" dirty="0" err="1"/>
              <a:t>lokalität</a:t>
            </a:r>
            <a:r>
              <a:rPr lang="de-DE" baseline="0" noProof="0" dirty="0"/>
              <a:t> der Daten, dafür aber nicht Lastverteilung auswerten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001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2000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Knoten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steigenden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Tasks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GridSim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quadratisch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SimGrid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linear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500.000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GridSim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mehr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eine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Stunde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und 4.4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GiB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SimGrid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weniger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14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Sekunden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nur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165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MiB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Optimirungen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 light-weight execution contexts, using lazy activity updates, and using trace integration for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resource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management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128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 err="1"/>
              <a:t>Hierachische</a:t>
            </a:r>
            <a:r>
              <a:rPr lang="de-DE" noProof="0" dirty="0"/>
              <a:t> 3 Tier</a:t>
            </a:r>
            <a:r>
              <a:rPr lang="de-DE" baseline="0" noProof="0" dirty="0"/>
              <a:t> Struktur am besten </a:t>
            </a:r>
            <a:r>
              <a:rPr lang="de-DE" baseline="0" noProof="0" dirty="0" err="1"/>
              <a:t>performed</a:t>
            </a:r>
            <a:r>
              <a:rPr lang="de-DE" baseline="0" noProof="0" dirty="0"/>
              <a:t> [10]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Ähnliche Idee was wir machen wollen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 err="1"/>
              <a:t>Immernoch</a:t>
            </a:r>
            <a:r>
              <a:rPr lang="de-DE" baseline="0" noProof="0" dirty="0"/>
              <a:t> für </a:t>
            </a:r>
            <a:r>
              <a:rPr lang="de-DE" baseline="0" noProof="0" dirty="0" err="1"/>
              <a:t>experimente</a:t>
            </a:r>
            <a:r>
              <a:rPr lang="de-DE" baseline="0" noProof="0" dirty="0"/>
              <a:t> am CERN, aber auch allgemein nutzbar</a:t>
            </a:r>
          </a:p>
          <a:p>
            <a:pPr lvl="1"/>
            <a:r>
              <a:rPr lang="de-DE" baseline="0" noProof="0" dirty="0"/>
              <a:t>Würde erst denken dass optimales Werkzeug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Prag Tier 2 </a:t>
            </a:r>
            <a:r>
              <a:rPr lang="de-DE" baseline="0" noProof="0" dirty="0" err="1"/>
              <a:t>Node</a:t>
            </a:r>
            <a:r>
              <a:rPr lang="de-DE" baseline="0" noProof="0" dirty="0"/>
              <a:t> 3000 CPUs, Netzwerk Last auch nicht genau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060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2014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Verbindet</a:t>
            </a:r>
            <a:r>
              <a:rPr lang="de-DE" baseline="0" noProof="0" dirty="0"/>
              <a:t> Monitoring Daten mit Simulationstool, um die hohe </a:t>
            </a:r>
            <a:r>
              <a:rPr lang="de-DE" baseline="0" noProof="0" dirty="0" err="1"/>
              <a:t>dynamik</a:t>
            </a:r>
            <a:r>
              <a:rPr lang="de-DE" baseline="0" noProof="0" dirty="0"/>
              <a:t> der Cloud zu handhaben.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Deshalb</a:t>
            </a:r>
            <a:r>
              <a:rPr lang="de-DE" baseline="0" noProof="0" dirty="0"/>
              <a:t> vermuten wir dass Palladio skaliert, da in diesem Projekt für Cloud bereitgemacht wird</a:t>
            </a:r>
          </a:p>
          <a:p>
            <a:pPr lvl="1"/>
            <a:endParaRPr lang="de-DE" baseline="0" noProof="0" dirty="0"/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10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878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479800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5" y="6426200"/>
            <a:ext cx="56197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  <a:cs typeface="+mn-cs"/>
              </a:rPr>
              <a:t>KIT – </a:t>
            </a:r>
            <a:r>
              <a:rPr lang="de-DE" sz="1000" dirty="0">
                <a:latin typeface="Arial" pitchFamily="34" charset="0"/>
                <a:cs typeface="+mn-cs"/>
              </a:rPr>
              <a:t>Universität des Landes Baden-Württemberg und </a:t>
            </a:r>
            <a:br>
              <a:rPr lang="de-DE" sz="1000" dirty="0">
                <a:latin typeface="Arial" pitchFamily="34" charset="0"/>
                <a:cs typeface="+mn-cs"/>
              </a:rPr>
            </a:br>
            <a:r>
              <a:rPr lang="de-DE" sz="1000" dirty="0">
                <a:latin typeface="Arial" pitchFamily="34" charset="0"/>
                <a:cs typeface="+mn-cs"/>
              </a:rPr>
              <a:t>nationales Forschungszentrum in der Helmholtz-Gemeinschaft</a:t>
            </a:r>
            <a:endParaRPr lang="en-US" sz="1000" dirty="0">
              <a:latin typeface="Arial" pitchFamily="34" charset="0"/>
              <a:cs typeface="+mn-cs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  <a:t>SOFTWARE-ENTWURF UND -QUALITÄT</a:t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</a:br>
            <a: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  <a:t>INSTITUT FÜR PROGRAMMSTRUKTUREN UND DATENORGANISATION, FAKULTÄT FÜR INFORMATIK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  <a:cs typeface="+mn-cs"/>
              </a:rPr>
              <a:t>www.kit.edu</a:t>
            </a:r>
          </a:p>
        </p:txBody>
      </p:sp>
      <p:pic>
        <p:nvPicPr>
          <p:cNvPr id="7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96875" y="333375"/>
            <a:ext cx="1617663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/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/>
              <a:t>Untertitel durch Klicken hinzufügen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text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49938" y="6434138"/>
            <a:ext cx="31845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>
                <a:latin typeface="Arial" pitchFamily="34" charset="0"/>
                <a:cs typeface="+mn-cs"/>
              </a:rPr>
              <a:t>Software-Entwurf und -Qualität</a:t>
            </a:r>
            <a:br>
              <a:rPr lang="de-DE" sz="1000">
                <a:latin typeface="Arial" pitchFamily="34" charset="0"/>
                <a:cs typeface="+mn-cs"/>
              </a:rPr>
            </a:br>
            <a:r>
              <a:rPr lang="de-DE" sz="1000">
                <a:latin typeface="Arial" pitchFamily="34" charset="0"/>
                <a:cs typeface="+mn-cs"/>
              </a:rPr>
              <a:t>Institut für Programmstrukturen und Datenorganisation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87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DAC4D99C-667D-4932-87D1-F6C84B861DB9}" type="slidenum">
              <a:rPr lang="de-DE" sz="1000" b="1"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>
              <a:cs typeface="+mn-cs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825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>
                <a:latin typeface="Arial" pitchFamily="34" charset="0"/>
                <a:cs typeface="+mn-cs"/>
              </a:rPr>
              <a:pPr>
                <a:defRPr/>
              </a:pPr>
              <a:t>11.12.2017</a:t>
            </a:fld>
            <a:endParaRPr lang="de-DE" sz="1000" dirty="0">
              <a:latin typeface="Arial" pitchFamily="34" charset="0"/>
              <a:cs typeface="+mn-cs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7463" y="6445250"/>
            <a:ext cx="45434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7669213" y="341313"/>
            <a:ext cx="10826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fontAlgn="base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fontAlgn="base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6/annurev-nucl-102010-130059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s.iop.org/1742-6596/331/i=7/a=072038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s.iop.org/1742-6596/331/i=7/a=072038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701800"/>
            <a:ext cx="8389938" cy="649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200" noProof="0" dirty="0"/>
              <a:t>Modellierung und Simulation von Lastverteilungsstrategien für </a:t>
            </a:r>
            <a:br>
              <a:rPr lang="de-DE" sz="2200" noProof="0" dirty="0"/>
            </a:br>
            <a:r>
              <a:rPr lang="de-DE" sz="2200" noProof="0" dirty="0"/>
              <a:t>Teilchenphysikalische Experimente am CERN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00050" y="2503488"/>
            <a:ext cx="8370888" cy="620712"/>
          </a:xfrm>
        </p:spPr>
        <p:txBody>
          <a:bodyPr/>
          <a:lstStyle/>
          <a:p>
            <a:pPr marL="0" indent="0">
              <a:buNone/>
            </a:pPr>
            <a:r>
              <a:rPr lang="de-DE" sz="1800" b="1" noProof="0" dirty="0">
                <a:solidFill>
                  <a:srgbClr val="000000"/>
                </a:solidFill>
              </a:rPr>
              <a:t>State of the Art von Patrick Firnkes</a:t>
            </a:r>
          </a:p>
          <a:p>
            <a:pPr marL="0" indent="0">
              <a:buNone/>
            </a:pPr>
            <a:r>
              <a:rPr lang="de-DE" sz="1800" b="1" noProof="0" dirty="0">
                <a:solidFill>
                  <a:srgbClr val="000000"/>
                </a:solidFill>
              </a:rPr>
              <a:t>Betreuer: Jun.-Prof. </a:t>
            </a:r>
            <a:r>
              <a:rPr lang="de-DE" sz="1800" b="1" noProof="0" dirty="0" err="1">
                <a:solidFill>
                  <a:srgbClr val="000000"/>
                </a:solidFill>
              </a:rPr>
              <a:t>Koziolek</a:t>
            </a:r>
            <a:r>
              <a:rPr lang="de-DE" sz="1800" b="1" dirty="0">
                <a:solidFill>
                  <a:srgbClr val="000000"/>
                </a:solidFill>
              </a:rPr>
              <a:t>                                                                  14.12.17 </a:t>
            </a:r>
            <a:endParaRPr lang="de-DE" sz="1800" b="1" noProof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842" y="895350"/>
            <a:ext cx="2085251" cy="957513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CACTOS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EU Projekt für Automatisierung und</a:t>
            </a:r>
          </a:p>
          <a:p>
            <a:pPr marL="0" indent="0">
              <a:buNone/>
            </a:pPr>
            <a:r>
              <a:rPr lang="de-DE" dirty="0"/>
              <a:t>   Optimierung von Cloud Infrastruktur </a:t>
            </a:r>
            <a:r>
              <a:rPr lang="de-DE" sz="2000" dirty="0"/>
              <a:t>[12]</a:t>
            </a:r>
          </a:p>
          <a:p>
            <a:r>
              <a:rPr lang="de-DE" dirty="0" err="1"/>
              <a:t>Runtime</a:t>
            </a:r>
            <a:r>
              <a:rPr lang="de-DE" dirty="0"/>
              <a:t> Toolkit</a:t>
            </a:r>
          </a:p>
          <a:p>
            <a:pPr lvl="1"/>
            <a:r>
              <a:rPr lang="de-DE" dirty="0"/>
              <a:t>Monitoring und Ressourcen Verwaltung</a:t>
            </a:r>
          </a:p>
          <a:p>
            <a:r>
              <a:rPr lang="de-DE" dirty="0" err="1"/>
              <a:t>Prediction</a:t>
            </a:r>
            <a:r>
              <a:rPr lang="de-DE" dirty="0"/>
              <a:t> Toolkit</a:t>
            </a:r>
          </a:p>
          <a:p>
            <a:pPr lvl="1"/>
            <a:r>
              <a:rPr lang="de-DE" dirty="0"/>
              <a:t>Evaluierung von </a:t>
            </a:r>
            <a:r>
              <a:rPr lang="de-DE" dirty="0" err="1"/>
              <a:t>Deployment</a:t>
            </a:r>
            <a:r>
              <a:rPr lang="de-DE" dirty="0"/>
              <a:t> und Lastverteilung</a:t>
            </a:r>
          </a:p>
          <a:p>
            <a:pPr lvl="1"/>
            <a:r>
              <a:rPr lang="de-DE" dirty="0"/>
              <a:t>Baut auf Palladio/</a:t>
            </a:r>
            <a:r>
              <a:rPr lang="de-DE" dirty="0" err="1"/>
              <a:t>SimuLizar</a:t>
            </a:r>
            <a:r>
              <a:rPr lang="de-DE" dirty="0"/>
              <a:t> auf</a:t>
            </a:r>
          </a:p>
          <a:p>
            <a:r>
              <a:rPr lang="de-DE" dirty="0"/>
              <a:t>Erlaubt das rapide Testen von Lastverteilungsstrategien </a:t>
            </a:r>
            <a:r>
              <a:rPr lang="de-DE" sz="2400" dirty="0"/>
              <a:t>[13]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19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20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Fazit</a:t>
              </a:r>
              <a:endParaRPr lang="de-DE" sz="1200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4" name="Eingekerbter Richtungspfeil 23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7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134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5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6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Fazit</a:t>
              </a:r>
              <a:endParaRPr lang="de-DE" sz="1200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0" name="Eingekerbter Richtungspfeil 9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10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11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3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098" y="858939"/>
            <a:ext cx="6262687" cy="511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25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1084056"/>
            <a:ext cx="8356600" cy="418442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Simulation </a:t>
            </a:r>
            <a:r>
              <a:rPr lang="de-DE" dirty="0" smtClean="0"/>
              <a:t>notwendig</a:t>
            </a:r>
            <a:r>
              <a:rPr lang="de-DE" dirty="0"/>
              <a:t>, um effizient Grid zu </a:t>
            </a:r>
            <a:r>
              <a:rPr lang="de-DE" dirty="0" smtClean="0"/>
              <a:t>betreiben</a:t>
            </a:r>
          </a:p>
          <a:p>
            <a:pPr lvl="1"/>
            <a:r>
              <a:rPr lang="de-DE" dirty="0" smtClean="0"/>
              <a:t>Lastverteilung</a:t>
            </a:r>
          </a:p>
          <a:p>
            <a:pPr lvl="1"/>
            <a:r>
              <a:rPr lang="de-DE" dirty="0" smtClean="0"/>
              <a:t>Infrastruktur</a:t>
            </a:r>
            <a:endParaRPr lang="de-DE" dirty="0"/>
          </a:p>
          <a:p>
            <a:r>
              <a:rPr lang="de-DE" dirty="0"/>
              <a:t>Palladio gute Wahl als Tool</a:t>
            </a:r>
          </a:p>
          <a:p>
            <a:r>
              <a:rPr lang="de-DE" dirty="0" smtClean="0"/>
              <a:t>Unsere </a:t>
            </a:r>
            <a:r>
              <a:rPr lang="de-DE" dirty="0"/>
              <a:t>A</a:t>
            </a:r>
            <a:r>
              <a:rPr lang="de-DE" dirty="0" smtClean="0"/>
              <a:t>rbeit </a:t>
            </a:r>
            <a:r>
              <a:rPr lang="de-DE" dirty="0"/>
              <a:t>wird zeigen ob Simulatoren </a:t>
            </a:r>
            <a:r>
              <a:rPr lang="de-DE" dirty="0" smtClean="0"/>
              <a:t>für derart großen Systeme geeignet sind</a:t>
            </a:r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34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36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5142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Verwandte Arbeiten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 smtClean="0"/>
                <a:t>Fazit</a:t>
              </a:r>
              <a:endParaRPr lang="de-DE" sz="1200" b="1" dirty="0"/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66" name="Eingekerbter Richtungspfeil 23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7" name="Eingekerbter Richtungspfeil 24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8" name="Eingekerbter Richtungspfeil 25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71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992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noProof="0" dirty="0"/>
              <a:t>[1] WLCG Project. WLCG Worldwide LHC Computing Grid. 2017. url: http://wlcg-public.web.cern.ch/ (</a:t>
            </a:r>
            <a:r>
              <a:rPr lang="de-DE" sz="2000" noProof="0" dirty="0" err="1"/>
              <a:t>visited</a:t>
            </a:r>
            <a:r>
              <a:rPr lang="de-DE" sz="2000" noProof="0" dirty="0"/>
              <a:t> on 11/2017).</a:t>
            </a:r>
          </a:p>
          <a:p>
            <a:r>
              <a:rPr lang="de-DE" sz="2000" noProof="0" dirty="0"/>
              <a:t>[2] WLCG Project. WLCG </a:t>
            </a:r>
            <a:r>
              <a:rPr lang="de-DE" sz="2000" noProof="0" dirty="0" err="1"/>
              <a:t>REsource</a:t>
            </a:r>
            <a:r>
              <a:rPr lang="de-DE" sz="2000" noProof="0" dirty="0"/>
              <a:t>, Balance &amp; </a:t>
            </a:r>
            <a:r>
              <a:rPr lang="de-DE" sz="2000" noProof="0" dirty="0" err="1"/>
              <a:t>USage</a:t>
            </a:r>
            <a:r>
              <a:rPr lang="de-DE" sz="2000" noProof="0" dirty="0"/>
              <a:t>. 2017. url: https://wlcg-rebus.cern.ch/apps/capacities/federations/ (</a:t>
            </a:r>
            <a:r>
              <a:rPr lang="de-DE" sz="2000" noProof="0" dirty="0" err="1"/>
              <a:t>visited</a:t>
            </a:r>
            <a:r>
              <a:rPr lang="de-DE" sz="2000" noProof="0" dirty="0"/>
              <a:t> on 11/2017).</a:t>
            </a:r>
          </a:p>
          <a:p>
            <a:r>
              <a:rPr lang="de-DE" sz="2000" noProof="0" dirty="0"/>
              <a:t>[3] Ian Bird. “Computing </a:t>
            </a:r>
            <a:r>
              <a:rPr lang="de-DE" sz="2000" noProof="0" dirty="0" err="1"/>
              <a:t>for</a:t>
            </a:r>
            <a:r>
              <a:rPr lang="de-DE" sz="2000" noProof="0" dirty="0"/>
              <a:t> the Large </a:t>
            </a:r>
            <a:r>
              <a:rPr lang="de-DE" sz="2000" noProof="0" dirty="0" err="1"/>
              <a:t>Hadron</a:t>
            </a:r>
            <a:r>
              <a:rPr lang="de-DE" sz="2000" noProof="0" dirty="0"/>
              <a:t> </a:t>
            </a:r>
            <a:r>
              <a:rPr lang="de-DE" sz="2000" noProof="0" dirty="0" err="1"/>
              <a:t>Collider</a:t>
            </a:r>
            <a:r>
              <a:rPr lang="de-DE" sz="2000" noProof="0" dirty="0"/>
              <a:t>”. In: Annual Review of </a:t>
            </a:r>
            <a:r>
              <a:rPr lang="de-DE" sz="2000" noProof="0" dirty="0" err="1"/>
              <a:t>Nuclear</a:t>
            </a:r>
            <a:r>
              <a:rPr lang="de-DE" sz="2000" noProof="0" dirty="0"/>
              <a:t> </a:t>
            </a:r>
            <a:r>
              <a:rPr lang="de-DE" sz="2000" noProof="0" dirty="0" err="1"/>
              <a:t>and</a:t>
            </a:r>
            <a:r>
              <a:rPr lang="de-DE" sz="2000" noProof="0" dirty="0"/>
              <a:t> </a:t>
            </a:r>
            <a:r>
              <a:rPr lang="de-DE" sz="2000" noProof="0" dirty="0" err="1"/>
              <a:t>Particle</a:t>
            </a:r>
            <a:r>
              <a:rPr lang="de-DE" sz="2000" noProof="0" dirty="0"/>
              <a:t> Science 61.1 (2011), pp. 99–118. </a:t>
            </a:r>
            <a:r>
              <a:rPr lang="de-DE" sz="2000" noProof="0" dirty="0" err="1"/>
              <a:t>doi</a:t>
            </a:r>
            <a:r>
              <a:rPr lang="de-DE" sz="2000" noProof="0" dirty="0"/>
              <a:t>: 10 . 1146 / </a:t>
            </a:r>
            <a:r>
              <a:rPr lang="de-DE" sz="2000" noProof="0" dirty="0" err="1"/>
              <a:t>annurev</a:t>
            </a:r>
            <a:r>
              <a:rPr lang="de-DE" sz="2000" noProof="0" dirty="0"/>
              <a:t> - </a:t>
            </a:r>
            <a:r>
              <a:rPr lang="de-DE" sz="2000" noProof="0" dirty="0" err="1"/>
              <a:t>nucl</a:t>
            </a:r>
            <a:r>
              <a:rPr lang="de-DE" sz="2000" noProof="0" dirty="0"/>
              <a:t> - 102010 -130059. </a:t>
            </a:r>
            <a:r>
              <a:rPr lang="de-DE" sz="2000" noProof="0" dirty="0" err="1"/>
              <a:t>print</a:t>
            </a:r>
            <a:r>
              <a:rPr lang="de-DE" sz="2000" noProof="0" dirty="0"/>
              <a:t>: https://doi.org/10.1146/annurev-nucl-102010-130059. url: </a:t>
            </a:r>
            <a:r>
              <a:rPr lang="de-DE" sz="2000" noProof="0" dirty="0">
                <a:hlinkClick r:id="rId3"/>
              </a:rPr>
              <a:t>https://doi.org/10.1146/annurev-nucl-102010-130059</a:t>
            </a:r>
            <a:r>
              <a:rPr lang="de-DE" sz="2000" noProof="0" dirty="0"/>
              <a:t>.</a:t>
            </a:r>
          </a:p>
          <a:p>
            <a:r>
              <a:rPr lang="de-DE" sz="2000" noProof="0" dirty="0"/>
              <a:t>[4] Steen Becker, Heiko </a:t>
            </a:r>
            <a:r>
              <a:rPr lang="de-DE" sz="2000" noProof="0" dirty="0" err="1"/>
              <a:t>Koziolek</a:t>
            </a:r>
            <a:r>
              <a:rPr lang="de-DE" sz="2000" noProof="0" dirty="0"/>
              <a:t>, </a:t>
            </a:r>
            <a:r>
              <a:rPr lang="de-DE" sz="2000" noProof="0" dirty="0" err="1"/>
              <a:t>and</a:t>
            </a:r>
            <a:r>
              <a:rPr lang="de-DE" sz="2000" noProof="0" dirty="0"/>
              <a:t> Ralf </a:t>
            </a:r>
            <a:r>
              <a:rPr lang="de-DE" sz="2000" noProof="0" dirty="0" err="1"/>
              <a:t>Reussner</a:t>
            </a:r>
            <a:r>
              <a:rPr lang="de-DE" sz="2000" noProof="0" dirty="0"/>
              <a:t>. “The Palladio </a:t>
            </a:r>
            <a:r>
              <a:rPr lang="de-DE" sz="2000" noProof="0" dirty="0" err="1"/>
              <a:t>component</a:t>
            </a:r>
            <a:r>
              <a:rPr lang="de-DE" sz="2000" noProof="0" dirty="0"/>
              <a:t> </a:t>
            </a:r>
            <a:r>
              <a:rPr lang="de-DE" sz="2000" noProof="0" dirty="0" err="1"/>
              <a:t>model</a:t>
            </a:r>
            <a:r>
              <a:rPr lang="de-DE" sz="2000" noProof="0" dirty="0"/>
              <a:t> </a:t>
            </a:r>
            <a:r>
              <a:rPr lang="de-DE" sz="2000" noProof="0" dirty="0" err="1"/>
              <a:t>for</a:t>
            </a:r>
            <a:r>
              <a:rPr lang="de-DE" sz="2000" noProof="0" dirty="0"/>
              <a:t> model-</a:t>
            </a:r>
            <a:r>
              <a:rPr lang="de-DE" sz="2000" noProof="0" dirty="0" err="1"/>
              <a:t>driven</a:t>
            </a:r>
            <a:r>
              <a:rPr lang="de-DE" sz="2000" noProof="0" dirty="0"/>
              <a:t> </a:t>
            </a:r>
            <a:r>
              <a:rPr lang="de-DE" sz="2000" noProof="0" dirty="0" err="1"/>
              <a:t>performance</a:t>
            </a:r>
            <a:r>
              <a:rPr lang="de-DE" sz="2000" noProof="0" dirty="0"/>
              <a:t> </a:t>
            </a:r>
            <a:r>
              <a:rPr lang="de-DE" sz="2000" noProof="0" dirty="0" err="1"/>
              <a:t>prediction</a:t>
            </a:r>
            <a:r>
              <a:rPr lang="de-DE" sz="2000" noProof="0" dirty="0"/>
              <a:t>”. In: Journal of Systems </a:t>
            </a:r>
            <a:r>
              <a:rPr lang="de-DE" sz="2000" noProof="0" dirty="0" err="1"/>
              <a:t>and</a:t>
            </a:r>
            <a:r>
              <a:rPr lang="de-DE" sz="2000" noProof="0" dirty="0"/>
              <a:t> Software 82.1 (2009).Special </a:t>
            </a:r>
            <a:r>
              <a:rPr lang="de-DE" sz="2000" noProof="0" dirty="0" err="1"/>
              <a:t>Issue</a:t>
            </a:r>
            <a:r>
              <a:rPr lang="de-DE" sz="2000" noProof="0" dirty="0"/>
              <a:t>: Software </a:t>
            </a:r>
            <a:r>
              <a:rPr lang="de-DE" sz="2000" noProof="0" dirty="0" err="1"/>
              <a:t>performance</a:t>
            </a:r>
            <a:r>
              <a:rPr lang="de-DE" sz="2000" noProof="0" dirty="0"/>
              <a:t> - Modeling </a:t>
            </a:r>
            <a:r>
              <a:rPr lang="de-DE" sz="2000" noProof="0" dirty="0" err="1"/>
              <a:t>and</a:t>
            </a:r>
            <a:r>
              <a:rPr lang="de-DE" sz="2000" noProof="0" dirty="0"/>
              <a:t> Analysis, pp. 3–22. </a:t>
            </a:r>
            <a:r>
              <a:rPr lang="de-DE" sz="2000" noProof="0" dirty="0" err="1"/>
              <a:t>issn</a:t>
            </a:r>
            <a:r>
              <a:rPr lang="de-DE" sz="2000" noProof="0" dirty="0"/>
              <a:t>: 0164-1212.doi: https://doi.org/10.1016/j.jss.2008.03.066. url: http://www.sciencedirect.com/science/article/pii/S0164121208001015.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48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noProof="0" dirty="0"/>
              <a:t>[5] Sebastian </a:t>
            </a:r>
            <a:r>
              <a:rPr lang="de-DE" sz="2000" noProof="0" dirty="0" err="1"/>
              <a:t>Lehrig</a:t>
            </a:r>
            <a:r>
              <a:rPr lang="de-DE" sz="2000" noProof="0" dirty="0"/>
              <a:t> </a:t>
            </a:r>
            <a:r>
              <a:rPr lang="de-DE" sz="2000" noProof="0" dirty="0" err="1"/>
              <a:t>and</a:t>
            </a:r>
            <a:r>
              <a:rPr lang="de-DE" sz="2000" noProof="0" dirty="0"/>
              <a:t> Matthias Becker. “</a:t>
            </a:r>
            <a:r>
              <a:rPr lang="de-DE" sz="2000" noProof="0" dirty="0" err="1"/>
              <a:t>Approaching</a:t>
            </a:r>
            <a:r>
              <a:rPr lang="de-DE" sz="2000" noProof="0" dirty="0"/>
              <a:t> the </a:t>
            </a:r>
            <a:r>
              <a:rPr lang="de-DE" sz="2000" noProof="0" dirty="0" err="1"/>
              <a:t>cloud</a:t>
            </a:r>
            <a:r>
              <a:rPr lang="de-DE" sz="2000" noProof="0" dirty="0"/>
              <a:t>: </a:t>
            </a:r>
            <a:r>
              <a:rPr lang="de-DE" sz="2000" noProof="0" dirty="0" err="1"/>
              <a:t>Using</a:t>
            </a:r>
            <a:r>
              <a:rPr lang="de-DE" sz="2000" noProof="0" dirty="0"/>
              <a:t> </a:t>
            </a:r>
            <a:r>
              <a:rPr lang="de-DE" sz="2000" noProof="0" dirty="0" err="1"/>
              <a:t>palladio</a:t>
            </a:r>
            <a:r>
              <a:rPr lang="de-DE" sz="2000" noProof="0" dirty="0"/>
              <a:t> </a:t>
            </a:r>
            <a:r>
              <a:rPr lang="de-DE" sz="2000" noProof="0" dirty="0" err="1"/>
              <a:t>for</a:t>
            </a:r>
            <a:r>
              <a:rPr lang="de-DE" sz="2000" noProof="0" dirty="0"/>
              <a:t> </a:t>
            </a:r>
            <a:r>
              <a:rPr lang="de-DE" sz="2000" noProof="0" dirty="0" err="1"/>
              <a:t>scalability,elasticity</a:t>
            </a:r>
            <a:r>
              <a:rPr lang="de-DE" sz="2000" noProof="0" dirty="0"/>
              <a:t>, </a:t>
            </a:r>
            <a:r>
              <a:rPr lang="de-DE" sz="2000" noProof="0" dirty="0" err="1"/>
              <a:t>and</a:t>
            </a:r>
            <a:r>
              <a:rPr lang="de-DE" sz="2000" noProof="0" dirty="0"/>
              <a:t> </a:t>
            </a:r>
            <a:r>
              <a:rPr lang="de-DE" sz="2000" noProof="0" dirty="0" err="1"/>
              <a:t>eciency</a:t>
            </a:r>
            <a:r>
              <a:rPr lang="de-DE" sz="2000" noProof="0" dirty="0"/>
              <a:t> </a:t>
            </a:r>
            <a:r>
              <a:rPr lang="de-DE" sz="2000" noProof="0" dirty="0" err="1"/>
              <a:t>analyses</a:t>
            </a:r>
            <a:r>
              <a:rPr lang="de-DE" sz="2000" noProof="0" dirty="0"/>
              <a:t>”. In: </a:t>
            </a:r>
            <a:r>
              <a:rPr lang="de-DE" sz="2000" noProof="0" dirty="0" err="1"/>
              <a:t>Proceedings</a:t>
            </a:r>
            <a:r>
              <a:rPr lang="de-DE" sz="2000" noProof="0" dirty="0"/>
              <a:t> of the Symposium on </a:t>
            </a:r>
            <a:r>
              <a:rPr lang="de-DE" sz="2000" noProof="0" dirty="0" err="1"/>
              <a:t>SoftwarePerformance</a:t>
            </a:r>
            <a:r>
              <a:rPr lang="de-DE" sz="2000" noProof="0" dirty="0"/>
              <a:t>. 2014, pp. 26–28.</a:t>
            </a:r>
          </a:p>
          <a:p>
            <a:r>
              <a:rPr lang="de-DE" sz="2000" noProof="0" dirty="0"/>
              <a:t>[6] Matthias Becker, Steen Becker, </a:t>
            </a:r>
            <a:r>
              <a:rPr lang="de-DE" sz="2000" noProof="0" dirty="0" err="1"/>
              <a:t>and</a:t>
            </a:r>
            <a:r>
              <a:rPr lang="de-DE" sz="2000" noProof="0" dirty="0"/>
              <a:t> Joachim Meyer. “</a:t>
            </a:r>
            <a:r>
              <a:rPr lang="de-DE" sz="2000" noProof="0" dirty="0" err="1"/>
              <a:t>SimuLizar</a:t>
            </a:r>
            <a:r>
              <a:rPr lang="de-DE" sz="2000" noProof="0" dirty="0"/>
              <a:t>: Design-Time Modeling </a:t>
            </a:r>
            <a:r>
              <a:rPr lang="de-DE" sz="2000" noProof="0" dirty="0" err="1"/>
              <a:t>and</a:t>
            </a:r>
            <a:r>
              <a:rPr lang="de-DE" sz="2000" noProof="0" dirty="0"/>
              <a:t> Performance Analysis of </a:t>
            </a:r>
            <a:r>
              <a:rPr lang="de-DE" sz="2000" noProof="0" dirty="0" err="1"/>
              <a:t>Self</a:t>
            </a:r>
            <a:r>
              <a:rPr lang="de-DE" sz="2000" noProof="0" dirty="0"/>
              <a:t>-Adaptive Systems.” In: Software Engineering 213 (2013), pp. 71–84.</a:t>
            </a:r>
          </a:p>
          <a:p>
            <a:r>
              <a:rPr lang="de-DE" sz="2000" noProof="0" dirty="0"/>
              <a:t>[7] C Zach et al. “Simulation of the </a:t>
            </a:r>
            <a:r>
              <a:rPr lang="de-DE" sz="2000" noProof="0" dirty="0" err="1"/>
              <a:t>job</a:t>
            </a:r>
            <a:r>
              <a:rPr lang="de-DE" sz="2000" noProof="0" dirty="0"/>
              <a:t> </a:t>
            </a:r>
            <a:r>
              <a:rPr lang="de-DE" sz="2000" noProof="0" dirty="0" err="1"/>
              <a:t>processing</a:t>
            </a:r>
            <a:r>
              <a:rPr lang="de-DE" sz="2000" noProof="0" dirty="0"/>
              <a:t> </a:t>
            </a:r>
            <a:r>
              <a:rPr lang="de-DE" sz="2000" noProof="0" dirty="0" err="1"/>
              <a:t>performance</a:t>
            </a:r>
            <a:r>
              <a:rPr lang="de-DE" sz="2000" noProof="0" dirty="0"/>
              <a:t> at an ALICE Tier-2 </a:t>
            </a:r>
            <a:r>
              <a:rPr lang="de-DE" sz="2000" noProof="0" dirty="0" err="1"/>
              <a:t>site</a:t>
            </a:r>
            <a:r>
              <a:rPr lang="de-DE" sz="2000" noProof="0" dirty="0"/>
              <a:t> </a:t>
            </a:r>
            <a:r>
              <a:rPr lang="de-DE" sz="2000" noProof="0" dirty="0" err="1"/>
              <a:t>with</a:t>
            </a:r>
            <a:r>
              <a:rPr lang="de-DE" sz="2000" noProof="0" dirty="0"/>
              <a:t> MONARC”. In: Journal of </a:t>
            </a:r>
            <a:r>
              <a:rPr lang="de-DE" sz="2000" noProof="0" dirty="0" err="1"/>
              <a:t>Physics</a:t>
            </a:r>
            <a:r>
              <a:rPr lang="de-DE" sz="2000" noProof="0" dirty="0"/>
              <a:t>: Conference Series 331.7 (2011), p. 072038. </a:t>
            </a:r>
            <a:r>
              <a:rPr lang="de-DE" sz="2000" noProof="0" dirty="0">
                <a:hlinkClick r:id="rId3"/>
              </a:rPr>
              <a:t>url:http://stacks.iop.org/1742-6596/331/i=7/a=072038</a:t>
            </a:r>
            <a:r>
              <a:rPr lang="de-DE" sz="2000" noProof="0" dirty="0"/>
              <a:t>.</a:t>
            </a:r>
          </a:p>
          <a:p>
            <a:r>
              <a:rPr lang="de-DE" sz="2000" noProof="0" dirty="0"/>
              <a:t>[8] </a:t>
            </a:r>
            <a:r>
              <a:rPr lang="de-DE" sz="2000" dirty="0"/>
              <a:t>Henri Casanova et al. “Versatile, </a:t>
            </a:r>
            <a:r>
              <a:rPr lang="de-DE" sz="2000" dirty="0" err="1"/>
              <a:t>Scalable</a:t>
            </a:r>
            <a:r>
              <a:rPr lang="de-DE" sz="2000" dirty="0"/>
              <a:t>,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Accurate</a:t>
            </a:r>
            <a:r>
              <a:rPr lang="de-DE" sz="2000" dirty="0"/>
              <a:t> Simulation of Distributed </a:t>
            </a:r>
            <a:r>
              <a:rPr lang="de-DE" sz="2000" dirty="0" err="1"/>
              <a:t>Applications</a:t>
            </a:r>
            <a:r>
              <a:rPr lang="de-DE" sz="2000" dirty="0"/>
              <a:t> </a:t>
            </a:r>
            <a:r>
              <a:rPr lang="en-US" sz="2000" dirty="0"/>
              <a:t>and Platforms”. In: Journal of Parallel and Distributed Computing 74.10 (June </a:t>
            </a:r>
            <a:r>
              <a:rPr lang="de-DE" sz="2000" dirty="0"/>
              <a:t>2014), pp. 2899–2917. url: http://hal.inria.fr/hal-01017319.</a:t>
            </a:r>
            <a:endParaRPr lang="de-DE" sz="2000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612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noProof="0" dirty="0"/>
              <a:t>[9] </a:t>
            </a:r>
            <a:r>
              <a:rPr lang="de-DE" sz="2000" dirty="0" err="1"/>
              <a:t>Monarc</a:t>
            </a:r>
            <a:r>
              <a:rPr lang="de-DE" sz="2000" dirty="0"/>
              <a:t> </a:t>
            </a:r>
            <a:r>
              <a:rPr lang="de-DE" sz="2000" dirty="0" err="1"/>
              <a:t>Collaboration</a:t>
            </a:r>
            <a:r>
              <a:rPr lang="de-DE" sz="2000" dirty="0"/>
              <a:t> et al. Models of </a:t>
            </a:r>
            <a:r>
              <a:rPr lang="de-DE" sz="2000" dirty="0" err="1"/>
              <a:t>Networked</a:t>
            </a:r>
            <a:r>
              <a:rPr lang="de-DE" sz="2000" dirty="0"/>
              <a:t> Analysis at Regional </a:t>
            </a:r>
            <a:r>
              <a:rPr lang="de-DE" sz="2000" dirty="0" err="1"/>
              <a:t>Centres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LHC </a:t>
            </a:r>
            <a:r>
              <a:rPr lang="en-US" sz="2000" dirty="0"/>
              <a:t>experiments: Phase 2 report. Tech. rep. Technical Report CERN/LCB-001, CERN, 2000.</a:t>
            </a:r>
            <a:r>
              <a:rPr lang="de-DE" sz="2000" dirty="0"/>
              <a:t>http://www.cern.ch/MONARC, 2000.</a:t>
            </a:r>
          </a:p>
          <a:p>
            <a:r>
              <a:rPr lang="en-US" sz="2000" dirty="0"/>
              <a:t>[10] </a:t>
            </a:r>
            <a:r>
              <a:rPr lang="en-US" sz="2000" dirty="0" err="1"/>
              <a:t>Youhei</a:t>
            </a:r>
            <a:r>
              <a:rPr lang="en-US" sz="2000" dirty="0"/>
              <a:t> Morita, </a:t>
            </a:r>
            <a:r>
              <a:rPr lang="en-US" sz="2000" dirty="0" err="1"/>
              <a:t>Monarc</a:t>
            </a:r>
            <a:r>
              <a:rPr lang="en-US" sz="2000" dirty="0"/>
              <a:t> Collaboration, et al. “Validation of the MONARC simulation </a:t>
            </a:r>
            <a:r>
              <a:rPr lang="de-DE" sz="2000" dirty="0" err="1"/>
              <a:t>tools</a:t>
            </a:r>
            <a:r>
              <a:rPr lang="de-DE" sz="2000" dirty="0"/>
              <a:t>”. In: Computer </a:t>
            </a:r>
            <a:r>
              <a:rPr lang="de-DE" sz="2000" dirty="0" err="1"/>
              <a:t>Physics</a:t>
            </a:r>
            <a:r>
              <a:rPr lang="de-DE" sz="2000" dirty="0"/>
              <a:t> Communications 140.1-2 (2001), pp. 153–161.</a:t>
            </a:r>
          </a:p>
          <a:p>
            <a:r>
              <a:rPr lang="de-DE" sz="2000" noProof="0" dirty="0"/>
              <a:t>[11] </a:t>
            </a:r>
            <a:r>
              <a:rPr lang="en-US" sz="2000" dirty="0"/>
              <a:t>C Zach et al. “Simulation of the job processing performance at an ALICE Tier-2 site with MONARC”. In: Journal of Physics: Conference Series 331.7 (2011), p. 072038. </a:t>
            </a:r>
            <a:r>
              <a:rPr lang="en-US" sz="2000" dirty="0">
                <a:hlinkClick r:id="rId3"/>
              </a:rPr>
              <a:t>url:</a:t>
            </a:r>
            <a:r>
              <a:rPr lang="de-DE" sz="2000" dirty="0">
                <a:hlinkClick r:id="rId3"/>
              </a:rPr>
              <a:t>http://stacks.iop.org/1742-6596/331/i=7/a=072038</a:t>
            </a:r>
            <a:r>
              <a:rPr lang="de-DE" sz="2000" dirty="0"/>
              <a:t>.</a:t>
            </a:r>
          </a:p>
          <a:p>
            <a:r>
              <a:rPr lang="de-DE" sz="2000" noProof="0" dirty="0"/>
              <a:t>[12] </a:t>
            </a:r>
            <a:r>
              <a:rPr lang="en-US" sz="2000" dirty="0"/>
              <a:t>P. O. </a:t>
            </a:r>
            <a:r>
              <a:rPr lang="en-US" sz="2000" dirty="0" err="1"/>
              <a:t>Östberg</a:t>
            </a:r>
            <a:r>
              <a:rPr lang="en-US" sz="2000" dirty="0"/>
              <a:t> et al. “The CACTOS Vision of Context-Aware Cloud Topology Optimization and Simulation”. In: 2014 IEEE 6th International Conference on Cloud </a:t>
            </a:r>
            <a:r>
              <a:rPr lang="en-US" sz="2000" dirty="0" err="1"/>
              <a:t>ComputingTechnology</a:t>
            </a:r>
            <a:r>
              <a:rPr lang="en-US" sz="2000" dirty="0"/>
              <a:t> and Science. Dec. 2014, pp. 26–31. </a:t>
            </a:r>
            <a:r>
              <a:rPr lang="en-US" sz="2000" dirty="0" err="1"/>
              <a:t>doi</a:t>
            </a:r>
            <a:r>
              <a:rPr lang="en-US" sz="2000" dirty="0"/>
              <a:t>: 10.1109/CloudCom.2014.62.</a:t>
            </a:r>
            <a:endParaRPr lang="de-DE" sz="2000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457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[13] Christian Stier et al. “Rapid </a:t>
            </a:r>
            <a:r>
              <a:rPr lang="de-DE" sz="2000" dirty="0" err="1"/>
              <a:t>Testing</a:t>
            </a:r>
            <a:r>
              <a:rPr lang="de-DE" sz="2000" dirty="0"/>
              <a:t> of </a:t>
            </a:r>
            <a:r>
              <a:rPr lang="de-DE" sz="2000" dirty="0" err="1"/>
              <a:t>IaaS</a:t>
            </a:r>
            <a:r>
              <a:rPr lang="de-DE" sz="2000" dirty="0"/>
              <a:t> </a:t>
            </a:r>
            <a:r>
              <a:rPr lang="de-DE" sz="2000" dirty="0" err="1"/>
              <a:t>Resource</a:t>
            </a:r>
            <a:r>
              <a:rPr lang="de-DE" sz="2000" dirty="0"/>
              <a:t> Management </a:t>
            </a:r>
            <a:r>
              <a:rPr lang="de-DE" sz="2000" dirty="0" err="1"/>
              <a:t>Algorithms</a:t>
            </a:r>
            <a:r>
              <a:rPr lang="de-DE" sz="2000" dirty="0"/>
              <a:t> via Cloud </a:t>
            </a:r>
            <a:r>
              <a:rPr lang="en-US" sz="2000" dirty="0"/>
              <a:t>Middleware Simulation”. In: ACM / SPEC International Conference on Performance Engineering</a:t>
            </a:r>
            <a:r>
              <a:rPr lang="de-DE" sz="2000" dirty="0"/>
              <a:t>(ICPE’18). ICPE. 2018.</a:t>
            </a:r>
            <a:endParaRPr lang="de-DE" sz="2000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282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Experimente</a:t>
            </a: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095" y="1198563"/>
            <a:ext cx="6718636" cy="4745037"/>
          </a:xfrm>
        </p:spPr>
      </p:pic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14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Palladio</a:t>
            </a: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02" y="1435039"/>
            <a:ext cx="8431764" cy="3903148"/>
          </a:xfrm>
        </p:spPr>
      </p:pic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76600" y="5398588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Arbeitsprozess Palladio </a:t>
            </a:r>
            <a:r>
              <a:rPr lang="de-DE" sz="14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3171028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Anhang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87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LHC am CERN erzeugt 50 </a:t>
            </a:r>
            <a:r>
              <a:rPr lang="de-DE" noProof="0" dirty="0" err="1"/>
              <a:t>Petabyte</a:t>
            </a:r>
            <a:r>
              <a:rPr lang="de-DE" noProof="0" dirty="0"/>
              <a:t> Daten</a:t>
            </a:r>
          </a:p>
          <a:p>
            <a:r>
              <a:rPr lang="de-DE" noProof="0" dirty="0"/>
              <a:t>WLCG verarbeitet Daten</a:t>
            </a:r>
          </a:p>
          <a:p>
            <a:r>
              <a:rPr lang="de-DE" noProof="0" dirty="0"/>
              <a:t>Entdeckte </a:t>
            </a:r>
            <a:r>
              <a:rPr lang="de-DE" noProof="0" dirty="0" err="1"/>
              <a:t>Higgs</a:t>
            </a:r>
            <a:r>
              <a:rPr lang="de-DE" noProof="0" dirty="0"/>
              <a:t> </a:t>
            </a:r>
            <a:r>
              <a:rPr lang="de-DE" noProof="0" dirty="0" err="1"/>
              <a:t>Bosom</a:t>
            </a:r>
            <a:r>
              <a:rPr lang="de-DE" noProof="0" dirty="0"/>
              <a:t> 2012 </a:t>
            </a:r>
            <a:r>
              <a:rPr lang="de-DE" sz="1800" noProof="0" dirty="0"/>
              <a:t>[1]</a:t>
            </a:r>
          </a:p>
          <a:p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641767"/>
            <a:ext cx="7264251" cy="274320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646539" y="5479321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Sites des WLCG </a:t>
            </a:r>
            <a:r>
              <a:rPr lang="de-DE" sz="1400" dirty="0"/>
              <a:t>[1]</a:t>
            </a:r>
          </a:p>
        </p:txBody>
      </p:sp>
      <p:grpSp>
        <p:nvGrpSpPr>
          <p:cNvPr id="20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21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5142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Verwandte Arbeiten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Fazit</a:t>
              </a:r>
              <a:endParaRPr lang="de-DE" sz="1200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25" name="Eingekerbter Richtungspfeil 24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6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8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748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28800"/>
            <a:ext cx="4110226" cy="3853337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WLCG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4 Experimente: Atlas, Alice, CMS, </a:t>
            </a:r>
            <a:r>
              <a:rPr lang="de-DE" noProof="0" dirty="0" err="1"/>
              <a:t>LHCb</a:t>
            </a:r>
            <a:endParaRPr lang="de-DE" noProof="0" dirty="0"/>
          </a:p>
          <a:p>
            <a:r>
              <a:rPr lang="de-DE" noProof="0" dirty="0"/>
              <a:t>3-Tier hierarchische Struktur </a:t>
            </a:r>
            <a:r>
              <a:rPr lang="de-DE" sz="1800" noProof="0" dirty="0"/>
              <a:t>[3]</a:t>
            </a:r>
          </a:p>
          <a:p>
            <a:pPr lvl="1"/>
            <a:r>
              <a:rPr lang="de-DE" noProof="0" dirty="0"/>
              <a:t>Tier 0: </a:t>
            </a:r>
          </a:p>
          <a:p>
            <a:pPr lvl="2"/>
            <a:r>
              <a:rPr lang="de-DE" noProof="0" dirty="0"/>
              <a:t>Speichert Rohdaten</a:t>
            </a:r>
          </a:p>
          <a:p>
            <a:pPr lvl="2"/>
            <a:r>
              <a:rPr lang="de-DE" noProof="0" dirty="0"/>
              <a:t>Erzeugt Metadaten</a:t>
            </a:r>
          </a:p>
          <a:p>
            <a:pPr lvl="1"/>
            <a:r>
              <a:rPr lang="de-DE" noProof="0" dirty="0"/>
              <a:t>Tier 1: </a:t>
            </a:r>
          </a:p>
          <a:p>
            <a:pPr lvl="2"/>
            <a:r>
              <a:rPr lang="de-DE" noProof="0" dirty="0"/>
              <a:t>Speichert Zweitkopie</a:t>
            </a:r>
          </a:p>
          <a:p>
            <a:pPr lvl="2"/>
            <a:r>
              <a:rPr lang="de-DE" noProof="0" dirty="0"/>
              <a:t>Analyse/Simulation Jobs</a:t>
            </a:r>
          </a:p>
          <a:p>
            <a:pPr lvl="1"/>
            <a:r>
              <a:rPr lang="de-DE" noProof="0" dirty="0"/>
              <a:t>Tier 2: </a:t>
            </a:r>
          </a:p>
          <a:p>
            <a:pPr lvl="2"/>
            <a:r>
              <a:rPr lang="de-DE" noProof="0" dirty="0"/>
              <a:t>Monte Carlo Produktion</a:t>
            </a:r>
          </a:p>
          <a:p>
            <a:r>
              <a:rPr lang="de-DE" noProof="0" dirty="0"/>
              <a:t>Sehr heterogen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876038" y="5647441"/>
            <a:ext cx="209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Struktur WLCG </a:t>
            </a:r>
            <a:r>
              <a:rPr lang="de-DE" sz="1400" dirty="0"/>
              <a:t>[1]</a:t>
            </a:r>
          </a:p>
        </p:txBody>
      </p:sp>
      <p:grpSp>
        <p:nvGrpSpPr>
          <p:cNvPr id="20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21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5142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Verwandte Arbeiten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Fazit</a:t>
              </a:r>
              <a:endParaRPr lang="de-DE" sz="1200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25" name="Eingekerbter Richtungspfeil 24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6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8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505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Stand Heute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62243" y="1275471"/>
            <a:ext cx="8291513" cy="4528987"/>
          </a:xfrm>
        </p:spPr>
        <p:txBody>
          <a:bodyPr/>
          <a:lstStyle/>
          <a:p>
            <a:r>
              <a:rPr lang="de-DE" noProof="0" dirty="0"/>
              <a:t>Lastverteilung zentral </a:t>
            </a:r>
            <a:r>
              <a:rPr lang="de-DE" noProof="0" dirty="0" err="1"/>
              <a:t>HTCondor</a:t>
            </a:r>
            <a:r>
              <a:rPr lang="de-DE" noProof="0" dirty="0"/>
              <a:t> </a:t>
            </a:r>
            <a:r>
              <a:rPr lang="de-DE" sz="2400" noProof="0" dirty="0"/>
              <a:t>[3]</a:t>
            </a:r>
          </a:p>
          <a:p>
            <a:r>
              <a:rPr lang="de-DE" noProof="0" dirty="0"/>
              <a:t>Nicht optimal </a:t>
            </a:r>
            <a:r>
              <a:rPr lang="de-DE" sz="2400" noProof="0" dirty="0"/>
              <a:t>[7]</a:t>
            </a:r>
          </a:p>
          <a:p>
            <a:pPr lvl="1"/>
            <a:r>
              <a:rPr lang="de-DE" noProof="0" dirty="0"/>
              <a:t>CPUs schlechte Auslastung</a:t>
            </a:r>
          </a:p>
          <a:p>
            <a:pPr lvl="1"/>
            <a:r>
              <a:rPr lang="de-DE" noProof="0" dirty="0"/>
              <a:t>Keine Berücksichtigung von Job Arten</a:t>
            </a:r>
          </a:p>
          <a:p>
            <a:pPr lvl="2"/>
            <a:r>
              <a:rPr lang="de-DE" noProof="0" dirty="0"/>
              <a:t>Simulation: viel I/O</a:t>
            </a:r>
          </a:p>
          <a:p>
            <a:pPr lvl="2"/>
            <a:r>
              <a:rPr lang="de-DE" noProof="0" dirty="0"/>
              <a:t>Analyse: viel CPU</a:t>
            </a:r>
          </a:p>
          <a:p>
            <a:r>
              <a:rPr lang="de-DE" noProof="0" dirty="0"/>
              <a:t>Auswirkung von Änderung an der Grid Infrastruktur schwer abschätzbar</a:t>
            </a:r>
          </a:p>
          <a:p>
            <a:r>
              <a:rPr lang="de-DE" noProof="0" dirty="0"/>
              <a:t>Datenmenge steigt immer weiter</a:t>
            </a:r>
          </a:p>
        </p:txBody>
      </p:sp>
      <p:pic>
        <p:nvPicPr>
          <p:cNvPr id="25" name="Inhaltsplatzhalt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20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5142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Verwandte Arbeiten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Fazit</a:t>
              </a:r>
              <a:endParaRPr lang="de-DE" sz="1200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24" name="Eingekerbter Richtungspfeil 23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6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8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907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Ansatz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0525" y="1600200"/>
            <a:ext cx="8358187" cy="4343400"/>
          </a:xfrm>
        </p:spPr>
        <p:txBody>
          <a:bodyPr/>
          <a:lstStyle/>
          <a:p>
            <a:r>
              <a:rPr lang="de-DE" noProof="0" dirty="0"/>
              <a:t>Erstelle </a:t>
            </a:r>
            <a:r>
              <a:rPr lang="de-DE" noProof="0" dirty="0" smtClean="0"/>
              <a:t>Modell </a:t>
            </a:r>
            <a:r>
              <a:rPr lang="de-DE" noProof="0" dirty="0"/>
              <a:t>und Simulation </a:t>
            </a:r>
          </a:p>
          <a:p>
            <a:pPr marL="0" indent="0">
              <a:buNone/>
            </a:pPr>
            <a:r>
              <a:rPr lang="de-DE" noProof="0" dirty="0"/>
              <a:t>    des CMS Computing </a:t>
            </a:r>
            <a:r>
              <a:rPr lang="de-DE" noProof="0" dirty="0" err="1" smtClean="0"/>
              <a:t>Model´s</a:t>
            </a:r>
            <a:endParaRPr lang="de-DE" noProof="0" dirty="0"/>
          </a:p>
          <a:p>
            <a:r>
              <a:rPr lang="de-DE" noProof="0" dirty="0"/>
              <a:t>Simuliere</a:t>
            </a:r>
          </a:p>
          <a:p>
            <a:pPr lvl="1"/>
            <a:r>
              <a:rPr lang="de-DE" noProof="0" dirty="0"/>
              <a:t>Verschiedene </a:t>
            </a:r>
            <a:r>
              <a:rPr lang="de-DE" noProof="0" dirty="0" err="1"/>
              <a:t>Lastverteilungsstragien</a:t>
            </a:r>
            <a:endParaRPr lang="de-DE" noProof="0" dirty="0"/>
          </a:p>
          <a:p>
            <a:pPr lvl="1"/>
            <a:r>
              <a:rPr lang="de-DE" noProof="0" dirty="0"/>
              <a:t>Verschiedene Änderung an Infrastruktur</a:t>
            </a:r>
          </a:p>
          <a:p>
            <a:r>
              <a:rPr lang="de-DE" noProof="0" dirty="0"/>
              <a:t>Erleichtert den Optimierungsprozess</a:t>
            </a:r>
          </a:p>
          <a:p>
            <a:r>
              <a:rPr lang="de-DE" noProof="0" dirty="0"/>
              <a:t>Nutze vorhandene Ressourcen effizienter </a:t>
            </a:r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18" name="Inhaltsplatzhalt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20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5142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Verwandte Arbeiten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Fazit</a:t>
              </a:r>
              <a:endParaRPr lang="de-DE" sz="1200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24" name="Eingekerbter Richtungspfeil 23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7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415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1565902"/>
            <a:ext cx="8358187" cy="4648200"/>
          </a:xfrm>
        </p:spPr>
        <p:txBody>
          <a:bodyPr/>
          <a:lstStyle/>
          <a:p>
            <a:r>
              <a:rPr lang="de-DE" noProof="0" dirty="0"/>
              <a:t>Palladio</a:t>
            </a:r>
          </a:p>
          <a:p>
            <a:pPr lvl="1"/>
            <a:r>
              <a:rPr lang="de-DE" noProof="0" dirty="0" smtClean="0"/>
              <a:t>Modell </a:t>
            </a:r>
            <a:r>
              <a:rPr lang="de-DE" noProof="0" dirty="0"/>
              <a:t>getriebener Software Architektur Simulator</a:t>
            </a:r>
          </a:p>
          <a:p>
            <a:pPr lvl="1"/>
            <a:r>
              <a:rPr lang="de-DE" noProof="0" dirty="0"/>
              <a:t>Entwickelt am KIT, FZI und Universität Paderborn</a:t>
            </a:r>
          </a:p>
          <a:p>
            <a:pPr lvl="1"/>
            <a:r>
              <a:rPr lang="de-DE" noProof="0" dirty="0"/>
              <a:t>Entwicklung: 2003 – heute</a:t>
            </a:r>
          </a:p>
          <a:p>
            <a:pPr lvl="1"/>
            <a:r>
              <a:rPr lang="de-DE" noProof="0" dirty="0"/>
              <a:t>Erweiterung für Cloud:</a:t>
            </a:r>
          </a:p>
          <a:p>
            <a:pPr lvl="2"/>
            <a:r>
              <a:rPr lang="de-DE" noProof="0" dirty="0" err="1"/>
              <a:t>Architectual</a:t>
            </a:r>
            <a:r>
              <a:rPr lang="de-DE" noProof="0" dirty="0"/>
              <a:t> Templates </a:t>
            </a:r>
            <a:r>
              <a:rPr lang="de-DE" sz="1600" noProof="0" dirty="0"/>
              <a:t>[5]</a:t>
            </a:r>
          </a:p>
          <a:p>
            <a:pPr lvl="2"/>
            <a:r>
              <a:rPr lang="de-DE" noProof="0" dirty="0" err="1"/>
              <a:t>SimuLizar</a:t>
            </a:r>
            <a:r>
              <a:rPr lang="de-DE" noProof="0" dirty="0"/>
              <a:t> </a:t>
            </a:r>
            <a:r>
              <a:rPr lang="de-DE" sz="1600" noProof="0" dirty="0"/>
              <a:t>[6]</a:t>
            </a:r>
          </a:p>
          <a:p>
            <a:pPr lvl="1"/>
            <a:r>
              <a:rPr lang="de-DE" noProof="0" dirty="0"/>
              <a:t>Fallstudien fielen gut aus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852" y="990600"/>
            <a:ext cx="1217013" cy="1217013"/>
          </a:xfrm>
          <a:prstGeom prst="rect">
            <a:avLst/>
          </a:prstGeom>
        </p:spPr>
      </p:pic>
      <p:grpSp>
        <p:nvGrpSpPr>
          <p:cNvPr id="19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20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Grundlagen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5142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Verwandte Arbeiten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Fazit</a:t>
              </a:r>
              <a:endParaRPr lang="de-DE" sz="1200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4" name="Eingekerbter Richtungspfeil 23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7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200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Grid-Simulatoren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Seit den späten 1990er</a:t>
            </a:r>
          </a:p>
          <a:p>
            <a:r>
              <a:rPr lang="de-DE" dirty="0"/>
              <a:t>Meisten wurden schnell wieder eingestellt</a:t>
            </a:r>
          </a:p>
          <a:p>
            <a:r>
              <a:rPr lang="de-DE" dirty="0"/>
              <a:t>Beispiele:</a:t>
            </a:r>
          </a:p>
          <a:p>
            <a:pPr lvl="1"/>
            <a:r>
              <a:rPr lang="de-DE" dirty="0" err="1"/>
              <a:t>SimGrid</a:t>
            </a:r>
            <a:endParaRPr lang="de-DE" dirty="0"/>
          </a:p>
          <a:p>
            <a:pPr lvl="1"/>
            <a:r>
              <a:rPr lang="de-DE" dirty="0" err="1"/>
              <a:t>GridSim</a:t>
            </a:r>
            <a:endParaRPr lang="de-DE" dirty="0"/>
          </a:p>
          <a:p>
            <a:pPr lvl="1"/>
            <a:r>
              <a:rPr lang="de-DE" dirty="0" err="1"/>
              <a:t>GangSim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DGSim</a:t>
            </a:r>
            <a:endParaRPr lang="de-DE" dirty="0"/>
          </a:p>
          <a:p>
            <a:pPr lvl="1"/>
            <a:r>
              <a:rPr lang="de-DE" dirty="0" err="1"/>
              <a:t>OptorSim</a:t>
            </a:r>
            <a:endParaRPr lang="de-DE" dirty="0"/>
          </a:p>
          <a:p>
            <a:pPr lvl="1"/>
            <a:r>
              <a:rPr lang="de-DE" dirty="0" err="1"/>
              <a:t>ChicagoSim</a:t>
            </a:r>
            <a:endParaRPr lang="de-DE" dirty="0"/>
          </a:p>
          <a:p>
            <a:pPr marL="394575" lvl="1" indent="0">
              <a:buNone/>
            </a:pPr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18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19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Fazit</a:t>
              </a:r>
              <a:endParaRPr lang="de-DE" sz="1200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3" name="Eingekerbter Richtungspfeil 23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4" name="Eingekerbter Richtungspfeil 24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5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6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39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SimGrid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Erstes Release 1998 </a:t>
            </a:r>
            <a:r>
              <a:rPr lang="de-DE" sz="2400" dirty="0"/>
              <a:t>[8]</a:t>
            </a:r>
          </a:p>
          <a:p>
            <a:r>
              <a:rPr lang="de-DE" dirty="0"/>
              <a:t>Vielseitig: Grid, P2P, MPI, Cloud, ...</a:t>
            </a:r>
          </a:p>
          <a:p>
            <a:r>
              <a:rPr lang="de-DE" dirty="0"/>
              <a:t>Simuliert: Netzwerk, CPU, I/O</a:t>
            </a:r>
          </a:p>
          <a:p>
            <a:r>
              <a:rPr lang="de-DE" dirty="0"/>
              <a:t>Verhalten in C</a:t>
            </a:r>
          </a:p>
          <a:p>
            <a:r>
              <a:rPr lang="de-DE" dirty="0"/>
              <a:t>Ressourcen, </a:t>
            </a:r>
            <a:r>
              <a:rPr lang="de-DE" dirty="0" err="1"/>
              <a:t>Deploy</a:t>
            </a:r>
            <a:r>
              <a:rPr lang="de-DE" dirty="0"/>
              <a:t>-</a:t>
            </a:r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dirty="0" err="1"/>
              <a:t>ment</a:t>
            </a:r>
            <a:r>
              <a:rPr lang="de-DE" dirty="0"/>
              <a:t> in XML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961046"/>
            <a:ext cx="1852761" cy="97084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656650"/>
            <a:ext cx="3761112" cy="277342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871909" y="5411622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Laufzeiten </a:t>
            </a:r>
            <a:r>
              <a:rPr lang="de-DE" dirty="0" err="1"/>
              <a:t>SimGrid</a:t>
            </a:r>
            <a:r>
              <a:rPr lang="de-DE" dirty="0"/>
              <a:t> und </a:t>
            </a:r>
            <a:r>
              <a:rPr lang="de-DE" dirty="0" err="1"/>
              <a:t>GridSim</a:t>
            </a:r>
            <a:r>
              <a:rPr lang="de-DE" dirty="0"/>
              <a:t> </a:t>
            </a:r>
            <a:r>
              <a:rPr lang="de-DE" sz="1400" dirty="0"/>
              <a:t>[8]</a:t>
            </a:r>
          </a:p>
        </p:txBody>
      </p:sp>
      <p:grpSp>
        <p:nvGrpSpPr>
          <p:cNvPr id="21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22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Fazit</a:t>
              </a:r>
              <a:endParaRPr lang="de-DE" sz="1200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6" name="Eingekerbter Richtungspfeil 23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4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8" name="Eingekerbter Richtungspfeil 25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748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030" y="839930"/>
            <a:ext cx="823913" cy="806867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MONARC Projekt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1524000"/>
            <a:ext cx="8358188" cy="4419600"/>
          </a:xfrm>
        </p:spPr>
        <p:txBody>
          <a:bodyPr/>
          <a:lstStyle/>
          <a:p>
            <a:r>
              <a:rPr lang="de-DE" dirty="0"/>
              <a:t>Wurde 1998 gestartet, um WLCG zu designen </a:t>
            </a:r>
            <a:r>
              <a:rPr lang="de-DE" sz="1600" dirty="0"/>
              <a:t>[9]</a:t>
            </a:r>
          </a:p>
          <a:p>
            <a:r>
              <a:rPr lang="de-DE" dirty="0"/>
              <a:t>Erstellten MONARC Simulator</a:t>
            </a:r>
          </a:p>
          <a:p>
            <a:r>
              <a:rPr lang="de-DE" dirty="0"/>
              <a:t>Wollten </a:t>
            </a:r>
            <a:r>
              <a:rPr lang="de-DE" dirty="0" smtClean="0"/>
              <a:t>Modell </a:t>
            </a:r>
            <a:r>
              <a:rPr lang="de-DE" dirty="0"/>
              <a:t>und </a:t>
            </a:r>
            <a:r>
              <a:rPr lang="de-DE" dirty="0" smtClean="0"/>
              <a:t>Simulation erstellen, </a:t>
            </a:r>
            <a:r>
              <a:rPr lang="de-DE" dirty="0"/>
              <a:t>um </a:t>
            </a:r>
            <a:r>
              <a:rPr lang="de-DE" dirty="0" smtClean="0"/>
              <a:t>WLCG </a:t>
            </a:r>
            <a:r>
              <a:rPr lang="de-DE" dirty="0"/>
              <a:t>zu optimieren</a:t>
            </a:r>
          </a:p>
          <a:p>
            <a:r>
              <a:rPr lang="de-DE" dirty="0"/>
              <a:t>Projekt 2000 eingestellt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2004 zweite Version des Simulators</a:t>
            </a:r>
          </a:p>
          <a:p>
            <a:r>
              <a:rPr lang="de-DE" dirty="0"/>
              <a:t>Simulation von Tier 2 Site zeigte Skalierungsprobleme </a:t>
            </a:r>
            <a:r>
              <a:rPr lang="de-DE" sz="2400" dirty="0"/>
              <a:t>[11]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19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20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Fazit</a:t>
              </a:r>
              <a:endParaRPr lang="de-DE" sz="1200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4" name="Eingekerbter Richtungspfeil 23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7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39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1641</Words>
  <Application>Microsoft Office PowerPoint</Application>
  <PresentationFormat>Bildschirmpräsentation (4:3)</PresentationFormat>
  <Paragraphs>269</Paragraphs>
  <Slides>19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1" baseType="lpstr">
      <vt:lpstr>Arial</vt:lpstr>
      <vt:lpstr>KIT-Masterslides-EN-SDQ</vt:lpstr>
      <vt:lpstr>Modellierung und Simulation von Lastverteilungsstrategien für  Teilchenphysikalische Experimente am CERN</vt:lpstr>
      <vt:lpstr>Motivation</vt:lpstr>
      <vt:lpstr>WLCG</vt:lpstr>
      <vt:lpstr>Stand Heute</vt:lpstr>
      <vt:lpstr>Ansatz</vt:lpstr>
      <vt:lpstr>Grundlagen</vt:lpstr>
      <vt:lpstr>Grid-Simulatoren</vt:lpstr>
      <vt:lpstr>SimGrid</vt:lpstr>
      <vt:lpstr>MONARC Projekt</vt:lpstr>
      <vt:lpstr>CACTOS</vt:lpstr>
      <vt:lpstr>Vergleich</vt:lpstr>
      <vt:lpstr>Fazit</vt:lpstr>
      <vt:lpstr>Quellen</vt:lpstr>
      <vt:lpstr>Quellen</vt:lpstr>
      <vt:lpstr>Quellen</vt:lpstr>
      <vt:lpstr>Quellen</vt:lpstr>
      <vt:lpstr>Experimente</vt:lpstr>
      <vt:lpstr>Palladio</vt:lpstr>
      <vt:lpstr>Anhang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Patrick</cp:lastModifiedBy>
  <cp:revision>1319</cp:revision>
  <cp:lastPrinted>1601-01-01T00:00:00Z</cp:lastPrinted>
  <dcterms:created xsi:type="dcterms:W3CDTF">1601-01-01T00:00:00Z</dcterms:created>
  <dcterms:modified xsi:type="dcterms:W3CDTF">2017-12-11T18:29:24Z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