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3" r:id="rId3"/>
    <p:sldId id="296" r:id="rId4"/>
    <p:sldId id="297" r:id="rId5"/>
    <p:sldId id="301" r:id="rId6"/>
    <p:sldId id="302" r:id="rId7"/>
    <p:sldId id="305" r:id="rId8"/>
    <p:sldId id="306" r:id="rId9"/>
    <p:sldId id="307" r:id="rId10"/>
    <p:sldId id="308" r:id="rId11"/>
    <p:sldId id="309" r:id="rId12"/>
    <p:sldId id="295" r:id="rId13"/>
    <p:sldId id="304" r:id="rId14"/>
    <p:sldId id="310" r:id="rId15"/>
    <p:sldId id="311" r:id="rId16"/>
    <p:sldId id="298" r:id="rId17"/>
    <p:sldId id="294" r:id="rId18"/>
    <p:sldId id="300" r:id="rId19"/>
    <p:sldId id="299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296"/>
            <p14:sldId id="297"/>
            <p14:sldId id="301"/>
            <p14:sldId id="302"/>
            <p14:sldId id="305"/>
            <p14:sldId id="306"/>
            <p14:sldId id="307"/>
            <p14:sldId id="308"/>
            <p14:sldId id="309"/>
            <p14:sldId id="295"/>
            <p14:sldId id="304"/>
            <p14:sldId id="310"/>
            <p14:sldId id="311"/>
            <p14:sldId id="298"/>
            <p14:sldId id="294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79632" autoAdjust="0"/>
  </p:normalViewPr>
  <p:slideViewPr>
    <p:cSldViewPr>
      <p:cViewPr varScale="1">
        <p:scale>
          <a:sx n="93" d="100"/>
          <a:sy n="93" d="100"/>
        </p:scale>
        <p:origin x="20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Nutze Simulation, um Lastverteilung bewerten zu können: schneller, genauer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Auch gab es das Bedürfnis ein Simulator für Experimente zu haben schon früher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Falls Palladio nicht gut skaliert nutze </a:t>
            </a:r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noProof="0" dirty="0"/>
              <a:t>Model-</a:t>
            </a:r>
            <a:r>
              <a:rPr lang="de-DE" noProof="0" dirty="0" err="1"/>
              <a:t>to</a:t>
            </a:r>
            <a:r>
              <a:rPr lang="de-DE" noProof="0" dirty="0"/>
              <a:t>-model </a:t>
            </a:r>
            <a:r>
              <a:rPr lang="de-DE" noProof="0" dirty="0" smtClean="0"/>
              <a:t>Transformation</a:t>
            </a:r>
          </a:p>
          <a:p>
            <a:pPr lvl="1"/>
            <a:endParaRPr lang="de-DE" noProof="0" dirty="0" smtClean="0"/>
          </a:p>
          <a:p>
            <a:pPr lvl="1"/>
            <a:r>
              <a:rPr lang="de-DE" dirty="0" smtClean="0"/>
              <a:t>Kein Hinweis auf ähnlich große Grid oder Cloud Simulation gefunden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01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1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</a:t>
            </a:r>
            <a:r>
              <a:rPr lang="de-DE" baseline="0" noProof="0" dirty="0" smtClean="0"/>
              <a:t>Modell, </a:t>
            </a:r>
            <a:r>
              <a:rPr lang="de-DE" baseline="0" noProof="0" dirty="0"/>
              <a:t>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 smtClean="0"/>
              <a:t>Componenten</a:t>
            </a:r>
            <a:r>
              <a:rPr lang="en-GB" baseline="0" dirty="0" smtClean="0"/>
              <a:t> </a:t>
            </a:r>
            <a:r>
              <a:rPr lang="en-GB" baseline="0" dirty="0"/>
              <a:t>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4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Auswirkung wenn Job typen berücksichtigt,</a:t>
            </a:r>
            <a:r>
              <a:rPr lang="de-DE" baseline="0" noProof="0" dirty="0"/>
              <a:t> was gutes Verhältnis ist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3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simuliert, Skalierbarkeit fraglich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9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Was</a:t>
            </a:r>
            <a:r>
              <a:rPr lang="de-DE" baseline="0" noProof="0" dirty="0"/>
              <a:t> es sonst noch für alternativen gibt anstatt Palladio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SimGrid</a:t>
            </a:r>
            <a:r>
              <a:rPr lang="de-DE" baseline="0" noProof="0" dirty="0"/>
              <a:t>: vielseitig, weit verbreitet </a:t>
            </a:r>
          </a:p>
          <a:p>
            <a:pPr lvl="1"/>
            <a:r>
              <a:rPr lang="de-DE" baseline="0" noProof="0" dirty="0" err="1"/>
              <a:t>GridSim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GangSim</a:t>
            </a:r>
            <a:r>
              <a:rPr lang="de-DE" baseline="0" noProof="0" dirty="0"/>
              <a:t>: weitere Simulatoren um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 auszuwerten</a:t>
            </a:r>
          </a:p>
          <a:p>
            <a:pPr lvl="1"/>
            <a:r>
              <a:rPr lang="de-DE" baseline="0" noProof="0" dirty="0"/>
              <a:t>DGSIM: Framework das </a:t>
            </a:r>
            <a:r>
              <a:rPr lang="de-DE" baseline="0" noProof="0" dirty="0" err="1"/>
              <a:t>simulations</a:t>
            </a:r>
            <a:r>
              <a:rPr lang="de-DE" baseline="0" noProof="0" dirty="0"/>
              <a:t> Umgebungen verbessert; generiert </a:t>
            </a:r>
            <a:r>
              <a:rPr lang="de-DE" baseline="0" noProof="0" dirty="0" err="1"/>
              <a:t>Workloads</a:t>
            </a:r>
            <a:r>
              <a:rPr lang="de-DE" baseline="0" noProof="0" dirty="0"/>
              <a:t>, </a:t>
            </a:r>
            <a:r>
              <a:rPr lang="de-DE" baseline="0" noProof="0" dirty="0" err="1"/>
              <a:t>Infrasturuktur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: Daten </a:t>
            </a:r>
            <a:r>
              <a:rPr lang="de-DE" baseline="0" noProof="0" dirty="0" err="1"/>
              <a:t>replications</a:t>
            </a:r>
            <a:r>
              <a:rPr lang="de-DE" baseline="0" noProof="0" dirty="0"/>
              <a:t> </a:t>
            </a:r>
            <a:r>
              <a:rPr lang="de-DE" baseline="0" noProof="0" dirty="0" err="1"/>
              <a:t>algorithmen</a:t>
            </a:r>
            <a:r>
              <a:rPr lang="de-DE" baseline="0" noProof="0" dirty="0"/>
              <a:t> auswerten, simulieren </a:t>
            </a:r>
            <a:r>
              <a:rPr lang="de-DE" baseline="0" noProof="0" dirty="0" err="1"/>
              <a:t>lokalität</a:t>
            </a:r>
            <a:r>
              <a:rPr lang="de-DE" baseline="0" noProof="0" dirty="0"/>
              <a:t> der Daten, dafür aber nicht Lastverteilung auswerten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Immernoch</a:t>
            </a:r>
            <a:r>
              <a:rPr lang="de-DE" baseline="0" noProof="0" dirty="0"/>
              <a:t> für </a:t>
            </a:r>
            <a:r>
              <a:rPr lang="de-DE" baseline="0" noProof="0" dirty="0" err="1"/>
              <a:t>experimente</a:t>
            </a:r>
            <a:r>
              <a:rPr lang="de-DE" baseline="0" noProof="0" dirty="0"/>
              <a:t> am CERN, aber auch allgemein nutzbar</a:t>
            </a:r>
          </a:p>
          <a:p>
            <a:pPr lvl="1"/>
            <a:r>
              <a:rPr lang="de-DE" baseline="0" noProof="0" dirty="0"/>
              <a:t>Würde erst denken dass optimales Werkzeug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0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78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smtClean="0"/>
              <a:t>Meisten nicht </a:t>
            </a:r>
            <a:r>
              <a:rPr lang="de-DE" baseline="0" noProof="0" dirty="0" smtClean="0"/>
              <a:t>mehr aktiv oder nicht allgemein nutzbar, sondern nur mal für ein oder zwei Paper entwickelt</a:t>
            </a:r>
          </a:p>
          <a:p>
            <a:pPr lvl="1"/>
            <a:endParaRPr lang="de-DE" baseline="0" noProof="0" dirty="0" smtClean="0"/>
          </a:p>
          <a:p>
            <a:pPr lvl="1"/>
            <a:r>
              <a:rPr lang="de-DE" baseline="0" noProof="0" dirty="0" smtClean="0"/>
              <a:t>Job </a:t>
            </a:r>
            <a:r>
              <a:rPr lang="de-DE" baseline="0" noProof="0" dirty="0" err="1" smtClean="0"/>
              <a:t>Scheduling</a:t>
            </a:r>
            <a:r>
              <a:rPr lang="de-DE" baseline="0" noProof="0" dirty="0" smtClean="0"/>
              <a:t>, Ressourcen können die meisten, außer </a:t>
            </a:r>
            <a:r>
              <a:rPr lang="de-DE" baseline="0" noProof="0" dirty="0" err="1" smtClean="0"/>
              <a:t>OptorSim</a:t>
            </a:r>
            <a:r>
              <a:rPr lang="de-DE" baseline="0" noProof="0" dirty="0" smtClean="0"/>
              <a:t>, </a:t>
            </a:r>
            <a:r>
              <a:rPr lang="de-DE" baseline="0" noProof="0" dirty="0" err="1" smtClean="0"/>
              <a:t>ChicagoSim</a:t>
            </a:r>
            <a:r>
              <a:rPr lang="de-DE" baseline="0" noProof="0" dirty="0" smtClean="0"/>
              <a:t> weil </a:t>
            </a:r>
            <a:r>
              <a:rPr lang="de-DE" baseline="0" noProof="0" dirty="0" err="1" smtClean="0"/>
              <a:t>daten</a:t>
            </a:r>
            <a:r>
              <a:rPr lang="de-DE" baseline="0" noProof="0" dirty="0" smtClean="0"/>
              <a:t> </a:t>
            </a:r>
            <a:r>
              <a:rPr lang="de-DE" baseline="0" noProof="0" dirty="0" err="1" smtClean="0"/>
              <a:t>replikation</a:t>
            </a:r>
            <a:r>
              <a:rPr lang="de-DE" baseline="0" noProof="0" dirty="0" smtClean="0"/>
              <a:t> evaluiert wird</a:t>
            </a:r>
          </a:p>
          <a:p>
            <a:pPr lvl="1"/>
            <a:endParaRPr lang="de-DE" baseline="0" noProof="0" dirty="0" smtClean="0"/>
          </a:p>
          <a:p>
            <a:pPr lvl="1"/>
            <a:r>
              <a:rPr lang="de-DE" baseline="0" noProof="0" dirty="0" smtClean="0"/>
              <a:t>Heterogene </a:t>
            </a:r>
            <a:r>
              <a:rPr lang="de-DE" baseline="0" noProof="0" dirty="0" err="1" smtClean="0"/>
              <a:t>Platformen</a:t>
            </a:r>
            <a:r>
              <a:rPr lang="de-DE" baseline="0" noProof="0" dirty="0" smtClean="0"/>
              <a:t> und Tasks können auch meisten</a:t>
            </a:r>
          </a:p>
          <a:p>
            <a:pPr lvl="1"/>
            <a:endParaRPr lang="de-DE" baseline="0" noProof="0" dirty="0" smtClean="0"/>
          </a:p>
          <a:p>
            <a:pPr lvl="1"/>
            <a:r>
              <a:rPr lang="de-DE" baseline="0" noProof="0" dirty="0" smtClean="0"/>
              <a:t>Skalierbar ist </a:t>
            </a:r>
            <a:r>
              <a:rPr lang="de-DE" baseline="0" noProof="0" dirty="0" err="1" smtClean="0"/>
              <a:t>SimGrid</a:t>
            </a:r>
            <a:r>
              <a:rPr lang="de-DE" baseline="0" noProof="0" dirty="0" smtClean="0"/>
              <a:t>/</a:t>
            </a:r>
            <a:r>
              <a:rPr lang="de-DE" baseline="0" noProof="0" dirty="0" err="1" smtClean="0"/>
              <a:t>DGSim</a:t>
            </a:r>
            <a:r>
              <a:rPr lang="de-DE" baseline="0" noProof="0" dirty="0" smtClean="0"/>
              <a:t>, Palladio fraglich aber durch CACTOS Projekt vermutlich </a:t>
            </a:r>
          </a:p>
          <a:p>
            <a:pPr lvl="1"/>
            <a:endParaRPr lang="de-DE" baseline="0" noProof="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 smtClean="0"/>
              <a:t>SimGrid</a:t>
            </a:r>
            <a:r>
              <a:rPr lang="de-DE" baseline="0" noProof="0" dirty="0" smtClean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1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10.12.2017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State of the Art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14.12.17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2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84056"/>
            <a:ext cx="8356600" cy="418442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Simulation </a:t>
            </a:r>
            <a:r>
              <a:rPr lang="de-DE" dirty="0" smtClean="0"/>
              <a:t>notwendig</a:t>
            </a:r>
            <a:r>
              <a:rPr lang="de-DE" dirty="0"/>
              <a:t>, um effizient Grid zu </a:t>
            </a:r>
            <a:r>
              <a:rPr lang="de-DE" dirty="0" smtClean="0"/>
              <a:t>betreiben</a:t>
            </a:r>
          </a:p>
          <a:p>
            <a:pPr lvl="1"/>
            <a:r>
              <a:rPr lang="de-DE" dirty="0" smtClean="0"/>
              <a:t>Lastverteilung</a:t>
            </a:r>
          </a:p>
          <a:p>
            <a:pPr lvl="1"/>
            <a:r>
              <a:rPr lang="de-DE" dirty="0" smtClean="0"/>
              <a:t>Infrastruktur</a:t>
            </a:r>
            <a:endParaRPr lang="de-DE" dirty="0"/>
          </a:p>
          <a:p>
            <a:r>
              <a:rPr lang="de-DE" dirty="0"/>
              <a:t>Palladio gute Wahl als Tool</a:t>
            </a:r>
          </a:p>
          <a:p>
            <a:r>
              <a:rPr lang="de-DE" dirty="0" smtClean="0"/>
              <a:t>Unsere </a:t>
            </a:r>
            <a:r>
              <a:rPr lang="de-DE" dirty="0"/>
              <a:t>A</a:t>
            </a:r>
            <a:r>
              <a:rPr lang="de-DE" dirty="0" smtClean="0"/>
              <a:t>rbeit </a:t>
            </a:r>
            <a:r>
              <a:rPr lang="de-DE" dirty="0"/>
              <a:t>wird zeigen ob Simulatoren </a:t>
            </a:r>
            <a:r>
              <a:rPr lang="de-DE" dirty="0" smtClean="0"/>
              <a:t>für derart großen Systeme geeignet sind</a:t>
            </a: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 smtClean="0"/>
                <a:t>Fazit</a:t>
              </a:r>
              <a:endParaRPr lang="de-DE" sz="1200" b="1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9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WLCG Project. WLCG </a:t>
            </a:r>
            <a:r>
              <a:rPr lang="de-DE" sz="2000" noProof="0" dirty="0" err="1"/>
              <a:t>REsource</a:t>
            </a:r>
            <a:r>
              <a:rPr lang="de-DE" sz="2000" noProof="0" dirty="0"/>
              <a:t>, Balance &amp; </a:t>
            </a:r>
            <a:r>
              <a:rPr lang="de-DE" sz="2000" noProof="0" dirty="0" err="1"/>
              <a:t>USage</a:t>
            </a:r>
            <a:r>
              <a:rPr lang="de-DE" sz="2000" noProof="0" dirty="0"/>
              <a:t>. 2017. url: https://wlcg-rebus.cern.ch/apps/capacities/federations/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[3]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[4] Steen Becker, Heiko </a:t>
            </a:r>
            <a:r>
              <a:rPr lang="de-DE" sz="2000" noProof="0" dirty="0" err="1"/>
              <a:t>Koziolek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Ralf </a:t>
            </a:r>
            <a:r>
              <a:rPr lang="de-DE" sz="2000" noProof="0" dirty="0" err="1"/>
              <a:t>Reussner</a:t>
            </a:r>
            <a:r>
              <a:rPr lang="de-DE" sz="2000" noProof="0" dirty="0"/>
              <a:t>. “The Palladio </a:t>
            </a:r>
            <a:r>
              <a:rPr lang="de-DE" sz="2000" noProof="0" dirty="0" err="1"/>
              <a:t>component</a:t>
            </a:r>
            <a:r>
              <a:rPr lang="de-DE" sz="2000" noProof="0" dirty="0"/>
              <a:t> </a:t>
            </a:r>
            <a:r>
              <a:rPr lang="de-DE" sz="2000" noProof="0" dirty="0" err="1"/>
              <a:t>model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model-</a:t>
            </a:r>
            <a:r>
              <a:rPr lang="de-DE" sz="2000" noProof="0" dirty="0" err="1"/>
              <a:t>driven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</a:t>
            </a:r>
            <a:r>
              <a:rPr lang="de-DE" sz="2000" noProof="0" dirty="0" err="1"/>
              <a:t>prediction</a:t>
            </a:r>
            <a:r>
              <a:rPr lang="de-DE" sz="2000" noProof="0" dirty="0"/>
              <a:t>”. In: Journal of Systems </a:t>
            </a:r>
            <a:r>
              <a:rPr lang="de-DE" sz="2000" noProof="0" dirty="0" err="1"/>
              <a:t>and</a:t>
            </a:r>
            <a:r>
              <a:rPr lang="de-DE" sz="2000" noProof="0" dirty="0"/>
              <a:t> Software 82.1 (2009).Special </a:t>
            </a:r>
            <a:r>
              <a:rPr lang="de-DE" sz="2000" noProof="0" dirty="0" err="1"/>
              <a:t>Issue</a:t>
            </a:r>
            <a:r>
              <a:rPr lang="de-DE" sz="2000" noProof="0" dirty="0"/>
              <a:t>: Software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-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Analysis, pp. 3–22. </a:t>
            </a:r>
            <a:r>
              <a:rPr lang="de-DE" sz="2000" noProof="0" dirty="0" err="1"/>
              <a:t>issn</a:t>
            </a:r>
            <a:r>
              <a:rPr lang="de-DE" sz="2000" noProof="0" dirty="0"/>
              <a:t>: 0164-1212.doi: https://doi.org/10.1016/j.jss.2008.03.066. url: http://www.sciencedirect.com/science/article/pii/S0164121208001015.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[5] Sebastian </a:t>
            </a:r>
            <a:r>
              <a:rPr lang="de-DE" sz="2000" noProof="0" dirty="0" err="1"/>
              <a:t>Lehrig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Matthias Becker. “</a:t>
            </a:r>
            <a:r>
              <a:rPr lang="de-DE" sz="2000" noProof="0" dirty="0" err="1"/>
              <a:t>Approaching</a:t>
            </a:r>
            <a:r>
              <a:rPr lang="de-DE" sz="2000" noProof="0" dirty="0"/>
              <a:t> the </a:t>
            </a:r>
            <a:r>
              <a:rPr lang="de-DE" sz="2000" noProof="0" dirty="0" err="1"/>
              <a:t>cloud</a:t>
            </a:r>
            <a:r>
              <a:rPr lang="de-DE" sz="2000" noProof="0" dirty="0"/>
              <a:t>: </a:t>
            </a:r>
            <a:r>
              <a:rPr lang="de-DE" sz="2000" noProof="0" dirty="0" err="1"/>
              <a:t>Using</a:t>
            </a:r>
            <a:r>
              <a:rPr lang="de-DE" sz="2000" noProof="0" dirty="0"/>
              <a:t> </a:t>
            </a:r>
            <a:r>
              <a:rPr lang="de-DE" sz="2000" noProof="0" dirty="0" err="1"/>
              <a:t>palladio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</a:t>
            </a:r>
            <a:r>
              <a:rPr lang="de-DE" sz="2000" noProof="0" dirty="0" err="1"/>
              <a:t>scalability,elasticity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eciency</a:t>
            </a:r>
            <a:r>
              <a:rPr lang="de-DE" sz="2000" noProof="0" dirty="0"/>
              <a:t> </a:t>
            </a:r>
            <a:r>
              <a:rPr lang="de-DE" sz="2000" noProof="0" dirty="0" err="1"/>
              <a:t>analyses</a:t>
            </a:r>
            <a:r>
              <a:rPr lang="de-DE" sz="2000" noProof="0" dirty="0"/>
              <a:t>”. In: </a:t>
            </a:r>
            <a:r>
              <a:rPr lang="de-DE" sz="2000" noProof="0" dirty="0" err="1"/>
              <a:t>Proceedings</a:t>
            </a:r>
            <a:r>
              <a:rPr lang="de-DE" sz="2000" noProof="0" dirty="0"/>
              <a:t> of the Symposium on </a:t>
            </a:r>
            <a:r>
              <a:rPr lang="de-DE" sz="2000" noProof="0" dirty="0" err="1"/>
              <a:t>SoftwarePerformance</a:t>
            </a:r>
            <a:r>
              <a:rPr lang="de-DE" sz="2000" noProof="0" dirty="0"/>
              <a:t>. 2014, pp. 26–28.</a:t>
            </a:r>
          </a:p>
          <a:p>
            <a:r>
              <a:rPr lang="de-DE" sz="2000" noProof="0" dirty="0"/>
              <a:t>[6] Matthias Becker, Steen Becker, </a:t>
            </a:r>
            <a:r>
              <a:rPr lang="de-DE" sz="2000" noProof="0" dirty="0" err="1"/>
              <a:t>and</a:t>
            </a:r>
            <a:r>
              <a:rPr lang="de-DE" sz="2000" noProof="0" dirty="0"/>
              <a:t> Joachim Meyer. “</a:t>
            </a:r>
            <a:r>
              <a:rPr lang="de-DE" sz="2000" noProof="0" dirty="0" err="1"/>
              <a:t>SimuLizar</a:t>
            </a:r>
            <a:r>
              <a:rPr lang="de-DE" sz="2000" noProof="0" dirty="0"/>
              <a:t>: Design-Time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Performance Analysis of </a:t>
            </a:r>
            <a:r>
              <a:rPr lang="de-DE" sz="2000" noProof="0" dirty="0" err="1"/>
              <a:t>Self</a:t>
            </a:r>
            <a:r>
              <a:rPr lang="de-DE" sz="2000" noProof="0" dirty="0"/>
              <a:t>-Adaptive Systems.” In: Software Engineering 213 (2013), pp. 71–84.</a:t>
            </a:r>
          </a:p>
          <a:p>
            <a:r>
              <a:rPr lang="de-DE" sz="2000" noProof="0" dirty="0"/>
              <a:t>[7] C Zach et al. “Simulation of the </a:t>
            </a:r>
            <a:r>
              <a:rPr lang="de-DE" sz="2000" noProof="0" dirty="0" err="1"/>
              <a:t>job</a:t>
            </a:r>
            <a:r>
              <a:rPr lang="de-DE" sz="2000" noProof="0" dirty="0"/>
              <a:t> </a:t>
            </a:r>
            <a:r>
              <a:rPr lang="de-DE" sz="2000" noProof="0" dirty="0" err="1"/>
              <a:t>processing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at an ALICE Tier-2 </a:t>
            </a:r>
            <a:r>
              <a:rPr lang="de-DE" sz="2000" noProof="0" dirty="0" err="1"/>
              <a:t>site</a:t>
            </a:r>
            <a:r>
              <a:rPr lang="de-DE" sz="2000" noProof="0" dirty="0"/>
              <a:t> </a:t>
            </a:r>
            <a:r>
              <a:rPr lang="de-DE" sz="2000" noProof="0" dirty="0" err="1"/>
              <a:t>with</a:t>
            </a:r>
            <a:r>
              <a:rPr lang="de-DE" sz="2000" noProof="0" dirty="0"/>
              <a:t> MONARC”. In: Journal of </a:t>
            </a:r>
            <a:r>
              <a:rPr lang="de-DE" sz="2000" noProof="0" dirty="0" err="1"/>
              <a:t>Physics</a:t>
            </a:r>
            <a:r>
              <a:rPr lang="de-DE" sz="2000" noProof="0" dirty="0"/>
              <a:t>: Conference Series 331.7 (2011), p. 072038. </a:t>
            </a:r>
            <a:r>
              <a:rPr lang="de-DE" sz="2000" noProof="0" dirty="0">
                <a:hlinkClick r:id="rId3"/>
              </a:rPr>
              <a:t>url:http://stacks.iop.org/1742-6596/331/i=7/a=072038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[8] </a:t>
            </a:r>
            <a:r>
              <a:rPr lang="de-DE" sz="2000" dirty="0"/>
              <a:t>Henri Casanova et al. “Versatile, </a:t>
            </a:r>
            <a:r>
              <a:rPr lang="de-DE" sz="2000" dirty="0" err="1"/>
              <a:t>Scalable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Accurate</a:t>
            </a:r>
            <a:r>
              <a:rPr lang="de-DE" sz="2000" dirty="0"/>
              <a:t> Simulation of Distributed 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en-US" sz="2000" dirty="0"/>
              <a:t>and Platforms”. In: Journal of Parallel and Distributed Computing 74.10 (June </a:t>
            </a:r>
            <a:r>
              <a:rPr lang="de-DE" sz="2000" dirty="0"/>
              <a:t>2014), pp. 2899–2917. url: http://hal.inria.fr/hal-01017319.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[9]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[10]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</a:t>
            </a:r>
            <a:r>
              <a:rPr lang="de-DE" sz="2000" dirty="0" err="1"/>
              <a:t>Physics</a:t>
            </a:r>
            <a:r>
              <a:rPr lang="de-DE" sz="2000" dirty="0"/>
              <a:t> Communications 140.1-2 (2001), pp. 153–161.</a:t>
            </a:r>
          </a:p>
          <a:p>
            <a:r>
              <a:rPr lang="de-DE" sz="2000" noProof="0" dirty="0"/>
              <a:t>[11]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noProof="0" dirty="0"/>
              <a:t>[12] </a:t>
            </a:r>
            <a:r>
              <a:rPr lang="en-US" sz="2000" dirty="0"/>
              <a:t>P. O. </a:t>
            </a:r>
            <a:r>
              <a:rPr lang="en-US" sz="2000" dirty="0" err="1"/>
              <a:t>Östberg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[13]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</a:t>
            </a:r>
            <a:r>
              <a:rPr lang="de-DE" sz="2000" dirty="0" err="1"/>
              <a:t>IaaS</a:t>
            </a:r>
            <a:r>
              <a:rPr lang="de-DE" sz="2000" dirty="0"/>
              <a:t>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8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[3]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Anhang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7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LHC am CERN erzeugt 50 </a:t>
            </a:r>
            <a:r>
              <a:rPr lang="de-DE" noProof="0" dirty="0" err="1"/>
              <a:t>Petabyte</a:t>
            </a:r>
            <a:r>
              <a:rPr lang="de-DE" noProof="0" dirty="0"/>
              <a:t>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noProof="0" dirty="0"/>
              <a:t>Entdeckte </a:t>
            </a:r>
            <a:r>
              <a:rPr lang="de-DE" noProof="0" dirty="0" err="1"/>
              <a:t>Higgs</a:t>
            </a:r>
            <a:r>
              <a:rPr lang="de-DE" noProof="0" dirty="0"/>
              <a:t> </a:t>
            </a:r>
            <a:r>
              <a:rPr lang="de-DE" noProof="0" dirty="0" err="1"/>
              <a:t>Bosom</a:t>
            </a:r>
            <a:r>
              <a:rPr lang="de-DE" noProof="0" dirty="0"/>
              <a:t> 2012 </a:t>
            </a:r>
            <a:r>
              <a:rPr lang="de-DE" sz="1800" noProof="0" dirty="0"/>
              <a:t>[1]</a:t>
            </a:r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176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46539" y="54793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[1]</a:t>
            </a:r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 Heute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2243" y="1275471"/>
            <a:ext cx="8291513" cy="4528987"/>
          </a:xfrm>
        </p:spPr>
        <p:txBody>
          <a:bodyPr/>
          <a:lstStyle/>
          <a:p>
            <a:r>
              <a:rPr lang="de-DE" noProof="0" dirty="0"/>
              <a:t>Lastverteilung zentral </a:t>
            </a:r>
            <a:r>
              <a:rPr lang="de-DE" noProof="0" dirty="0" err="1"/>
              <a:t>HTCondor</a:t>
            </a:r>
            <a:r>
              <a:rPr lang="de-DE" noProof="0" dirty="0"/>
              <a:t> </a:t>
            </a:r>
            <a:r>
              <a:rPr lang="de-DE" sz="2400" noProof="0" dirty="0"/>
              <a:t>[3]</a:t>
            </a:r>
          </a:p>
          <a:p>
            <a:r>
              <a:rPr lang="de-DE" noProof="0" dirty="0"/>
              <a:t>Nicht optimal </a:t>
            </a:r>
            <a:r>
              <a:rPr lang="de-DE" sz="2400" noProof="0" dirty="0"/>
              <a:t>[7]</a:t>
            </a:r>
          </a:p>
          <a:p>
            <a:pPr lvl="1"/>
            <a:r>
              <a:rPr lang="de-DE" noProof="0" dirty="0"/>
              <a:t>CPUs schlechte Auslastung</a:t>
            </a:r>
          </a:p>
          <a:p>
            <a:pPr lvl="1"/>
            <a:r>
              <a:rPr lang="de-DE" noProof="0" dirty="0"/>
              <a:t>Keine Berücksichtigung von Job Arten</a:t>
            </a:r>
          </a:p>
          <a:p>
            <a:pPr lvl="2"/>
            <a:r>
              <a:rPr lang="de-DE" noProof="0" dirty="0"/>
              <a:t>Simulation: viel I/O</a:t>
            </a:r>
          </a:p>
          <a:p>
            <a:pPr lvl="2"/>
            <a:r>
              <a:rPr lang="de-DE" noProof="0" dirty="0"/>
              <a:t>Analyse: viel CPU</a:t>
            </a:r>
          </a:p>
          <a:p>
            <a:r>
              <a:rPr lang="de-DE" noProof="0" dirty="0"/>
              <a:t>Auswirkung von Änderung an der Grid Infrastruktur schwer abschätzbar</a:t>
            </a:r>
          </a:p>
          <a:p>
            <a:r>
              <a:rPr lang="de-DE" noProof="0" dirty="0"/>
              <a:t>Datenmenge steigt immer weiter</a:t>
            </a:r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Ansatz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0525" y="1600200"/>
            <a:ext cx="8358187" cy="4343400"/>
          </a:xfrm>
        </p:spPr>
        <p:txBody>
          <a:bodyPr/>
          <a:lstStyle/>
          <a:p>
            <a:r>
              <a:rPr lang="de-DE" noProof="0" dirty="0"/>
              <a:t>Erstelle </a:t>
            </a:r>
            <a:r>
              <a:rPr lang="de-DE" noProof="0" dirty="0" smtClean="0"/>
              <a:t>Modell </a:t>
            </a:r>
            <a:r>
              <a:rPr lang="de-DE" noProof="0" dirty="0"/>
              <a:t>und Simulation </a:t>
            </a:r>
          </a:p>
          <a:p>
            <a:pPr marL="0" indent="0">
              <a:buNone/>
            </a:pPr>
            <a:r>
              <a:rPr lang="de-DE" noProof="0" dirty="0"/>
              <a:t>    des CMS Computing </a:t>
            </a:r>
            <a:r>
              <a:rPr lang="de-DE" noProof="0" dirty="0" err="1" smtClean="0"/>
              <a:t>Model´s</a:t>
            </a:r>
            <a:endParaRPr lang="de-DE" noProof="0" dirty="0"/>
          </a:p>
          <a:p>
            <a:r>
              <a:rPr lang="de-DE" noProof="0" dirty="0"/>
              <a:t>Simuliere</a:t>
            </a:r>
          </a:p>
          <a:p>
            <a:pPr lvl="1"/>
            <a:r>
              <a:rPr lang="de-DE" noProof="0" dirty="0"/>
              <a:t>Verschiedene </a:t>
            </a:r>
            <a:r>
              <a:rPr lang="de-DE" noProof="0" dirty="0" err="1"/>
              <a:t>Lastverteilungsstragien</a:t>
            </a:r>
            <a:endParaRPr lang="de-DE" noProof="0" dirty="0"/>
          </a:p>
          <a:p>
            <a:pPr lvl="1"/>
            <a:r>
              <a:rPr lang="de-DE" noProof="0" dirty="0"/>
              <a:t>Verschiedene Änderung an Infrastruktur</a:t>
            </a:r>
          </a:p>
          <a:p>
            <a:r>
              <a:rPr lang="de-DE" noProof="0" dirty="0"/>
              <a:t>Erleichtert den Optimierungsprozess</a:t>
            </a:r>
          </a:p>
          <a:p>
            <a:r>
              <a:rPr lang="de-DE" noProof="0" dirty="0"/>
              <a:t>Nutze vorhandene Ressourcen effizienter 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8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1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65902"/>
            <a:ext cx="8358187" cy="4648200"/>
          </a:xfrm>
        </p:spPr>
        <p:txBody>
          <a:bodyPr/>
          <a:lstStyle/>
          <a:p>
            <a:r>
              <a:rPr lang="de-DE" noProof="0" dirty="0"/>
              <a:t>Palladio</a:t>
            </a:r>
          </a:p>
          <a:p>
            <a:pPr lvl="1"/>
            <a:r>
              <a:rPr lang="de-DE" noProof="0" dirty="0" smtClean="0"/>
              <a:t>Modell </a:t>
            </a:r>
            <a:r>
              <a:rPr lang="de-DE" noProof="0" dirty="0"/>
              <a:t>getriebener Software Architektur Simulator</a:t>
            </a:r>
          </a:p>
          <a:p>
            <a:pPr lvl="1"/>
            <a:r>
              <a:rPr lang="de-DE" noProof="0" dirty="0"/>
              <a:t>Entwickelt am KIT, FZI und Universität Paderborn</a:t>
            </a:r>
          </a:p>
          <a:p>
            <a:pPr lvl="1"/>
            <a:r>
              <a:rPr lang="de-DE" noProof="0" dirty="0"/>
              <a:t>Entwicklung: 2003 – heute</a:t>
            </a:r>
          </a:p>
          <a:p>
            <a:pPr lvl="1"/>
            <a:r>
              <a:rPr lang="de-DE" noProof="0" dirty="0"/>
              <a:t>Erweiterung für Cloud:</a:t>
            </a:r>
          </a:p>
          <a:p>
            <a:pPr lvl="2"/>
            <a:r>
              <a:rPr lang="de-DE" noProof="0" dirty="0" err="1"/>
              <a:t>Architectual</a:t>
            </a:r>
            <a:r>
              <a:rPr lang="de-DE" noProof="0" dirty="0"/>
              <a:t> Templates </a:t>
            </a:r>
            <a:r>
              <a:rPr lang="de-DE" sz="1600" noProof="0" dirty="0"/>
              <a:t>[5]</a:t>
            </a:r>
          </a:p>
          <a:p>
            <a:pPr lvl="2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600" noProof="0" dirty="0"/>
              <a:t>[6]</a:t>
            </a:r>
          </a:p>
          <a:p>
            <a:pPr lvl="1"/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990600"/>
            <a:ext cx="1217013" cy="1217013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Grid-Simulatoren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Seit den späten 1990er</a:t>
            </a:r>
          </a:p>
          <a:p>
            <a:r>
              <a:rPr lang="de-DE" dirty="0"/>
              <a:t>Meisten wurden schnell wieder eingestellt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dirty="0" err="1"/>
              <a:t>GridSim</a:t>
            </a:r>
            <a:endParaRPr lang="de-DE" dirty="0"/>
          </a:p>
          <a:p>
            <a:pPr lvl="1"/>
            <a:r>
              <a:rPr lang="de-DE" dirty="0" err="1"/>
              <a:t>GangSim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DGSim</a:t>
            </a:r>
            <a:endParaRPr lang="de-DE" dirty="0"/>
          </a:p>
          <a:p>
            <a:pPr lvl="1"/>
            <a:r>
              <a:rPr lang="de-DE" dirty="0" err="1"/>
              <a:t>OptorSim</a:t>
            </a:r>
            <a:endParaRPr lang="de-DE" dirty="0"/>
          </a:p>
          <a:p>
            <a:pPr lvl="1"/>
            <a:r>
              <a:rPr lang="de-DE" dirty="0" err="1"/>
              <a:t>ChicagoSim</a:t>
            </a:r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MONARC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dirty="0"/>
              <a:t>Wurde 1998 gestartet, um WLCG zu designen </a:t>
            </a:r>
            <a:r>
              <a:rPr lang="de-DE" sz="1600" dirty="0"/>
              <a:t>[9]</a:t>
            </a:r>
          </a:p>
          <a:p>
            <a:r>
              <a:rPr lang="de-DE" dirty="0"/>
              <a:t>Erstellten MONARC Simulator</a:t>
            </a:r>
          </a:p>
          <a:p>
            <a:r>
              <a:rPr lang="de-DE" dirty="0"/>
              <a:t>Wollten </a:t>
            </a:r>
            <a:r>
              <a:rPr lang="de-DE" dirty="0" smtClean="0"/>
              <a:t>Modelle </a:t>
            </a:r>
            <a:r>
              <a:rPr lang="de-DE" dirty="0"/>
              <a:t>und </a:t>
            </a:r>
            <a:r>
              <a:rPr lang="de-DE" dirty="0" smtClean="0"/>
              <a:t>Simulation, </a:t>
            </a:r>
            <a:r>
              <a:rPr lang="de-DE" dirty="0"/>
              <a:t>um </a:t>
            </a:r>
            <a:r>
              <a:rPr lang="de-DE" dirty="0" smtClean="0"/>
              <a:t>WLCG </a:t>
            </a:r>
            <a:r>
              <a:rPr lang="de-DE" dirty="0"/>
              <a:t>zu optimieren</a:t>
            </a:r>
          </a:p>
          <a:p>
            <a:r>
              <a:rPr lang="de-DE" dirty="0"/>
              <a:t>Projekt 2000 eingestellt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2004 zweite Version des Simulators</a:t>
            </a:r>
          </a:p>
          <a:p>
            <a:r>
              <a:rPr lang="de-DE" dirty="0"/>
              <a:t>Simulation von Tier 2 Site zeigte Skalierungsprobleme </a:t>
            </a:r>
            <a:r>
              <a:rPr lang="de-DE" sz="2400" dirty="0"/>
              <a:t>[11]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 Infrastruktur </a:t>
            </a:r>
            <a:r>
              <a:rPr lang="de-DE" sz="2000" dirty="0"/>
              <a:t>[12]</a:t>
            </a:r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 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2400" dirty="0"/>
              <a:t>[13]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Fazit</a:t>
              </a:r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1640</Words>
  <Application>Microsoft Office PowerPoint</Application>
  <PresentationFormat>Bildschirmpräsentation (4:3)</PresentationFormat>
  <Paragraphs>269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Stand Heute</vt:lpstr>
      <vt:lpstr>Ansatz</vt:lpstr>
      <vt:lpstr>Grundlagen</vt:lpstr>
      <vt:lpstr>Grid-Simulatoren</vt:lpstr>
      <vt:lpstr>SimGrid</vt:lpstr>
      <vt:lpstr>MONARC Projekt</vt:lpstr>
      <vt:lpstr>CACTOS</vt:lpstr>
      <vt:lpstr>Vergleich</vt:lpstr>
      <vt:lpstr>Fazit</vt:lpstr>
      <vt:lpstr>Quellen</vt:lpstr>
      <vt:lpstr>Quellen</vt:lpstr>
      <vt:lpstr>Quellen</vt:lpstr>
      <vt:lpstr>Quellen</vt:lpstr>
      <vt:lpstr>Experimente</vt:lpstr>
      <vt:lpstr>WLCG</vt:lpstr>
      <vt:lpstr>Palladio</vt:lpstr>
      <vt:lpstr>Anhang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1316</cp:revision>
  <cp:lastPrinted>1601-01-01T00:00:00Z</cp:lastPrinted>
  <dcterms:created xsi:type="dcterms:W3CDTF">1601-01-01T00:00:00Z</dcterms:created>
  <dcterms:modified xsi:type="dcterms:W3CDTF">2017-12-10T18:39:48Z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