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17" r:id="rId12"/>
    <p:sldId id="308" r:id="rId13"/>
    <p:sldId id="312" r:id="rId14"/>
    <p:sldId id="313" r:id="rId15"/>
    <p:sldId id="314" r:id="rId16"/>
    <p:sldId id="315" r:id="rId17"/>
    <p:sldId id="316" r:id="rId18"/>
    <p:sldId id="309" r:id="rId19"/>
    <p:sldId id="295" r:id="rId20"/>
    <p:sldId id="304" r:id="rId21"/>
    <p:sldId id="310" r:id="rId22"/>
    <p:sldId id="311" r:id="rId23"/>
    <p:sldId id="298" r:id="rId24"/>
    <p:sldId id="300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17"/>
            <p14:sldId id="308"/>
            <p14:sldId id="312"/>
            <p14:sldId id="313"/>
            <p14:sldId id="314"/>
            <p14:sldId id="315"/>
            <p14:sldId id="316"/>
            <p14:sldId id="309"/>
            <p14:sldId id="295"/>
            <p14:sldId id="304"/>
            <p14:sldId id="310"/>
            <p14:sldId id="311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9632" autoAdjust="0"/>
  </p:normalViewPr>
  <p:slideViewPr>
    <p:cSldViewPr>
      <p:cViewPr varScale="1">
        <p:scale>
          <a:sx n="68" d="100"/>
          <a:sy n="68" d="100"/>
        </p:scale>
        <p:origin x="19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Simulatoren können schon vieles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Monarc</a:t>
            </a:r>
            <a:r>
              <a:rPr lang="de-DE" baseline="0" noProof="0" dirty="0"/>
              <a:t> mit 3000 CPU</a:t>
            </a:r>
          </a:p>
          <a:p>
            <a:pPr lvl="1"/>
            <a:r>
              <a:rPr lang="de-DE" baseline="0" noProof="0" dirty="0"/>
              <a:t>Alle anderen Case Studies bis Größe 100</a:t>
            </a:r>
          </a:p>
          <a:p>
            <a:pPr lvl="1"/>
            <a:r>
              <a:rPr lang="de-DE" baseline="0" noProof="0" dirty="0"/>
              <a:t>unsere 72.000 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Datenlokalität können sowohl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 und Palladio nicht, brauchen wir nicht für die ersten Arbeiten: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Future </a:t>
            </a:r>
            <a:r>
              <a:rPr lang="de-DE" baseline="0" noProof="0" dirty="0" err="1"/>
              <a:t>work</a:t>
            </a:r>
            <a:r>
              <a:rPr lang="de-DE" baseline="0" noProof="0" dirty="0"/>
              <a:t>: Datenreplikation optimieren, beim Scheduling helfen wohin konkret </a:t>
            </a:r>
            <a:r>
              <a:rPr lang="de-DE" baseline="0" noProof="0" dirty="0" err="1"/>
              <a:t>submitten</a:t>
            </a:r>
            <a:r>
              <a:rPr lang="de-DE" baseline="0" noProof="0" dirty="0"/>
              <a:t>: Site A oder Site B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&lt;18min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1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schneller, genauer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-text Transformation</a:t>
            </a:r>
          </a:p>
          <a:p>
            <a:pPr lvl="1"/>
            <a:endParaRPr lang="de-DE" noProof="0" dirty="0"/>
          </a:p>
          <a:p>
            <a:pPr lvl="1"/>
            <a:r>
              <a:rPr lang="de-DE" dirty="0"/>
              <a:t>Kein Hinweis auf ähnlich große Grid oder Cloud Simulation gefunden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7min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noProof="0" dirty="0"/>
              <a:t>9min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/>
              <a:t>&lt;16min</a:t>
            </a:r>
            <a:endParaRPr lang="de-DE" baseline="0" noProof="0" dirty="0"/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13.12.2017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86607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E359C10-9D90-4381-A7F8-04F077B098A4}"/>
              </a:ext>
            </a:extLst>
          </p:cNvPr>
          <p:cNvSpPr/>
          <p:nvPr/>
        </p:nvSpPr>
        <p:spPr>
          <a:xfrm>
            <a:off x="3200400" y="1345845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79826EC-20D0-4393-B5D8-4F55B87A2CFF}"/>
              </a:ext>
            </a:extLst>
          </p:cNvPr>
          <p:cNvSpPr/>
          <p:nvPr/>
        </p:nvSpPr>
        <p:spPr>
          <a:xfrm>
            <a:off x="3559175" y="1345844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290AE785-4EFD-4BF1-B2A8-7986CC2B69F2}"/>
              </a:ext>
            </a:extLst>
          </p:cNvPr>
          <p:cNvSpPr/>
          <p:nvPr/>
        </p:nvSpPr>
        <p:spPr>
          <a:xfrm>
            <a:off x="3922474" y="1345845"/>
            <a:ext cx="1640126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0A865F75-01A5-45E4-AF2F-FD93FDFD7A12}"/>
              </a:ext>
            </a:extLst>
          </p:cNvPr>
          <p:cNvSpPr/>
          <p:nvPr/>
        </p:nvSpPr>
        <p:spPr>
          <a:xfrm>
            <a:off x="5486401" y="1345845"/>
            <a:ext cx="864228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3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F9FA5A9-D44F-4AD2-BF6A-26F4FBE1416F}"/>
              </a:ext>
            </a:extLst>
          </p:cNvPr>
          <p:cNvSpPr/>
          <p:nvPr/>
        </p:nvSpPr>
        <p:spPr>
          <a:xfrm>
            <a:off x="6248400" y="1295400"/>
            <a:ext cx="483229" cy="447239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7956" y="1679589"/>
            <a:ext cx="8358188" cy="3886200"/>
          </a:xfrm>
        </p:spPr>
        <p:txBody>
          <a:bodyPr/>
          <a:lstStyle/>
          <a:p>
            <a:r>
              <a:rPr lang="de-DE" dirty="0"/>
              <a:t>Keine große Simulation</a:t>
            </a:r>
          </a:p>
          <a:p>
            <a:pPr lvl="1"/>
            <a:r>
              <a:rPr lang="de-DE" dirty="0"/>
              <a:t>Meiste Fallstudien unter 100 CPUs</a:t>
            </a:r>
          </a:p>
          <a:p>
            <a:pPr lvl="1"/>
            <a:r>
              <a:rPr lang="de-DE" dirty="0"/>
              <a:t>Größte: MONARC Tier 2 mit 3000 CPUs</a:t>
            </a:r>
          </a:p>
          <a:p>
            <a:pPr lvl="1"/>
            <a:r>
              <a:rPr lang="de-DE" dirty="0"/>
              <a:t>WLCG: 72.000 CPUs</a:t>
            </a:r>
          </a:p>
          <a:p>
            <a:r>
              <a:rPr lang="de-DE" dirty="0"/>
              <a:t>Datenlokalität</a:t>
            </a:r>
          </a:p>
          <a:p>
            <a:pPr lvl="1"/>
            <a:r>
              <a:rPr lang="de-DE" dirty="0"/>
              <a:t>Datenreplikation evaluieren</a:t>
            </a:r>
          </a:p>
          <a:p>
            <a:pPr lvl="1"/>
            <a:r>
              <a:rPr lang="de-DE" dirty="0"/>
              <a:t>Konkrete </a:t>
            </a:r>
            <a:r>
              <a:rPr lang="de-DE" dirty="0" err="1"/>
              <a:t>Scheduling</a:t>
            </a:r>
            <a:r>
              <a:rPr lang="de-DE" dirty="0"/>
              <a:t> Entscheidungen vergleichen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4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notwendig, um effizient Grid zu betreiben</a:t>
            </a:r>
          </a:p>
          <a:p>
            <a:pPr lvl="1"/>
            <a:r>
              <a:rPr lang="de-DE" dirty="0"/>
              <a:t>Lastverteilung</a:t>
            </a:r>
          </a:p>
          <a:p>
            <a:pPr lvl="1"/>
            <a:r>
              <a:rPr lang="de-DE" dirty="0"/>
              <a:t>Infrastruktur</a:t>
            </a:r>
          </a:p>
          <a:p>
            <a:r>
              <a:rPr lang="de-DE" dirty="0"/>
              <a:t>Palladio gute Wahl als Tool</a:t>
            </a:r>
          </a:p>
          <a:p>
            <a:r>
              <a:rPr lang="de-DE" dirty="0"/>
              <a:t>Unsere Arbeit </a:t>
            </a:r>
            <a:r>
              <a:rPr lang="de-DE"/>
              <a:t>wird zeigen, </a:t>
            </a:r>
            <a:r>
              <a:rPr lang="de-DE" dirty="0"/>
              <a:t>ob Simulatoren für derart großen Systeme geeignet sind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Fazit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Lastverteilungsstrategien</a:t>
            </a:r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/>
              <a:t>Modell 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Modell und Simulation erstellen, um WLCG 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2223</Words>
  <Application>Microsoft Office PowerPoint</Application>
  <PresentationFormat>Bildschirmpräsentation (4:3)</PresentationFormat>
  <Paragraphs>379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Vergleich</vt:lpstr>
      <vt:lpstr>Vergleich</vt:lpstr>
      <vt:lpstr>Vergleich</vt:lpstr>
      <vt:lpstr>Vergleich</vt:lpstr>
      <vt:lpstr>Vergleich</vt:lpstr>
      <vt:lpstr>Vergleich</vt:lpstr>
      <vt:lpstr>Offene Punkte</vt:lpstr>
      <vt:lpstr>Fazit</vt:lpstr>
      <vt:lpstr>Quellen</vt:lpstr>
      <vt:lpstr>Quellen</vt:lpstr>
      <vt:lpstr>Quellen</vt:lpstr>
      <vt:lpstr>Quellen</vt:lpstr>
      <vt:lpstr>Experimente</vt:lpstr>
      <vt:lpstr>Palladio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 firnkes</cp:lastModifiedBy>
  <cp:revision>1336</cp:revision>
  <cp:lastPrinted>1601-01-01T00:00:00Z</cp:lastPrinted>
  <dcterms:created xsi:type="dcterms:W3CDTF">1601-01-01T00:00:00Z</dcterms:created>
  <dcterms:modified xsi:type="dcterms:W3CDTF">2017-12-13T17:23:11Z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