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3" r:id="rId3"/>
    <p:sldId id="338" r:id="rId4"/>
    <p:sldId id="360" r:id="rId5"/>
    <p:sldId id="309" r:id="rId6"/>
    <p:sldId id="321" r:id="rId7"/>
    <p:sldId id="320" r:id="rId8"/>
    <p:sldId id="319" r:id="rId9"/>
    <p:sldId id="322" r:id="rId10"/>
    <p:sldId id="310" r:id="rId11"/>
    <p:sldId id="301" r:id="rId12"/>
    <p:sldId id="307" r:id="rId13"/>
    <p:sldId id="306" r:id="rId14"/>
    <p:sldId id="363" r:id="rId15"/>
    <p:sldId id="362" r:id="rId16"/>
    <p:sldId id="334" r:id="rId17"/>
    <p:sldId id="342" r:id="rId18"/>
    <p:sldId id="346" r:id="rId19"/>
    <p:sldId id="347" r:id="rId20"/>
    <p:sldId id="357" r:id="rId21"/>
    <p:sldId id="355" r:id="rId22"/>
    <p:sldId id="365" r:id="rId23"/>
    <p:sldId id="358" r:id="rId24"/>
    <p:sldId id="364" r:id="rId25"/>
    <p:sldId id="366" r:id="rId26"/>
    <p:sldId id="328" r:id="rId27"/>
    <p:sldId id="295" r:id="rId28"/>
    <p:sldId id="304" r:id="rId29"/>
    <p:sldId id="324" r:id="rId30"/>
    <p:sldId id="325" r:id="rId31"/>
    <p:sldId id="354" r:id="rId32"/>
    <p:sldId id="300" r:id="rId33"/>
    <p:sldId id="367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60"/>
            <p14:sldId id="309"/>
            <p14:sldId id="321"/>
            <p14:sldId id="320"/>
            <p14:sldId id="319"/>
            <p14:sldId id="322"/>
            <p14:sldId id="310"/>
            <p14:sldId id="301"/>
            <p14:sldId id="307"/>
            <p14:sldId id="306"/>
            <p14:sldId id="363"/>
            <p14:sldId id="362"/>
            <p14:sldId id="334"/>
            <p14:sldId id="342"/>
            <p14:sldId id="346"/>
            <p14:sldId id="347"/>
            <p14:sldId id="357"/>
            <p14:sldId id="355"/>
            <p14:sldId id="365"/>
            <p14:sldId id="358"/>
            <p14:sldId id="364"/>
            <p14:sldId id="366"/>
            <p14:sldId id="328"/>
            <p14:sldId id="295"/>
            <p14:sldId id="304"/>
            <p14:sldId id="324"/>
            <p14:sldId id="325"/>
            <p14:sldId id="354"/>
            <p14:sldId id="300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49591" autoAdjust="0"/>
  </p:normalViewPr>
  <p:slideViewPr>
    <p:cSldViewPr>
      <p:cViewPr varScale="1">
        <p:scale>
          <a:sx n="56" d="100"/>
          <a:sy n="56" d="100"/>
        </p:scale>
        <p:origin x="28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Außer den 3 vorgestellten viele weitere Simulatoren, die man benutzen könnte. Diese aber am weitesten fortgeschritten und am relevantesten.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8:30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12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Bachelorarbeit Maximilian Stemmer-Grabow: </a:t>
            </a:r>
            <a:r>
              <a:rPr lang="en-US" sz="1200" dirty="0"/>
              <a:t>Calibrating Performance Models for Particle Physics Workloads</a:t>
            </a:r>
          </a:p>
          <a:p>
            <a:pPr lvl="1"/>
            <a:endParaRPr lang="en-US" sz="1200" noProof="0" dirty="0"/>
          </a:p>
          <a:p>
            <a:pPr lvl="1"/>
            <a:r>
              <a:rPr lang="en-US" sz="1200" noProof="0" dirty="0" err="1"/>
              <a:t>Automatisiert</a:t>
            </a:r>
            <a:r>
              <a:rPr lang="en-US" sz="1200" noProof="0" dirty="0"/>
              <a:t> um </a:t>
            </a:r>
            <a:r>
              <a:rPr lang="en-US" sz="1200" noProof="0" dirty="0" err="1"/>
              <a:t>ein</a:t>
            </a:r>
            <a:r>
              <a:rPr lang="en-US" sz="1200" noProof="0" dirty="0"/>
              <a:t> </a:t>
            </a:r>
            <a:r>
              <a:rPr lang="en-US" sz="1200" noProof="0" dirty="0" err="1"/>
              <a:t>valides</a:t>
            </a:r>
            <a:r>
              <a:rPr lang="en-US" sz="1200" noProof="0" dirty="0"/>
              <a:t> Modell </a:t>
            </a:r>
            <a:r>
              <a:rPr lang="en-US" sz="1200" noProof="0" dirty="0" err="1"/>
              <a:t>zu</a:t>
            </a:r>
            <a:r>
              <a:rPr lang="en-US" sz="1200" noProof="0" dirty="0"/>
              <a:t> </a:t>
            </a:r>
            <a:r>
              <a:rPr lang="en-US" sz="1200" noProof="0" dirty="0" err="1"/>
              <a:t>erhalten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template</a:t>
            </a:r>
            <a:r>
              <a:rPr lang="de-DE" noProof="0" dirty="0"/>
              <a:t> erstellt, das daraus die Komponenten und die Mechanismen zum </a:t>
            </a:r>
            <a:r>
              <a:rPr lang="de-DE" noProof="0" dirty="0" err="1"/>
              <a:t>akquieren</a:t>
            </a:r>
            <a:r>
              <a:rPr lang="de-DE" noProof="0" dirty="0"/>
              <a:t> und freigeben der Job Slots generiert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7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Neue </a:t>
            </a:r>
            <a:r>
              <a:rPr lang="de-DE" noProof="0" dirty="0" err="1"/>
              <a:t>lastverteilungsstrategien</a:t>
            </a:r>
            <a:r>
              <a:rPr lang="de-DE" noProof="0" dirty="0"/>
              <a:t> hinzufügen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Aufgeteilt in Test/Validierungsdaten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6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Ein Simulationslauf 24min auf dem Laptop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6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8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Verschiedene optimale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jop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typen und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mixe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dirty="0"/>
              <a:t>Für verteilte und heterogene Ressourcen Scheduling noch wichtiger</a:t>
            </a:r>
          </a:p>
          <a:p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68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Wie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 leitet Request abhängig von Lastverteilungsstrategie 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F5662-82C5-40BC-9C78-3AF0DD97B190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0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Und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Probelme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: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effizienz</a:t>
            </a:r>
            <a:r>
              <a:rPr lang="en-GB" dirty="0"/>
              <a:t> </a:t>
            </a:r>
            <a:r>
              <a:rPr lang="en-GB" dirty="0" err="1"/>
              <a:t>schaffen</a:t>
            </a:r>
            <a:r>
              <a:rPr lang="en-GB" dirty="0"/>
              <a:t> und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heterogenerem</a:t>
            </a:r>
            <a:r>
              <a:rPr lang="en-GB" dirty="0"/>
              <a:t> System </a:t>
            </a:r>
            <a:r>
              <a:rPr lang="en-GB" dirty="0" err="1"/>
              <a:t>umgehen</a:t>
            </a:r>
            <a:r>
              <a:rPr lang="en-GB" dirty="0"/>
              <a:t> </a:t>
            </a:r>
            <a:r>
              <a:rPr lang="en-GB" dirty="0" err="1"/>
              <a:t>können</a:t>
            </a:r>
            <a:endParaRPr lang="en-GB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Simulation von Lastverteilungsstrategie: Neuer Use case für Palladio</a:t>
            </a:r>
          </a:p>
          <a:p>
            <a:pPr lvl="1"/>
            <a:r>
              <a:rPr lang="de-DE" noProof="0" dirty="0"/>
              <a:t>Welche Erweiterungen sind nötig.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24.10.2018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Abschlussbericht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25.10.18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 mit Hilfe von Palladio</a:t>
            </a:r>
          </a:p>
          <a:p>
            <a:endParaRPr lang="de-DE" dirty="0"/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können wir Palladio nutzen, um genaue Simulations-Ergebnisse zu erhalten, damit man Lastverteilungs-strategien evaluieren kann?</a:t>
            </a:r>
          </a:p>
          <a:p>
            <a:pPr marL="394575" lvl="1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EF02020-0D97-42E5-80CD-8716D7F8477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5688B7FB-A5FC-4E37-9BB4-DE39E8971AF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560402-42BE-4994-92AE-57A132FD4305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0DC85CD2-11A9-4A90-BB90-9354E71F49C2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A077C977-C6A6-4ABF-B685-E0965454F8E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963DB08-E727-42EC-9715-3A2A6FADA19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4" name="Eingekerbter Richtungspfeil 23">
                  <a:extLst>
                    <a:ext uri="{FF2B5EF4-FFF2-40B4-BE49-F238E27FC236}">
                      <a16:creationId xmlns:a16="http://schemas.microsoft.com/office/drawing/2014/main" id="{C6B2258F-3615-4AD1-AC95-64C14CDACD0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ingekerbter Richtungspfeil 25">
                  <a:extLst>
                    <a:ext uri="{FF2B5EF4-FFF2-40B4-BE49-F238E27FC236}">
                      <a16:creationId xmlns:a16="http://schemas.microsoft.com/office/drawing/2014/main" id="{FB2512AF-E2C1-40D2-970D-342A702D2B4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Gerade Verbindung 28">
                  <a:extLst>
                    <a:ext uri="{FF2B5EF4-FFF2-40B4-BE49-F238E27FC236}">
                      <a16:creationId xmlns:a16="http://schemas.microsoft.com/office/drawing/2014/main" id="{CABB3A32-CD65-4E7E-8247-71BBAFADF8B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0E4C76A-40C8-42E5-B7C6-60E238C326D1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32B3F9F-5F16-47D3-9187-D733BC6B164C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39" name="Eingekerbter Richtungspfeil 25">
                  <a:extLst>
                    <a:ext uri="{FF2B5EF4-FFF2-40B4-BE49-F238E27FC236}">
                      <a16:creationId xmlns:a16="http://schemas.microsoft.com/office/drawing/2014/main" id="{34270817-C65B-4A65-A94E-EFB594EC511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9BECFD-B3BA-4C44-836C-D0C2DB78E90D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15EF238-018F-4877-B8B7-D3AE76949CD0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9" name="Eingekerbter Richtungspfeil 25">
                <a:extLst>
                  <a:ext uri="{FF2B5EF4-FFF2-40B4-BE49-F238E27FC236}">
                    <a16:creationId xmlns:a16="http://schemas.microsoft.com/office/drawing/2014/main" id="{2D908AEF-A9C4-4120-B21C-4BA3DC4213EF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9E87FF2-686B-4FEC-BD14-851A83ADBC5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1" name="Eingekerbter Richtungspfeil 25">
                <a:extLst>
                  <a:ext uri="{FF2B5EF4-FFF2-40B4-BE49-F238E27FC236}">
                    <a16:creationId xmlns:a16="http://schemas.microsoft.com/office/drawing/2014/main" id="{810069D1-A0DA-43CF-9376-CA630E70DCEF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Software-Architektur-Simulator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50449B4-C346-42FD-9912-C263478E38B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713E4354-6AB7-4E90-85C7-379A1CC1948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B9EFA18A-A341-4C09-9B01-41D1A2914F1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63EAA892-D280-4F5C-BA1A-7B5A88C12E1A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5E8B2188-4818-423A-8361-29CBE7730B7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8C95BAD-6FF9-47B9-B72C-7650E839BEC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FB5568EA-BF62-441D-A311-E22FA0E97AC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6980A68F-235E-47CE-ACDE-2ADAA2E9AC9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FD5CF329-2E2E-4362-8516-0A8E6E9ACD94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C1043B8-B1C7-44D7-99EA-E13578295121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2BC4AF1-4293-4850-84A2-DF038D51CAEF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7B4A7A75-6CA6-4F3B-A06D-701DA7358057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EDAB917-9D5E-451F-81C8-4AC0D4A8A05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5CBA2094-629E-44EF-8B3D-BF981C2EDC05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5" name="Eingekerbter Richtungspfeil 25">
                <a:extLst>
                  <a:ext uri="{FF2B5EF4-FFF2-40B4-BE49-F238E27FC236}">
                    <a16:creationId xmlns:a16="http://schemas.microsoft.com/office/drawing/2014/main" id="{33C17211-148F-451C-82CF-68D3AC58154A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727CD31A-A25F-4125-88B6-D21F51891B3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69761337-64FC-4ADB-91FB-9626D5599894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Cloud-Infrastruktur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Ressourcen-Verwaltung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Nicht anwendbar wegen benötigtem </a:t>
            </a:r>
            <a:r>
              <a:rPr lang="de-DE" dirty="0" err="1"/>
              <a:t>Runtime</a:t>
            </a:r>
            <a:r>
              <a:rPr lang="de-DE"/>
              <a:t> Toolkit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7CCCB20-9733-41C4-83A9-F03B3833B35B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4F270C00-A6B7-4BF5-B81F-CADA2BF9DE74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367C6785-E712-4D77-8ED4-A95F92669A1B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02845E85-CA27-4FB9-95BE-A0B874DFFEE3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CD790EF-5681-4CF9-B612-2979ACF9C77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3AEDF60B-464B-4D10-8F52-80538AE0F243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1" name="Eingekerbter Richtungspfeil 23">
                  <a:extLst>
                    <a:ext uri="{FF2B5EF4-FFF2-40B4-BE49-F238E27FC236}">
                      <a16:creationId xmlns:a16="http://schemas.microsoft.com/office/drawing/2014/main" id="{3A0FAF34-1322-4727-9D0A-D3B8178043F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ACDD5E1A-E8A5-4BE4-94B4-DA06DD53A37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Gerade Verbindung 28">
                  <a:extLst>
                    <a:ext uri="{FF2B5EF4-FFF2-40B4-BE49-F238E27FC236}">
                      <a16:creationId xmlns:a16="http://schemas.microsoft.com/office/drawing/2014/main" id="{4293BA35-E7B7-4DF1-920E-12A6CA9B0EF5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682F4DBB-4DF1-44AA-9F41-F953C7DB717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E9CB7E23-C8F5-4BB4-8504-ADAFC5F68403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6" name="Eingekerbter Richtungspfeil 25">
                  <a:extLst>
                    <a:ext uri="{FF2B5EF4-FFF2-40B4-BE49-F238E27FC236}">
                      <a16:creationId xmlns:a16="http://schemas.microsoft.com/office/drawing/2014/main" id="{C94F59B9-44D1-4950-83AB-8C77C4CF98CE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4731683-718D-4CD9-885C-D78FAD4F77BF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B49E2AB-7002-4267-875E-CE80AA604A6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0793F5B1-DEE6-4863-8986-292548B4C63B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782ED5D-F74B-4E18-97D0-2C1338D7D207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C8C56784-CB9E-4AF0-BE72-64CDAB3CECC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F9948EE-A7E1-4693-9349-671A2E2F976E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008DC713-A740-438C-AA82-54E2F1665C7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9DAB83-7EE8-4ED0-8962-C193B057542C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A62FC72A-2AB3-45FF-80E6-FFC5727922EE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1DF0946-954D-44F2-9008-A0A4D8FCDE3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F4141E-6B5C-4104-AA3A-37D7C3016CC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9" name="Eingekerbter Richtungspfeil 23">
                  <a:extLst>
                    <a:ext uri="{FF2B5EF4-FFF2-40B4-BE49-F238E27FC236}">
                      <a16:creationId xmlns:a16="http://schemas.microsoft.com/office/drawing/2014/main" id="{25F94D20-A93C-4B11-AA5C-E6DEA6EF30F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C3A4CA73-F1EA-43F2-B9C2-17295DAC017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Gerade Verbindung 28">
                  <a:extLst>
                    <a:ext uri="{FF2B5EF4-FFF2-40B4-BE49-F238E27FC236}">
                      <a16:creationId xmlns:a16="http://schemas.microsoft.com/office/drawing/2014/main" id="{2A835613-28CF-4DF1-8770-BB11D8F1501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7F6FB570-B5BA-403C-9022-4D5C4C8FAB6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83E2BD1-10B4-4B6D-A353-08796C32CA9A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4" name="Eingekerbter Richtungspfeil 25">
                  <a:extLst>
                    <a:ext uri="{FF2B5EF4-FFF2-40B4-BE49-F238E27FC236}">
                      <a16:creationId xmlns:a16="http://schemas.microsoft.com/office/drawing/2014/main" id="{C5A46713-A40F-44C2-BD3C-774535022467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01A7D57-05F9-4040-A4B3-2B4DC512CD4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1EC7089-B7BC-433C-B772-F7CB5F0B20EA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09A01B86-E769-4EF1-8DC9-8BED5248D2AF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ED3D272-BAAC-4C80-9DDF-01C183B9966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7A80A9F4-67E5-4AAD-B57F-D962BFD2EDA1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2016 wurde Simulation für JINR Tier1 Site erstellt </a:t>
            </a:r>
            <a:r>
              <a:rPr lang="de-DE" sz="1800" dirty="0"/>
              <a:t>(</a:t>
            </a:r>
            <a:r>
              <a:rPr lang="de-DE" sz="1800" dirty="0" err="1"/>
              <a:t>Korenkov</a:t>
            </a:r>
            <a:r>
              <a:rPr lang="de-DE" sz="1800" dirty="0"/>
              <a:t> et al., 2011)</a:t>
            </a:r>
          </a:p>
          <a:p>
            <a:r>
              <a:rPr lang="de-DE" sz="2400" dirty="0"/>
              <a:t>2017 wurde Simulation für </a:t>
            </a:r>
            <a:r>
              <a:rPr lang="de-DE" sz="2400" dirty="0" err="1"/>
              <a:t>LHCb</a:t>
            </a:r>
            <a:r>
              <a:rPr lang="de-DE" sz="2400" dirty="0"/>
              <a:t> Grid erstellt </a:t>
            </a:r>
            <a:r>
              <a:rPr lang="de-DE" sz="1800" dirty="0"/>
              <a:t>(</a:t>
            </a:r>
            <a:r>
              <a:rPr lang="de-DE" sz="1800" dirty="0" err="1"/>
              <a:t>Hushchyn</a:t>
            </a:r>
            <a:r>
              <a:rPr lang="de-DE" sz="1800" dirty="0"/>
              <a:t>, et al., 2017)</a:t>
            </a:r>
          </a:p>
          <a:p>
            <a:r>
              <a:rPr lang="de-DE" sz="2400" dirty="0"/>
              <a:t>Beide fokussieren auf Datenlokation und nicht auf Lastverteilungsstrategien</a:t>
            </a:r>
            <a:endParaRPr lang="de-DE" sz="2000" dirty="0"/>
          </a:p>
          <a:p>
            <a:pPr lvl="1"/>
            <a:r>
              <a:rPr lang="de-DE" sz="2000" dirty="0"/>
              <a:t>Sehr grobgranular modelliert: Nur Sites, keine </a:t>
            </a:r>
            <a:r>
              <a:rPr lang="de-DE" sz="2000" dirty="0" err="1"/>
              <a:t>Workingnodes</a:t>
            </a:r>
            <a:endParaRPr lang="de-DE" sz="2000" dirty="0"/>
          </a:p>
          <a:p>
            <a:pPr lvl="1"/>
            <a:r>
              <a:rPr lang="de-DE" sz="2000" dirty="0"/>
              <a:t>Details der Jobs fehlen: Job Slots, Anzahl der Events</a:t>
            </a:r>
          </a:p>
          <a:p>
            <a:r>
              <a:rPr lang="de-DE" sz="2400" dirty="0"/>
              <a:t>Können nicht zur Evaluierung von Lastverteilungsstrategien genutzt werden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77C2EC7-CFC2-4621-9EC3-B637AB44E3A8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48C5A48D-B738-4CEB-907C-2F019D789E1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29761B3-91D7-4AF0-8029-5FAC1B85306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DD4FA17E-36AB-4203-B372-F676E5CD456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3B9BFA70-6701-44A5-A53C-6C86E64D4BE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C693FCE-5078-4BC3-BD65-AAD319A4E81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D8E24C36-F8AF-472B-A82F-C6410E246476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F297171F-72E0-4E8B-96AE-E612F4B7A862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DEA0BEF8-F0FB-4B84-9DA5-9A3FB9E5945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E1490EE-C719-426F-B0E9-64C86BCA3B9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31DF1390-BE27-4C8D-9629-8FA40E7A2C6A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EED88862-BFF3-41C0-B9BD-1C6862C1D8F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D2A61D1-AE9B-4175-B0B7-72B20FE1C79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9CA7CEE-C5FD-4ACC-9225-A09F621429BE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6" name="Eingekerbter Richtungspfeil 25">
                <a:extLst>
                  <a:ext uri="{FF2B5EF4-FFF2-40B4-BE49-F238E27FC236}">
                    <a16:creationId xmlns:a16="http://schemas.microsoft.com/office/drawing/2014/main" id="{4A478805-AE21-44B0-92B1-8CE13C86F5E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F9D470-1108-483C-AEA2-2219B3509A9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20858AB6-4596-4700-96C8-53911787B16A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74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Simulationsprozess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417A82-FBE9-4E4B-AE5B-72FF1F55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7" y="1406795"/>
            <a:ext cx="6781962" cy="320380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2B666B6-8E5C-455F-9DBD-29EBFBF6A2E7}"/>
              </a:ext>
            </a:extLst>
          </p:cNvPr>
          <p:cNvSpPr/>
          <p:nvPr/>
        </p:nvSpPr>
        <p:spPr>
          <a:xfrm>
            <a:off x="3145896" y="4529469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(Stemmer-Grabow, 2018)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65296EA-274A-44D2-9951-D9F2147FDC8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6D58D0ED-6E5C-495E-9142-2D96FDA9E4F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817CC2D-7A33-4876-8AD2-30D36F3C22C0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F4992BA0-E2D8-4297-B593-BD6A3248579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FD50418-38CE-426F-BD7F-D7B3CDB058D1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337B6785-D204-4B73-85E1-FD4CFCBF9E43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EA36A211-0D15-427A-BBB8-D66BECDFD149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331D58CF-8CEA-4A14-AF76-AB9979AC09E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FFCB67AE-8ABC-4358-8210-733E295B843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43B4E765-95FA-4AEF-940D-1233097CD1FE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651F2507-1B80-4315-A072-91FA3D095D50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69867E6E-4D4E-4869-9335-9E5B71406C7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C54C22D-ADDC-438E-B73E-1C67396BA5B8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5FD4E1B-5EA0-4C0E-B3F0-1077C165461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43C574F8-9714-4706-9683-714789023C90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323E3-5FB4-4100-88B7-FEB2F7EBD37A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DDD7407E-154A-40D0-9E54-1533D4BFF4C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7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B6651C8-F696-475C-AF68-C34F6D64005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CB320B1E-00B5-4626-99AE-8E2BB9EDEB8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6953A966-733E-4E89-9087-B371C9C0A53E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CA897D79-1610-46EC-91BB-05FE18C17B0D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FC6CEA42-8237-4271-A6E6-AF7396C26A8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47CB75C-4F5D-436D-A565-9A7AEA9E56F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E8382DA3-50F0-4DCE-9592-90ACFB7C26F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1EFC80A-28C5-440F-A4F6-0A3D9FBDBA4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8CEA1EA1-475E-47A0-A4E7-5A24C4503F0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88838BD8-31BC-4B27-A938-C6FB259D0F7B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DE8A980-B5A4-4838-BF96-40782C6CB46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1DC9D75E-FE1E-42DE-8A6F-3996D3DE6B8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D9BA5C6-3558-4B01-933B-6F2749EEBB9E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588D93B-3D48-4F75-96A0-648654C3ED6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1" name="Eingekerbter Richtungspfeil 25">
                <a:extLst>
                  <a:ext uri="{FF2B5EF4-FFF2-40B4-BE49-F238E27FC236}">
                    <a16:creationId xmlns:a16="http://schemas.microsoft.com/office/drawing/2014/main" id="{35229A7B-490F-422E-B736-1DBE25AFE8D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335E4CE-159D-43BA-9D6D-9CFD4B52BF66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9C55AACA-4008-4C74-8A38-4248EFF9A89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9F4783C-ED4F-421D-8729-5DC7AD649C24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82238D75-54B5-4A4D-9DB4-210F3A70AB9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0A3E190-78A9-4D6E-8777-840912258D9F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064E6570-3E34-4214-8415-4486255DDF9B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B0BDF2E-C47F-4CB2-AEAE-F7F5E0F173B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38183BE-E182-44D9-967C-77FBFE29EEA5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0" name="Eingekerbter Richtungspfeil 23">
                  <a:extLst>
                    <a:ext uri="{FF2B5EF4-FFF2-40B4-BE49-F238E27FC236}">
                      <a16:creationId xmlns:a16="http://schemas.microsoft.com/office/drawing/2014/main" id="{28AE28FB-BBEE-4C5E-8061-940ACD4CEB8B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ingekerbter Richtungspfeil 25">
                  <a:extLst>
                    <a:ext uri="{FF2B5EF4-FFF2-40B4-BE49-F238E27FC236}">
                      <a16:creationId xmlns:a16="http://schemas.microsoft.com/office/drawing/2014/main" id="{9679E0D4-80A0-49BB-A028-058F839F4E6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Gerade Verbindung 28">
                  <a:extLst>
                    <a:ext uri="{FF2B5EF4-FFF2-40B4-BE49-F238E27FC236}">
                      <a16:creationId xmlns:a16="http://schemas.microsoft.com/office/drawing/2014/main" id="{48FFA13D-615F-47F3-8D98-70E9445CE0E0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F2B9E3F-1D1D-4205-A128-4436271FAAFF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7274C7DD-6DE2-4560-9CE1-923723A34CD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E8ECB73D-06F2-4854-800A-DF9FD390F1F6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93EE60E-7271-49D3-9812-698A44947602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24C927D-4623-4B8D-9D5F-34420662C1C0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5" name="Eingekerbter Richtungspfeil 25">
                <a:extLst>
                  <a:ext uri="{FF2B5EF4-FFF2-40B4-BE49-F238E27FC236}">
                    <a16:creationId xmlns:a16="http://schemas.microsoft.com/office/drawing/2014/main" id="{38393BA9-6B09-4871-8BB7-8BEE7AC0FD9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BE3C47F7-57BD-4BEB-91BE-7D43CE25346E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7" name="Eingekerbter Richtungspfeil 25">
                <a:extLst>
                  <a:ext uri="{FF2B5EF4-FFF2-40B4-BE49-F238E27FC236}">
                    <a16:creationId xmlns:a16="http://schemas.microsoft.com/office/drawing/2014/main" id="{DA50ED9E-8AC4-41FC-9C14-6486BD781FB6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Generiere </a:t>
            </a:r>
            <a:r>
              <a:rPr lang="de-DE" dirty="0"/>
              <a:t>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87658F-DD43-4AF8-9217-208E1035E0AD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6D85A438-7D57-4A7A-B059-755AF5F7280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6D80AB-A19F-4AB0-A45D-A0C69E9CFC8F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74C08695-8A2C-4802-8029-276EE6B3F58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8DA99D9-A40B-49F0-8ABA-DAFE187BA6F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BC0ACE99-1D7E-44CC-8868-361D344A18A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4" name="Eingekerbter Richtungspfeil 23">
                  <a:extLst>
                    <a:ext uri="{FF2B5EF4-FFF2-40B4-BE49-F238E27FC236}">
                      <a16:creationId xmlns:a16="http://schemas.microsoft.com/office/drawing/2014/main" id="{1605BBF2-52AF-4356-8F6A-A95130140FEC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Eingekerbter Richtungspfeil 25">
                  <a:extLst>
                    <a:ext uri="{FF2B5EF4-FFF2-40B4-BE49-F238E27FC236}">
                      <a16:creationId xmlns:a16="http://schemas.microsoft.com/office/drawing/2014/main" id="{6C787A14-DBB9-438F-9C47-595D374D397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Gerade Verbindung 28">
                  <a:extLst>
                    <a:ext uri="{FF2B5EF4-FFF2-40B4-BE49-F238E27FC236}">
                      <a16:creationId xmlns:a16="http://schemas.microsoft.com/office/drawing/2014/main" id="{0D0295E5-8F6D-4224-A256-697D46B4931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5250640A-6D38-4EB3-A216-3E5D589F00D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0E37DD94-3B6A-429E-AB09-4DC2502E582B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9" name="Eingekerbter Richtungspfeil 25">
                  <a:extLst>
                    <a:ext uri="{FF2B5EF4-FFF2-40B4-BE49-F238E27FC236}">
                      <a16:creationId xmlns:a16="http://schemas.microsoft.com/office/drawing/2014/main" id="{F5F88762-E5EB-4510-9947-FA29546456AD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DED51A1-926C-41AC-A4D1-D12B29490518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5752CAE-2CCF-4EBE-9AD7-AF6A5A376E5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9" name="Eingekerbter Richtungspfeil 25">
                <a:extLst>
                  <a:ext uri="{FF2B5EF4-FFF2-40B4-BE49-F238E27FC236}">
                    <a16:creationId xmlns:a16="http://schemas.microsoft.com/office/drawing/2014/main" id="{0FBE524C-CCBE-4586-8827-A5ED25BB529B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EAD3AF4F-AD03-4969-B31D-7E019CEE7848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41" name="Eingekerbter Richtungspfeil 25">
                <a:extLst>
                  <a:ext uri="{FF2B5EF4-FFF2-40B4-BE49-F238E27FC236}">
                    <a16:creationId xmlns:a16="http://schemas.microsoft.com/office/drawing/2014/main" id="{F02D3FA2-8AB9-4708-B33B-0D2CCBC4DE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A5897A5-FD69-42CF-A389-6CC2D7A03E0F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AA9FBED4-357C-49AF-8639-61039D1C97F2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87179AA-072B-4C82-AB54-4BE931D1E33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EF6B22F9-DC3C-4F3F-B1BE-D5927D2FEA94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922D2F0A-E402-491D-A499-6702D1B3F33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49F559D-1A7F-4753-AF13-88B1C846D071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7" name="Eingekerbter Richtungspfeil 23">
                  <a:extLst>
                    <a:ext uri="{FF2B5EF4-FFF2-40B4-BE49-F238E27FC236}">
                      <a16:creationId xmlns:a16="http://schemas.microsoft.com/office/drawing/2014/main" id="{7F595C78-36C5-41E1-BEED-A45D98E5671C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Eingekerbter Richtungspfeil 25">
                  <a:extLst>
                    <a:ext uri="{FF2B5EF4-FFF2-40B4-BE49-F238E27FC236}">
                      <a16:creationId xmlns:a16="http://schemas.microsoft.com/office/drawing/2014/main" id="{83157395-9161-45E8-80AC-C93DF719374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Gerade Verbindung 28">
                  <a:extLst>
                    <a:ext uri="{FF2B5EF4-FFF2-40B4-BE49-F238E27FC236}">
                      <a16:creationId xmlns:a16="http://schemas.microsoft.com/office/drawing/2014/main" id="{603B9ABE-B10B-4BE9-A5E7-856384CC636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BE7D01D1-9B9C-4F27-B160-CEC00B01871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2D43974B-3B9E-43BA-A270-0F7307829B8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52" name="Eingekerbter Richtungspfeil 25">
                  <a:extLst>
                    <a:ext uri="{FF2B5EF4-FFF2-40B4-BE49-F238E27FC236}">
                      <a16:creationId xmlns:a16="http://schemas.microsoft.com/office/drawing/2014/main" id="{E8ECE78B-6B15-4DAE-BE17-B8482B575B20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E7DE2C55-6C7B-4680-88D8-D49FFDFB4631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42132F-A4BA-4E5B-8F6D-64893566EE8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42" name="Eingekerbter Richtungspfeil 25">
                <a:extLst>
                  <a:ext uri="{FF2B5EF4-FFF2-40B4-BE49-F238E27FC236}">
                    <a16:creationId xmlns:a16="http://schemas.microsoft.com/office/drawing/2014/main" id="{039DBC6C-D168-4A91-B484-A20487FB54F9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510B9328-C539-43FB-9B26-7AFF56E09DF4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44" name="Eingekerbter Richtungspfeil 25">
                <a:extLst>
                  <a:ext uri="{FF2B5EF4-FFF2-40B4-BE49-F238E27FC236}">
                    <a16:creationId xmlns:a16="http://schemas.microsoft.com/office/drawing/2014/main" id="{A0A2EFFC-E755-4E7A-998E-663BCB2106C8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sz="2400" noProof="0" dirty="0"/>
              <a:t>LHC erzeugt 50 Petabyte Daten im Jahr</a:t>
            </a:r>
          </a:p>
          <a:p>
            <a:r>
              <a:rPr lang="de-DE" sz="2400" noProof="0" dirty="0"/>
              <a:t>WLCG verarbeitet Daten</a:t>
            </a:r>
          </a:p>
          <a:p>
            <a:r>
              <a:rPr lang="de-DE" sz="2400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8AA0C9-D91F-4F16-A8DE-9BE391B3177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E13A8F3F-32BB-45F9-99F6-0FEB551DF7A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93066B5-B07B-4214-8EC7-5F8C52E2460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90537357-4404-4BDE-B96C-FD7EEC4DE46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5E425E0E-B0C9-4FA4-A6D2-80CCCEF6178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E765F3DB-AE28-447C-9075-FC8F5548FB4F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23" name="Eingekerbter Richtungspfeil 23">
                  <a:extLst>
                    <a:ext uri="{FF2B5EF4-FFF2-40B4-BE49-F238E27FC236}">
                      <a16:creationId xmlns:a16="http://schemas.microsoft.com/office/drawing/2014/main" id="{0A3607B1-05C4-4C6F-80D2-D5EB4965AE9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ingekerbter Richtungspfeil 25">
                  <a:extLst>
                    <a:ext uri="{FF2B5EF4-FFF2-40B4-BE49-F238E27FC236}">
                      <a16:creationId xmlns:a16="http://schemas.microsoft.com/office/drawing/2014/main" id="{FBDD1EB4-5305-497D-B5E3-D39470A0C5E6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Gerade Verbindung 28">
                  <a:extLst>
                    <a:ext uri="{FF2B5EF4-FFF2-40B4-BE49-F238E27FC236}">
                      <a16:creationId xmlns:a16="http://schemas.microsoft.com/office/drawing/2014/main" id="{AEE24A39-299A-47BF-91C1-E3C6DD418063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94661CAA-ECA1-4E55-9431-F4879E43986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B4ABDFD-9525-40BF-8B5E-B3D49A464748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8" name="Eingekerbter Richtungspfeil 25">
                  <a:extLst>
                    <a:ext uri="{FF2B5EF4-FFF2-40B4-BE49-F238E27FC236}">
                      <a16:creationId xmlns:a16="http://schemas.microsoft.com/office/drawing/2014/main" id="{194CD278-CAF8-43FE-AEE2-891B54F04759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5A2F991-272A-4066-AA07-215650941526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4AE4CBE-713E-4E36-9D31-6BCD75FAC96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9" name="Eingekerbter Richtungspfeil 25">
                <a:extLst>
                  <a:ext uri="{FF2B5EF4-FFF2-40B4-BE49-F238E27FC236}">
                    <a16:creationId xmlns:a16="http://schemas.microsoft.com/office/drawing/2014/main" id="{58D97EA7-699E-46FD-ADEB-A0E2BF499B77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AED1659-5A01-49D4-A0E6-A42D9BBEE30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300C3EA8-DACE-4D04-B2F6-BA13BB143449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Job-Slot Konzept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24" y="1034515"/>
            <a:ext cx="4600181" cy="40579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649A262-9333-4051-AE90-072B4D0F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13" y="1073005"/>
            <a:ext cx="2897545" cy="2897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A23B13-8E75-4009-987F-AA81F9C6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51" y="3832900"/>
            <a:ext cx="1647825" cy="8667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2438024" y="41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0B6CA2-5F12-4CA8-820B-4B4344C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5" y="3832900"/>
            <a:ext cx="1647825" cy="866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12607E-3479-464B-B4AF-992F103E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024" y="3967360"/>
            <a:ext cx="257175" cy="1619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63E54B-F932-474A-975F-6132D5265ED2}"/>
              </a:ext>
            </a:extLst>
          </p:cNvPr>
          <p:cNvSpPr txBox="1"/>
          <p:nvPr/>
        </p:nvSpPr>
        <p:spPr>
          <a:xfrm>
            <a:off x="2231777" y="3894433"/>
            <a:ext cx="12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Capacity</a:t>
            </a:r>
            <a:endParaRPr lang="de-DE" sz="1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8B18C76-7780-46B1-A8A9-91580A579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9" y="3956234"/>
            <a:ext cx="257175" cy="1619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CF820F-46FC-4217-8AFE-22908E28547F}"/>
              </a:ext>
            </a:extLst>
          </p:cNvPr>
          <p:cNvSpPr txBox="1"/>
          <p:nvPr/>
        </p:nvSpPr>
        <p:spPr>
          <a:xfrm>
            <a:off x="6387734" y="38607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Requires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06888-1392-47D3-BFD9-A4042513629E}"/>
              </a:ext>
            </a:extLst>
          </p:cNvPr>
          <p:cNvSpPr txBox="1"/>
          <p:nvPr/>
        </p:nvSpPr>
        <p:spPr>
          <a:xfrm>
            <a:off x="6681886" y="4202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2E5FAD0-1FBE-439D-9E79-20610428DE0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792E80F1-9059-47B0-B0B6-E2966960C43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A599912-1538-4D8F-83E8-902BE08792BE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4DCF9D77-CFD2-4AA6-8B5D-87E3C2C17D9B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CC13DB93-374F-4B25-B07C-812C6803A35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F55C6C40-E1F6-4038-8E2D-3E78C5EC1221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45" name="Eingekerbter Richtungspfeil 23">
                  <a:extLst>
                    <a:ext uri="{FF2B5EF4-FFF2-40B4-BE49-F238E27FC236}">
                      <a16:creationId xmlns:a16="http://schemas.microsoft.com/office/drawing/2014/main" id="{162343AE-A5E5-45F5-8788-87583DE539E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Eingekerbter Richtungspfeil 25">
                  <a:extLst>
                    <a:ext uri="{FF2B5EF4-FFF2-40B4-BE49-F238E27FC236}">
                      <a16:creationId xmlns:a16="http://schemas.microsoft.com/office/drawing/2014/main" id="{68789AF9-46ED-46BD-9FA1-54A1A0F5628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Gerade Verbindung 28">
                  <a:extLst>
                    <a:ext uri="{FF2B5EF4-FFF2-40B4-BE49-F238E27FC236}">
                      <a16:creationId xmlns:a16="http://schemas.microsoft.com/office/drawing/2014/main" id="{4D9F82A3-97F3-4E37-BA04-D203C5B34B8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4EE0D677-4CC4-4082-8D8F-F244622DEFF3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FE0DFA9-428B-4CF6-A66B-48731318795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50" name="Eingekerbter Richtungspfeil 25">
                  <a:extLst>
                    <a:ext uri="{FF2B5EF4-FFF2-40B4-BE49-F238E27FC236}">
                      <a16:creationId xmlns:a16="http://schemas.microsoft.com/office/drawing/2014/main" id="{1A3D9DF2-95A2-4B1E-9EAF-3F1931FF9AAB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3B884C0-9D6E-4799-9C69-C1C3628DABBD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FD9B5BE-4C66-4B2E-BDE5-E88C018CAC04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40" name="Eingekerbter Richtungspfeil 25">
                <a:extLst>
                  <a:ext uri="{FF2B5EF4-FFF2-40B4-BE49-F238E27FC236}">
                    <a16:creationId xmlns:a16="http://schemas.microsoft.com/office/drawing/2014/main" id="{319A88A9-C89A-4C0C-B15D-66A2DDABE5C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3B02E5B-E285-4E11-904D-FE19D0A39789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42" name="Eingekerbter Richtungspfeil 25">
                <a:extLst>
                  <a:ext uri="{FF2B5EF4-FFF2-40B4-BE49-F238E27FC236}">
                    <a16:creationId xmlns:a16="http://schemas.microsoft.com/office/drawing/2014/main" id="{B445B6FE-60B4-4CE5-9D66-6D9DCCFF005A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90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392113" y="333375"/>
            <a:ext cx="6910387" cy="561975"/>
          </a:xfrm>
        </p:spPr>
        <p:txBody>
          <a:bodyPr/>
          <a:lstStyle/>
          <a:p>
            <a:r>
              <a:rPr lang="de-DE" noProof="0" dirty="0"/>
              <a:t>Akkurate Lastverteilung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B383-4E97-4203-8722-D1B3B3F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" y="1310252"/>
            <a:ext cx="8199043" cy="4181104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D859C4C-2CA0-49EE-A1DE-AB5A54D6435A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3ACB9FD-CC9E-4DEF-8907-4DBC3954E06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E261B81-6A1F-445F-869C-7AA73FB281D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D04B5EF-4E7E-4AB5-A529-D09953CC232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EFF1279-19EB-4B6B-9137-9B9A2F67D4F3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1371264-BA65-4752-8561-070FA54C2A4B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FB8B7163-BFD4-4A22-88FB-3FD521B8D0FD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521A63D8-D6D8-4879-BCDA-D82D2FCB868D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9475FE00-7390-452E-8F8F-7B46978D46E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912C210B-C272-43F9-8F1D-3CC420DB0507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5B4C87D-DE5E-4473-AC78-680AA444A72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A4B9CBEA-547A-4477-AFEA-69DC7501F0E9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92C0279-B38D-4246-A379-EC6CD33B062A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F21183D-A2EC-48A0-B281-88FE7007398F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1" name="Eingekerbter Richtungspfeil 25">
                <a:extLst>
                  <a:ext uri="{FF2B5EF4-FFF2-40B4-BE49-F238E27FC236}">
                    <a16:creationId xmlns:a16="http://schemas.microsoft.com/office/drawing/2014/main" id="{B720B9FA-1D45-4921-92AA-76CE82E49E9C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C9CE8E-DDC8-41E2-A573-2C173BB715BC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8CD011D8-3F1F-4BCD-A36F-F7DFB4D0BAC0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2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F1D14-8549-4FCE-BE65-63926168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 Verhalten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F995604-F852-4EE2-95E8-A215C563E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496199"/>
            <a:ext cx="8356600" cy="414976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F74F99-4069-4684-9AE4-2A7DAB52F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3D1168F-B0D5-4D42-A8F7-155C83853CF8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8" name="Eingekerbter Richtungspfeil 25">
              <a:extLst>
                <a:ext uri="{FF2B5EF4-FFF2-40B4-BE49-F238E27FC236}">
                  <a16:creationId xmlns:a16="http://schemas.microsoft.com/office/drawing/2014/main" id="{2D1D7465-F91C-49CD-9ADD-0398812B309D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97F3B2C-6B32-4CA3-B70B-C4E6B22DDF7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8165A2C0-2124-4C18-B143-2F37DD4C57D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C039990-AEBA-4674-A880-9DCF147D591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97405F-9807-4D05-BD78-41CC8847207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18" name="Eingekerbter Richtungspfeil 23">
                  <a:extLst>
                    <a:ext uri="{FF2B5EF4-FFF2-40B4-BE49-F238E27FC236}">
                      <a16:creationId xmlns:a16="http://schemas.microsoft.com/office/drawing/2014/main" id="{2959244B-FC08-4C6D-B29A-B3FD0B4CE769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ingekerbter Richtungspfeil 25">
                  <a:extLst>
                    <a:ext uri="{FF2B5EF4-FFF2-40B4-BE49-F238E27FC236}">
                      <a16:creationId xmlns:a16="http://schemas.microsoft.com/office/drawing/2014/main" id="{8FA59665-4F28-4594-9E50-3CB5B392148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Gerade Verbindung 28">
                  <a:extLst>
                    <a:ext uri="{FF2B5EF4-FFF2-40B4-BE49-F238E27FC236}">
                      <a16:creationId xmlns:a16="http://schemas.microsoft.com/office/drawing/2014/main" id="{1C92337F-343D-4A9C-8D70-82087CA16501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CBD4173-6FD7-4736-BA75-3BC612B946F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A8F5AB90-AFF5-49C0-80D4-376B3C8C2A3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3" name="Eingekerbter Richtungspfeil 25">
                  <a:extLst>
                    <a:ext uri="{FF2B5EF4-FFF2-40B4-BE49-F238E27FC236}">
                      <a16:creationId xmlns:a16="http://schemas.microsoft.com/office/drawing/2014/main" id="{E4DF7357-5B92-43E6-923A-97EC772CC3B5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3B2644-4B34-42A8-8255-727649BAEEA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9E3705-B142-4BCD-8426-94847B7D5A12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3" name="Eingekerbter Richtungspfeil 25">
                <a:extLst>
                  <a:ext uri="{FF2B5EF4-FFF2-40B4-BE49-F238E27FC236}">
                    <a16:creationId xmlns:a16="http://schemas.microsoft.com/office/drawing/2014/main" id="{05A30C4F-E6BD-4368-8030-1D8FF3B3D338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EBD3673-4ECA-4CF4-83C7-85801539564F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15" name="Eingekerbter Richtungspfeil 25">
                <a:extLst>
                  <a:ext uri="{FF2B5EF4-FFF2-40B4-BE49-F238E27FC236}">
                    <a16:creationId xmlns:a16="http://schemas.microsoft.com/office/drawing/2014/main" id="{81AFB750-A1AF-4E71-A794-6E740032532B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33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Daten vom Mai 2018</a:t>
            </a:r>
          </a:p>
          <a:p>
            <a:r>
              <a:rPr lang="de-DE" sz="2400" dirty="0"/>
              <a:t>Durchsatz-Abweichung von 5,6%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356BFFB8-98CE-4EFC-B7E9-B397ADFA0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01318"/>
              </p:ext>
            </p:extLst>
          </p:nvPr>
        </p:nvGraphicFramePr>
        <p:xfrm>
          <a:off x="1454260" y="2416227"/>
          <a:ext cx="5406267" cy="344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4" imgW="3771599" imgH="2400071" progId="AcroExch.Document.DC">
                  <p:embed/>
                </p:oleObj>
              </mc:Choice>
              <mc:Fallback>
                <p:oleObj name="Acrobat Document" r:id="rId4" imgW="3771599" imgH="24000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260" y="2416227"/>
                        <a:ext cx="5406267" cy="344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6FC0B9F-3095-43DB-B6B7-1E2FAAE216AC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39B7B6E-B3C0-4B5F-AB96-23F05120FDBB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A679541-524A-4170-BA2C-4095BF81C393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BB4A1460-7754-4D65-9B26-3C9D8BF2B87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19E52D95-ED19-4ADD-AA22-924E18CB0006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7C341E18-C558-4ACB-8BE9-8D0B5F67953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BBB1342E-7595-4871-9023-B25471389476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B448E229-A0C5-4484-9F8D-B10994E99439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F3F7AEB9-669E-4A8F-8BF7-6784343080E7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83AC0F8E-D7FA-4F4E-ADD5-3E0EEA45207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CA7402FC-6DF2-447C-B753-FC56AB7DEDC2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73189D3E-A3F3-4014-9353-EA78621F56A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661B427-36C6-4CC1-ADA9-6E54EBC0B01E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6E9E24D-4E00-422B-A168-6339B5F9194C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Validierung</a:t>
                </a:r>
              </a:p>
            </p:txBody>
          </p:sp>
          <p:sp>
            <p:nvSpPr>
              <p:cNvPr id="23" name="Eingekerbter Richtungspfeil 25">
                <a:extLst>
                  <a:ext uri="{FF2B5EF4-FFF2-40B4-BE49-F238E27FC236}">
                    <a16:creationId xmlns:a16="http://schemas.microsoft.com/office/drawing/2014/main" id="{D7B9FB37-0FC2-4E9B-8247-38AE358EB72D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B8BEF20D-D82D-42F7-9E1F-FD8B175A2834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7809C189-F6E7-4323-9A40-2795C5DD4F19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71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 weicht nur zu 3% ab</a:t>
            </a:r>
          </a:p>
          <a:p>
            <a:r>
              <a:rPr lang="de-DE" dirty="0"/>
              <a:t>Jetziges Modell schon sehr genau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76A51F2-DA6C-48E9-ADB0-67F2CF18D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19765"/>
              </p:ext>
            </p:extLst>
          </p:nvPr>
        </p:nvGraphicFramePr>
        <p:xfrm>
          <a:off x="2080660" y="2576341"/>
          <a:ext cx="4844864" cy="30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Acrobat Document" r:id="rId4" imgW="3771599" imgH="2400071" progId="AcroExch.Document.DC">
                  <p:embed/>
                </p:oleObj>
              </mc:Choice>
              <mc:Fallback>
                <p:oleObj name="Acrobat Document" r:id="rId4" imgW="3771599" imgH="24000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660" y="2576341"/>
                        <a:ext cx="4844864" cy="308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C978B1-E1ED-4BA9-A1D4-54DA21AEB969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8E4767DE-27C3-41E1-8B64-F5B7AE9DF943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7820AEC-F00B-4166-8F98-97B3C9DAB874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134310C6-7F06-4FFF-870F-606A9C20D286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A86407F8-9BDD-416E-8FAE-A66F31819CB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122A3F95-7E79-4C6C-9AB4-66DAE063D8B0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E9A83074-4177-4767-AF07-3B219A3011A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391B0A91-2FDB-4FD3-AFF4-20BD3169BECF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A132DB7E-1446-4B7E-B95A-D959658868F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0E263E6-AE13-4875-AABC-A6DEC2162D4E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F3ECD9C-5F6D-452C-81DD-25D1B9DF2AD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31155590-4CC1-487F-8635-3B6C676CCBFE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B2847F-7A1E-4982-86DE-FFF6197B683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B75C4C8-08B4-432D-93CD-BDF6CC198C74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Validierung</a:t>
                </a:r>
              </a:p>
            </p:txBody>
          </p:sp>
          <p:sp>
            <p:nvSpPr>
              <p:cNvPr id="23" name="Eingekerbter Richtungspfeil 25">
                <a:extLst>
                  <a:ext uri="{FF2B5EF4-FFF2-40B4-BE49-F238E27FC236}">
                    <a16:creationId xmlns:a16="http://schemas.microsoft.com/office/drawing/2014/main" id="{31CC60CF-51DF-4881-9BAE-7C2E535A63A8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8911FA9-282E-4856-B740-4CA14593A78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98CA20F7-9801-400C-9085-0191989F1D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43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1084567"/>
            <a:ext cx="8545085" cy="4859034"/>
          </a:xfrm>
        </p:spPr>
        <p:txBody>
          <a:bodyPr/>
          <a:lstStyle/>
          <a:p>
            <a:r>
              <a:rPr lang="de-DE" dirty="0"/>
              <a:t>Neue Lastverteilungsstrategie evaluieren</a:t>
            </a:r>
          </a:p>
          <a:p>
            <a:r>
              <a:rPr lang="de-DE" dirty="0"/>
              <a:t>Effekte von Cloud-Ressourcen simulieren</a:t>
            </a:r>
          </a:p>
          <a:p>
            <a:pPr lvl="1"/>
            <a:r>
              <a:rPr lang="de-DE" dirty="0"/>
              <a:t>Erweitere Modell mit Cloud-Ressourcen und entstehende Netzwerk-Last durch Remote-Zugriff auf Daten</a:t>
            </a:r>
          </a:p>
          <a:p>
            <a:pPr lvl="1"/>
            <a:r>
              <a:rPr lang="de-DE" dirty="0"/>
              <a:t>Finde bessere Lastverteilungsstrategie für Cloud-Ressourcen</a:t>
            </a:r>
          </a:p>
          <a:p>
            <a:r>
              <a:rPr lang="de-DE" dirty="0"/>
              <a:t>Simuliere Daten-Caches</a:t>
            </a:r>
          </a:p>
          <a:p>
            <a:pPr lvl="1"/>
            <a:r>
              <a:rPr lang="de-DE" dirty="0"/>
              <a:t>Modelliere mehrere Sites und erweitere Jobs mit der Wahrscheinlichkeit für Remote-Zugriff</a:t>
            </a:r>
          </a:p>
          <a:p>
            <a:pPr lvl="1"/>
            <a:r>
              <a:rPr lang="de-DE" dirty="0"/>
              <a:t>Modelliere Caches mit Hit-Rate</a:t>
            </a:r>
          </a:p>
          <a:p>
            <a:pPr lvl="1"/>
            <a:r>
              <a:rPr lang="de-DE" dirty="0"/>
              <a:t>Bestimme Performance-Gewinn</a:t>
            </a:r>
          </a:p>
          <a:p>
            <a:pPr lvl="1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D4A01E0-55D9-465A-A2C7-013ECF1B90E1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081A1A1-5783-43FC-82D8-9029244F9605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F8FF4C9-07DA-492D-BECD-8FD96C4366ED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B9F0E57-96A1-46F7-AD11-C99A643792B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445F1F87-E05A-4B6F-AF6B-EBE50D95F7B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E7D80155-BDC0-4B52-956F-95C3E918640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0E79D8BE-AB28-48F8-BD5B-7E471517C8C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F955A982-00E6-4606-BE32-2180F4EB2FC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E91E841A-F1B2-41E8-BA93-439289CF8CFA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EC61C7EF-E972-4270-AEBF-33BD75423329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8099A618-2D56-423F-8334-105A464AD9A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B8C44A34-17C1-4EF1-879F-1B6308D3B228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A986602-2103-4A5C-B58E-10E96C78047B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0BE98F1-5E5E-4225-BC1A-82991FA449A1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BB31B0CD-A124-4B18-BF09-09811F277A4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F8E8396-83DC-4FDA-BAF1-C8AEDB1D8991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8389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Ausblick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8ADFE68A-1E87-4863-A0CD-DC5F0C386D05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94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4" y="3000977"/>
            <a:ext cx="8791537" cy="2942623"/>
          </a:xfrm>
        </p:spPr>
        <p:txBody>
          <a:bodyPr/>
          <a:lstStyle/>
          <a:p>
            <a:r>
              <a:rPr lang="de-DE" dirty="0"/>
              <a:t>Automatisierter Modell-Erstellungsprozess</a:t>
            </a:r>
          </a:p>
          <a:p>
            <a:r>
              <a:rPr lang="de-DE" dirty="0"/>
              <a:t>Akkurate Ergebnisse</a:t>
            </a:r>
          </a:p>
          <a:p>
            <a:r>
              <a:rPr lang="de-DE" dirty="0"/>
              <a:t>Gute Skalierbarkeit</a:t>
            </a:r>
          </a:p>
          <a:p>
            <a:r>
              <a:rPr lang="de-DE" dirty="0"/>
              <a:t>Nächster Schritt: Verschiedene Lastverteilungs-strategien implementieren &amp; evaluieren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9927FD-F908-4543-84F4-D6CADC34D0CB}"/>
              </a:ext>
            </a:extLst>
          </p:cNvPr>
          <p:cNvGrpSpPr/>
          <p:nvPr/>
        </p:nvGrpSpPr>
        <p:grpSpPr>
          <a:xfrm>
            <a:off x="36000" y="6014135"/>
            <a:ext cx="9108000" cy="306886"/>
            <a:chOff x="3900" y="6014135"/>
            <a:chExt cx="9108000" cy="306886"/>
          </a:xfrm>
        </p:grpSpPr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9B295125-AA52-4ECD-BF08-00B49344415B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4B7E6825-A9F1-4EF7-998C-FA05367EC2F3}"/>
                </a:ext>
              </a:extLst>
            </p:cNvPr>
            <p:cNvGrpSpPr/>
            <p:nvPr/>
          </p:nvGrpSpPr>
          <p:grpSpPr>
            <a:xfrm>
              <a:off x="3900" y="6014135"/>
              <a:ext cx="9108000" cy="306886"/>
              <a:chOff x="3900" y="6014135"/>
              <a:chExt cx="9108000" cy="306886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803528AC-1F8A-4C94-A5A2-E15C28200B78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108000" cy="306886"/>
                <a:chOff x="3900" y="6014135"/>
                <a:chExt cx="9108000" cy="306886"/>
              </a:xfrm>
            </p:grpSpPr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7256CE5-DA04-49C6-B83F-DC58BAC4CCD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5976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b="1" dirty="0"/>
                    <a:t>Zusammenfassung</a:t>
                  </a: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33396E51-3640-4331-9772-298A92D0A8A7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7" name="Eingekerbter Richtungspfeil 23">
                  <a:extLst>
                    <a:ext uri="{FF2B5EF4-FFF2-40B4-BE49-F238E27FC236}">
                      <a16:creationId xmlns:a16="http://schemas.microsoft.com/office/drawing/2014/main" id="{DEC34484-42E5-43FF-9AA4-9EEE6C916D9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ingekerbter Richtungspfeil 25">
                  <a:extLst>
                    <a:ext uri="{FF2B5EF4-FFF2-40B4-BE49-F238E27FC236}">
                      <a16:creationId xmlns:a16="http://schemas.microsoft.com/office/drawing/2014/main" id="{67DDF72E-4E38-4AD9-8DAB-439AD38684C8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Gerade Verbindung 28">
                  <a:extLst>
                    <a:ext uri="{FF2B5EF4-FFF2-40B4-BE49-F238E27FC236}">
                      <a16:creationId xmlns:a16="http://schemas.microsoft.com/office/drawing/2014/main" id="{85C12659-216E-4C68-84D2-4F238FD5B76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B826BDFE-7187-4063-8E55-317DD91BF1CC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642E11C2-04FD-4B17-BDF6-072C6945CE7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2" name="Eingekerbter Richtungspfeil 25">
                  <a:extLst>
                    <a:ext uri="{FF2B5EF4-FFF2-40B4-BE49-F238E27FC236}">
                      <a16:creationId xmlns:a16="http://schemas.microsoft.com/office/drawing/2014/main" id="{4740888F-5826-42DE-B7CE-A9F4ED73F0F3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5EAE85-EC3C-42B7-9170-AF785453797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D1AACC8A-CEEB-4B51-867B-8EA54D5ADFD5}"/>
                  </a:ext>
                </a:extLst>
              </p:cNvPr>
              <p:cNvSpPr txBox="1"/>
              <p:nvPr/>
            </p:nvSpPr>
            <p:spPr>
              <a:xfrm>
                <a:off x="5238847" y="6044022"/>
                <a:ext cx="102906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8E59888F-D104-4905-B229-3FE1A5D12509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FB7DCDE-7ECF-43C3-8729-3B6FC02941CF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4" name="Eingekerbter Richtungspfeil 25">
                <a:extLst>
                  <a:ext uri="{FF2B5EF4-FFF2-40B4-BE49-F238E27FC236}">
                    <a16:creationId xmlns:a16="http://schemas.microsoft.com/office/drawing/2014/main" id="{8C79FA62-DE12-4F47-91B7-DE0DDD384456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1381" y="1143000"/>
            <a:ext cx="8356600" cy="4745037"/>
          </a:xfrm>
        </p:spPr>
        <p:txBody>
          <a:bodyPr/>
          <a:lstStyle/>
          <a:p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r>
              <a:rPr lang="de-DE" sz="2000" dirty="0"/>
              <a:t>Maximilian Stemmer-Grabow. </a:t>
            </a:r>
            <a:r>
              <a:rPr lang="en-US" sz="2000" dirty="0"/>
              <a:t>Calibrating Performance Models for Particle Physics Workloads. 2018</a:t>
            </a:r>
          </a:p>
          <a:p>
            <a:r>
              <a:rPr lang="de-DE" sz="2000" dirty="0"/>
              <a:t>V. </a:t>
            </a:r>
            <a:r>
              <a:rPr lang="de-DE" sz="2000" dirty="0" err="1"/>
              <a:t>Korenkov</a:t>
            </a:r>
            <a:r>
              <a:rPr lang="de-DE" sz="2000" dirty="0"/>
              <a:t> et al., The JINR </a:t>
            </a:r>
            <a:r>
              <a:rPr lang="en-US" sz="2000" dirty="0"/>
              <a:t>Tier1 Site Simulation for Research and Development Purposes, in EPJ Web of Conferences (EDP Sciences,</a:t>
            </a:r>
            <a:r>
              <a:rPr lang="nl-NL" sz="2000" dirty="0"/>
              <a:t>2016), Vol. 108, p. 02033</a:t>
            </a:r>
          </a:p>
          <a:p>
            <a:r>
              <a:rPr lang="de-DE" sz="2000" dirty="0"/>
              <a:t>M. </a:t>
            </a:r>
            <a:r>
              <a:rPr lang="de-DE" sz="2000" dirty="0" err="1"/>
              <a:t>Hushchyn</a:t>
            </a:r>
            <a:r>
              <a:rPr lang="de-DE" sz="2000" dirty="0"/>
              <a:t> et al., The </a:t>
            </a:r>
            <a:r>
              <a:rPr lang="de-DE" sz="2000" dirty="0" err="1"/>
              <a:t>LHCb</a:t>
            </a:r>
            <a:r>
              <a:rPr lang="de-DE" sz="2000" dirty="0"/>
              <a:t> Grid Simulation: Proof of </a:t>
            </a:r>
            <a:r>
              <a:rPr lang="en-US" sz="2000" dirty="0"/>
              <a:t>Concept, in Journal of Physics: Conference Series (IOP Publishing, 2017), Vol. 898, p. 052020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3B0F5D-9AED-4CDA-8925-34F46126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9" y="1563507"/>
            <a:ext cx="7459662" cy="4450628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sz="2400" dirty="0"/>
              <a:t>Upgrade zu High-</a:t>
            </a:r>
            <a:r>
              <a:rPr lang="de-DE" sz="2400" dirty="0" err="1"/>
              <a:t>Luminosity</a:t>
            </a:r>
            <a:r>
              <a:rPr lang="de-DE" sz="2400" dirty="0"/>
              <a:t> Large Hadron Collider 2026 </a:t>
            </a:r>
            <a:r>
              <a:rPr lang="de-DE" sz="2000" dirty="0"/>
              <a:t>(</a:t>
            </a:r>
            <a:r>
              <a:rPr lang="it-IT" sz="2000" dirty="0"/>
              <a:t>Alves et al., 2017</a:t>
            </a:r>
            <a:r>
              <a:rPr lang="de-DE" sz="2000" dirty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A6D753-CB57-4521-8E05-E0F51D70833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1AC17E2-D3DC-4B4D-ADCB-E2B7B823028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69" name="Eingekerbter Richtungspfeil 25">
              <a:extLst>
                <a:ext uri="{FF2B5EF4-FFF2-40B4-BE49-F238E27FC236}">
                  <a16:creationId xmlns:a16="http://schemas.microsoft.com/office/drawing/2014/main" id="{E805B51C-2511-498B-AA81-72032A0E96A8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62001BDE-E136-4C33-B570-52278BBEE2B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0FBFAB95-27A1-4CD4-AE97-240C3B5B528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8FA17FBF-0284-4965-9D67-89397E28C64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BF21E16F-8B6A-4FC3-80C4-9A4221B85A1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79" name="Eingekerbter Richtungspfeil 23">
                  <a:extLst>
                    <a:ext uri="{FF2B5EF4-FFF2-40B4-BE49-F238E27FC236}">
                      <a16:creationId xmlns:a16="http://schemas.microsoft.com/office/drawing/2014/main" id="{ADB6D3DC-D578-4415-B60F-18CBF4EE0CE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Eingekerbter Richtungspfeil 25">
                  <a:extLst>
                    <a:ext uri="{FF2B5EF4-FFF2-40B4-BE49-F238E27FC236}">
                      <a16:creationId xmlns:a16="http://schemas.microsoft.com/office/drawing/2014/main" id="{4D4A2F31-3CC9-48A6-8046-541CA34CFA16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Gerade Verbindung 28">
                  <a:extLst>
                    <a:ext uri="{FF2B5EF4-FFF2-40B4-BE49-F238E27FC236}">
                      <a16:creationId xmlns:a16="http://schemas.microsoft.com/office/drawing/2014/main" id="{9DD79DCE-3132-4146-9E23-7D369ABC2BDE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04C00C4E-8FE2-419B-9429-ACAE98BB34EA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CEF3BB43-0DB5-4F00-90B5-45BAE93700E5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84" name="Eingekerbter Richtungspfeil 25">
                  <a:extLst>
                    <a:ext uri="{FF2B5EF4-FFF2-40B4-BE49-F238E27FC236}">
                      <a16:creationId xmlns:a16="http://schemas.microsoft.com/office/drawing/2014/main" id="{0CE84E6F-9E3B-4CBC-A99F-22890E0F483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EEA6A03-42E1-4993-ADA3-016EFE384422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359E556-05B9-4F7E-A8E3-4631B68A6417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74" name="Eingekerbter Richtungspfeil 25">
                <a:extLst>
                  <a:ext uri="{FF2B5EF4-FFF2-40B4-BE49-F238E27FC236}">
                    <a16:creationId xmlns:a16="http://schemas.microsoft.com/office/drawing/2014/main" id="{2DA4209B-7932-4221-887F-EBD78C6D5E61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7EAA2BA0-1122-4B27-8E7D-79479B68262D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76" name="Eingekerbter Richtungspfeil 25">
                <a:extLst>
                  <a:ext uri="{FF2B5EF4-FFF2-40B4-BE49-F238E27FC236}">
                    <a16:creationId xmlns:a16="http://schemas.microsoft.com/office/drawing/2014/main" id="{65DC2ECD-B219-475B-9020-F1DB8E509D04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r>
              <a:rPr lang="de-DE" sz="2000" dirty="0"/>
              <a:t>Alves </a:t>
            </a:r>
            <a:r>
              <a:rPr lang="de-DE" sz="2000" dirty="0" err="1"/>
              <a:t>Jr</a:t>
            </a:r>
            <a:r>
              <a:rPr lang="de-DE" sz="2000" dirty="0"/>
              <a:t>, Antonio Augusto, et al. "A Roadmap for HEP Software and Computing R&amp;D for the 2020s." </a:t>
            </a:r>
            <a:r>
              <a:rPr lang="de-DE" sz="2000" i="1" dirty="0" err="1"/>
              <a:t>arXiv</a:t>
            </a:r>
            <a:r>
              <a:rPr lang="de-DE" sz="2000" i="1" dirty="0"/>
              <a:t> </a:t>
            </a:r>
            <a:r>
              <a:rPr lang="de-DE" sz="2000" i="1" dirty="0" err="1"/>
              <a:t>preprint</a:t>
            </a:r>
            <a:r>
              <a:rPr lang="de-DE" sz="2000" i="1" dirty="0"/>
              <a:t> arXiv:1712.06982</a:t>
            </a:r>
            <a:r>
              <a:rPr lang="de-DE" sz="2000" dirty="0"/>
              <a:t> (2017).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50D7EF6-A803-47D4-88E7-F7AC4B36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674395"/>
            <a:ext cx="7539591" cy="5276879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816594-E757-4C7F-8170-E655167AD528}"/>
              </a:ext>
            </a:extLst>
          </p:cNvPr>
          <p:cNvSpPr/>
          <p:nvPr/>
        </p:nvSpPr>
        <p:spPr>
          <a:xfrm>
            <a:off x="780017" y="2572565"/>
            <a:ext cx="6839984" cy="780235"/>
          </a:xfrm>
          <a:prstGeom prst="rect">
            <a:avLst/>
          </a:prstGeom>
          <a:solidFill>
            <a:srgbClr val="00B0F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9775D7-2E33-4862-BEE1-A8FE68EC72F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041FCF-70BB-4065-B3C1-224F178225F8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CE988C-1373-43BB-8C37-AE464264D141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BB906F60-EADA-4739-A550-2FCCC576FDD3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835696C8-5504-427F-BDD2-64707772486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6683C6B3-A689-40F3-BD3F-25250F3217D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39D7ADE-F338-4E0D-8D01-A1F02CCA57B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0ED05F-F6EA-45FD-96F4-55F0B078A0B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4017521A-AA2F-479F-96E5-2B0C544E954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1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EC9E8F6-9B26-4421-93D4-11DC8EF9140C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F146D60-6A83-4AD9-BD82-F63CE5C36086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C4F1336-E953-40D7-BD82-3B84E7F309F8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9F86A1A-3A78-4E4C-A2D8-15E88D710857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B2234140-E5B1-47D9-BBD9-1085526D42EE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2DAB84CC-CAEE-4889-9F41-287869FE8E9C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30" name="Eingekerbter Richtungspfeil 23">
                  <a:extLst>
                    <a:ext uri="{FF2B5EF4-FFF2-40B4-BE49-F238E27FC236}">
                      <a16:creationId xmlns:a16="http://schemas.microsoft.com/office/drawing/2014/main" id="{F786E177-C5D1-423A-ADDA-9E693AC79C7D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ingekerbter Richtungspfeil 25">
                  <a:extLst>
                    <a:ext uri="{FF2B5EF4-FFF2-40B4-BE49-F238E27FC236}">
                      <a16:creationId xmlns:a16="http://schemas.microsoft.com/office/drawing/2014/main" id="{6FFF1E0B-19EE-4F1B-BF93-56C20003BAE1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Gerade Verbindung 28">
                  <a:extLst>
                    <a:ext uri="{FF2B5EF4-FFF2-40B4-BE49-F238E27FC236}">
                      <a16:creationId xmlns:a16="http://schemas.microsoft.com/office/drawing/2014/main" id="{9CB60B86-C8C0-40B4-8D24-9119350CA05B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DE30EAF-1C84-4E54-91DA-6EFF1420F6EC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3943AAF1-152C-4993-A56E-0865DBFAE7B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35" name="Eingekerbter Richtungspfeil 25">
                  <a:extLst>
                    <a:ext uri="{FF2B5EF4-FFF2-40B4-BE49-F238E27FC236}">
                      <a16:creationId xmlns:a16="http://schemas.microsoft.com/office/drawing/2014/main" id="{E873730E-995F-4094-8698-F8EDFEFF512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E25EAF7-13E6-474A-A10A-4D33C5CAB3A3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163E943-A6B8-41EE-A76E-C8A2A64D1B4D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5" name="Eingekerbter Richtungspfeil 25">
                <a:extLst>
                  <a:ext uri="{FF2B5EF4-FFF2-40B4-BE49-F238E27FC236}">
                    <a16:creationId xmlns:a16="http://schemas.microsoft.com/office/drawing/2014/main" id="{81822EDF-CF04-4C62-8E64-EA1A6A8EFE6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B501DEF-C491-4F9E-88BD-F3C87672A562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27" name="Eingekerbter Richtungspfeil 25">
                <a:extLst>
                  <a:ext uri="{FF2B5EF4-FFF2-40B4-BE49-F238E27FC236}">
                    <a16:creationId xmlns:a16="http://schemas.microsoft.com/office/drawing/2014/main" id="{8000E346-2A43-4AFD-B5D6-58E1B529A987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F438D-02EE-4B8C-AA3D-CB1600B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F7EB6-8152-4719-BEC1-509D2771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Resource</a:t>
            </a:r>
            <a:r>
              <a:rPr lang="de-DE" sz="2400" dirty="0"/>
              <a:t> Model: Jeder Typ von </a:t>
            </a:r>
            <a:r>
              <a:rPr lang="de-DE" sz="2400" dirty="0" err="1"/>
              <a:t>Workingnode</a:t>
            </a:r>
            <a:r>
              <a:rPr lang="de-DE" sz="2400" dirty="0"/>
              <a:t> mit CPU- und I/O-Verarbeitungsrate, Job Slots und Anzahl Instanzen</a:t>
            </a:r>
          </a:p>
          <a:p>
            <a:r>
              <a:rPr lang="de-DE" sz="2400" dirty="0"/>
              <a:t>Usage Model: Closed Workload mit immer ausreichend Jobs und konfigurierbaren Anteil der Job Typen</a:t>
            </a:r>
          </a:p>
          <a:p>
            <a:r>
              <a:rPr lang="de-DE" sz="2400" dirty="0"/>
              <a:t>Allocation Model: Jeder Job kann auf jedem </a:t>
            </a:r>
            <a:r>
              <a:rPr lang="de-DE" sz="2400" dirty="0" err="1"/>
              <a:t>Node</a:t>
            </a:r>
            <a:r>
              <a:rPr lang="de-DE" sz="2400" dirty="0"/>
              <a:t> laufen</a:t>
            </a:r>
          </a:p>
          <a:p>
            <a:r>
              <a:rPr lang="de-DE" sz="2400" dirty="0"/>
              <a:t>System Model: Einstiegspunkt Loadbalancer der mit allen Komponenten verbunden ist</a:t>
            </a:r>
          </a:p>
          <a:p>
            <a:r>
              <a:rPr lang="de-DE" sz="2400" dirty="0"/>
              <a:t>Component Model: Verhalten der Jobs mit ihrem CPU- und I/O-Bedarf, Anzahl Threads, benötigte Job Slots und Anzahl der Bedarfs-Runden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7A641-F138-48D1-9A40-1EF84FC1F1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79B16AA-A3C7-4716-AFA7-F3C7E5895B3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6" name="Eingekerbter Richtungspfeil 25">
              <a:extLst>
                <a:ext uri="{FF2B5EF4-FFF2-40B4-BE49-F238E27FC236}">
                  <a16:creationId xmlns:a16="http://schemas.microsoft.com/office/drawing/2014/main" id="{92BBE5E5-BE10-4967-B385-EE0A2D7C8B20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39639C3-4123-4F7E-AE7F-E0365EF6A241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C8FAF765-7C69-47D6-A4AF-6B76B6C9FF4F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1622E2D-7FF6-4820-B2AB-EC98998D2F07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06FF5048-8AC6-472A-953D-192692AB03CE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Motivation</a:t>
                  </a:r>
                </a:p>
              </p:txBody>
            </p:sp>
            <p:sp>
              <p:nvSpPr>
                <p:cNvPr id="16" name="Eingekerbter Richtungspfeil 23">
                  <a:extLst>
                    <a:ext uri="{FF2B5EF4-FFF2-40B4-BE49-F238E27FC236}">
                      <a16:creationId xmlns:a16="http://schemas.microsoft.com/office/drawing/2014/main" id="{15F90BFB-13BA-4AC5-967E-49C4C4305724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Eingekerbter Richtungspfeil 25">
                  <a:extLst>
                    <a:ext uri="{FF2B5EF4-FFF2-40B4-BE49-F238E27FC236}">
                      <a16:creationId xmlns:a16="http://schemas.microsoft.com/office/drawing/2014/main" id="{01D20108-091D-423F-9B8E-326A928FB09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Gerade Verbindung 28">
                  <a:extLst>
                    <a:ext uri="{FF2B5EF4-FFF2-40B4-BE49-F238E27FC236}">
                      <a16:creationId xmlns:a16="http://schemas.microsoft.com/office/drawing/2014/main" id="{98272423-C4A9-4BA9-B895-F58796DA90DF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90C7514D-F98C-4672-92A9-251DD8ADC5B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976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F0391E2F-A26E-4EDB-B27B-FD7A230AFE3E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3058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21" name="Eingekerbter Richtungspfeil 25">
                  <a:extLst>
                    <a:ext uri="{FF2B5EF4-FFF2-40B4-BE49-F238E27FC236}">
                      <a16:creationId xmlns:a16="http://schemas.microsoft.com/office/drawing/2014/main" id="{1421C615-4A44-4075-9AAB-24AEE20EA20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EED3795-2BF3-4481-8967-881134110E6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Modell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81EF124-1A22-4DBD-805B-A1221281D72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11" name="Eingekerbter Richtungspfeil 25">
                <a:extLst>
                  <a:ext uri="{FF2B5EF4-FFF2-40B4-BE49-F238E27FC236}">
                    <a16:creationId xmlns:a16="http://schemas.microsoft.com/office/drawing/2014/main" id="{E9209ABC-9A1E-4A2A-8BB4-F35E60079AB1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609AFDE-F6E4-4DAF-9F2D-0295EBCD0AD0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13" name="Eingekerbter Richtungspfeil 25">
                <a:extLst>
                  <a:ext uri="{FF2B5EF4-FFF2-40B4-BE49-F238E27FC236}">
                    <a16:creationId xmlns:a16="http://schemas.microsoft.com/office/drawing/2014/main" id="{C535ECFB-8784-4FC1-A500-A8CA4988F1EF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6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sz="2400" dirty="0"/>
              <a:t>Für jetzige Ressourcen ist effizientes</a:t>
            </a:r>
          </a:p>
          <a:p>
            <a:pPr marL="0" indent="0">
              <a:buNone/>
            </a:pPr>
            <a:r>
              <a:rPr lang="de-DE" sz="2400" dirty="0"/>
              <a:t>    Scheduling eine Herausforderung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2400" dirty="0"/>
              <a:t>Scheduling wird komplexer</a:t>
            </a:r>
          </a:p>
          <a:p>
            <a:pPr lvl="1"/>
            <a:r>
              <a:rPr lang="de-DE" sz="2000" dirty="0"/>
              <a:t>System wird heterogener und verteilter</a:t>
            </a:r>
          </a:p>
          <a:p>
            <a:pPr lvl="2"/>
            <a:r>
              <a:rPr lang="de-DE" sz="1600" dirty="0"/>
              <a:t>Cloud Ressourcen wie AWS und Azure</a:t>
            </a:r>
          </a:p>
          <a:p>
            <a:pPr lvl="2"/>
            <a:r>
              <a:rPr lang="de-DE" sz="1600" dirty="0"/>
              <a:t>Instituts Cluster und Tier 3 Zentren</a:t>
            </a:r>
            <a:endParaRPr lang="de-DE" dirty="0"/>
          </a:p>
          <a:p>
            <a:pPr lvl="1"/>
            <a:r>
              <a:rPr lang="de-DE" sz="2000" dirty="0"/>
              <a:t>Daten werden dynamischer abgelegt</a:t>
            </a:r>
          </a:p>
          <a:p>
            <a:pPr lvl="2"/>
            <a:r>
              <a:rPr lang="de-DE" sz="1600" dirty="0"/>
              <a:t>Weniger Zentren hosten Daten</a:t>
            </a:r>
          </a:p>
          <a:p>
            <a:pPr lvl="2"/>
            <a:r>
              <a:rPr lang="de-DE" sz="1600" dirty="0"/>
              <a:t>Mehr Remote Zugriff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7941D95-F322-4007-BE30-58708CB8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1" y="1498234"/>
            <a:ext cx="3589500" cy="193076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3BA0880-9EBA-48A2-86D3-AA73A02EA4CE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418CC9F5-6EA7-44C0-A30F-A424B4FF94F6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2912DEE-2831-4A7C-911E-C9CBC79CD059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BC9F475A-A874-47FE-9D9B-24EE997DEF89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C8E8AFE4-32A8-401F-96D2-DEA5D014A3D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E2C26891-A4CE-4B07-8290-AB3CBA58286F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87C5D28D-E154-4189-B017-703A4AA47502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A334A6D-0459-4331-B2EE-564AB55AA7E2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3E567F52-8C67-4DE0-ACF4-3C205586CC8C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7428812-E777-4546-86BD-621501DC7703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6F3EE325-35E6-4B55-AB40-E9DDBC4FD727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75994BA1-741E-49E9-8E43-253AD0B8FAA2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C9B3852-75B5-4305-AD50-33C41127D5CF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2EE10F4-9B25-41D4-93F4-C9797C118D7C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22" name="Eingekerbter Richtungspfeil 25">
                <a:extLst>
                  <a:ext uri="{FF2B5EF4-FFF2-40B4-BE49-F238E27FC236}">
                    <a16:creationId xmlns:a16="http://schemas.microsoft.com/office/drawing/2014/main" id="{4D2708E3-9CE7-4A81-A597-9C0BD043A1E3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1CDD18-3138-4D85-8AA3-343959AAA536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FA96847C-1948-43F7-94A6-34DCD0DE30A5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8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AF1D06E-73FA-430C-A4C9-A5ADBFC07946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E14D3D7-11D4-40EF-A2D0-FD0FC5E649FA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53812E-CFEB-40E8-8BEB-B08EC9F21243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190843CF-4BFA-4DA8-9F4B-BBA799A171A0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D6D4301-6C10-42A1-854E-9BE812A6C56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E37BDA61-2BA5-4CE1-9C01-EDA1EA6D0F87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EE2C1BCA-B8FE-4170-8A1F-686FE61FFE48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30A97CC5-0CA6-43A7-BB29-46CED7FE7F5B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63447438-6DAE-41F7-932C-F506764C0698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3284611F-45E2-44E8-97D9-4F3C03E64C26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AD94570A-645C-4D42-A73D-9C759DCA52E4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646AD1F9-C34C-43EF-8D30-39A426660EA1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34BBF64-782B-4223-8A91-C99AF0C0EBB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B27D647-2D85-4B7F-B7F6-31D2B4441DB9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538EF08B-73A4-4E48-9A85-1079784A8786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470F93A-8FBE-4927-8F30-852D717E6AD5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50F36A4F-98A9-41D6-A4B0-D202CF8510D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FE55186-A61B-4475-BC03-10DD112A380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82EE39C-3A39-401F-B780-0EEC3A835711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E01B68F-4C7A-4CCD-8821-5DD7181720E7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5D50B701-B67D-48F6-8AF8-86DDB0B9DE8C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F0DB13CC-FD04-4767-B2B9-B38959DEE4E8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AEC6693-838F-4D2B-86B6-2C44FC6CC99B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C43149BB-8B25-4EED-AA97-38F3C3723DDF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38BE048-B8C8-4F8C-BE59-B1CF21D158C3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CE1024DA-F308-433F-82DC-E17CDDC3DE02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F9BF187-3B30-4D92-87BE-C5910220193B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6DECBDA-62D0-4059-B86D-0B95BC249935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545FF43C-3095-40B2-86D7-4077E802F9FC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15B8721-D3D2-4664-BBFE-844FAAB86F2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EBA839A-6847-432E-A348-8B6C15E80E27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E290675C-0617-4BAD-9E4D-2E16059DF164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2DAD61-77DF-4908-A165-4A76655885FD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770F500B-9000-4794-854F-074CD2AF255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E6C2FD9-8CFC-449B-9C05-DD6B6FC3D707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9F6216DB-605B-4984-A89F-875503A6C91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D73BCFB4-D7E9-4923-8AEA-1207FAB9E76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A6A3032-BA71-4AA8-BDEB-79FF19D7F710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0B73EF9E-DD2D-4F89-9CC7-53FB58C4A9A4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1669D61-5AC7-4276-AC9A-B8FBC8B672F4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6DD0BD39-3296-4110-9CA9-07F03127C25E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D5C12BC-F5F8-46E6-B865-075565FF7E1E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3D324557-E02F-4E60-A135-F1ED3DC2ABD3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C886CA84-44B4-4DE5-98F0-83DBDA599800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72B204B-3141-493B-856E-F3873BC42293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428D6277-1F13-440F-9A7E-C652833DC364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80A2341-0DFF-4FBB-81A7-BD6D0E752F04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4B608F0-4133-4176-872F-7D0017BF68F3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C7F4042F-387A-4298-AB22-E915B5B5B212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43C81589-7B2C-4373-9927-C9170AC1AC08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2571A65E-8B82-423A-BEBB-E24C9B38651E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F2F1653-84DB-4B54-AD5A-49D869D201F5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AF9360C9-3088-4474-B326-1A881A4F6931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E1D6D2C-6CE8-41A3-9F52-554AFB885B19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9D3337-F037-4F28-ADC0-6FF5FBDFA79E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6611222-4449-42AC-9A55-0C1A5CCF5075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CD6CF733-C540-49AD-8615-A944555EC65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4EA73085-4047-455A-94BB-0F7D07F1146A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480555D5-F831-49AE-B5CA-573BDD620004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F88FD024-C01A-4D78-93E9-1D2F5B37A05D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7CBDB3DC-5083-490E-B5D3-064627046165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6A3D18E-BD5D-4B65-97D9-741BE69CA8DD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F97C24C3-7B78-4C7F-88AD-D538D0D90565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A9910E5-99E7-4F8F-B95F-DEC0494FB5C0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BE108F-C769-4282-A65C-B7B9DDF9794C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87A33E28-2454-4095-AF4B-99FA482CD6AA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97AD8DF-5E0F-495F-AF9A-1A34FD7FBC93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618DEE0A-D1C6-4F88-912A-DE24A11D9EAE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794CDFB-8318-4BD3-85EF-FC572C57BF63}"/>
              </a:ext>
            </a:extLst>
          </p:cNvPr>
          <p:cNvGrpSpPr/>
          <p:nvPr/>
        </p:nvGrpSpPr>
        <p:grpSpPr>
          <a:xfrm>
            <a:off x="36000" y="6014135"/>
            <a:ext cx="9072000" cy="306886"/>
            <a:chOff x="3900" y="6014135"/>
            <a:chExt cx="9072000" cy="306886"/>
          </a:xfrm>
        </p:grpSpPr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82C5766E-6824-4960-B55C-ED2F5C8DB4FC}"/>
                </a:ext>
              </a:extLst>
            </p:cNvPr>
            <p:cNvSpPr/>
            <p:nvPr/>
          </p:nvSpPr>
          <p:spPr>
            <a:xfrm>
              <a:off x="7305994" y="61032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20D5A20-0E6F-4E4A-9DDD-826224418EAA}"/>
                </a:ext>
              </a:extLst>
            </p:cNvPr>
            <p:cNvGrpSpPr/>
            <p:nvPr/>
          </p:nvGrpSpPr>
          <p:grpSpPr>
            <a:xfrm>
              <a:off x="3900" y="6014135"/>
              <a:ext cx="9072000" cy="306886"/>
              <a:chOff x="3900" y="6014135"/>
              <a:chExt cx="9072000" cy="306886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B9F4A5A-ED4C-490B-BDD9-A7C25E9365F5}"/>
                  </a:ext>
                </a:extLst>
              </p:cNvPr>
              <p:cNvGrpSpPr/>
              <p:nvPr/>
            </p:nvGrpSpPr>
            <p:grpSpPr>
              <a:xfrm>
                <a:off x="3900" y="6014135"/>
                <a:ext cx="9072000" cy="306886"/>
                <a:chOff x="3900" y="6014135"/>
                <a:chExt cx="9072000" cy="306886"/>
              </a:xfrm>
            </p:grpSpPr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65E26309-C1A1-423C-B344-C4963439A579}"/>
                    </a:ext>
                  </a:extLst>
                </p:cNvPr>
                <p:cNvSpPr txBox="1"/>
                <p:nvPr/>
              </p:nvSpPr>
              <p:spPr>
                <a:xfrm>
                  <a:off x="7514250" y="6044022"/>
                  <a:ext cx="14952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Zusammenfassung</a:t>
                  </a:r>
                </a:p>
              </p:txBody>
            </p:sp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9E2AF6D-CA23-466E-B5BB-3803DB74493D}"/>
                    </a:ext>
                  </a:extLst>
                </p:cNvPr>
                <p:cNvSpPr txBox="1"/>
                <p:nvPr/>
              </p:nvSpPr>
              <p:spPr>
                <a:xfrm>
                  <a:off x="97091" y="6044022"/>
                  <a:ext cx="102906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Motivation</a:t>
                  </a:r>
                </a:p>
              </p:txBody>
            </p:sp>
            <p:sp>
              <p:nvSpPr>
                <p:cNvPr id="35" name="Eingekerbter Richtungspfeil 23">
                  <a:extLst>
                    <a:ext uri="{FF2B5EF4-FFF2-40B4-BE49-F238E27FC236}">
                      <a16:creationId xmlns:a16="http://schemas.microsoft.com/office/drawing/2014/main" id="{9252A1DF-6A54-4937-AB2B-058A0E333CDB}"/>
                    </a:ext>
                  </a:extLst>
                </p:cNvPr>
                <p:cNvSpPr/>
                <p:nvPr/>
              </p:nvSpPr>
              <p:spPr>
                <a:xfrm>
                  <a:off x="1175920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ingekerbter Richtungspfeil 25">
                  <a:extLst>
                    <a:ext uri="{FF2B5EF4-FFF2-40B4-BE49-F238E27FC236}">
                      <a16:creationId xmlns:a16="http://schemas.microsoft.com/office/drawing/2014/main" id="{2A5EA45D-9E0C-421C-96EE-0929F865EB7A}"/>
                    </a:ext>
                  </a:extLst>
                </p:cNvPr>
                <p:cNvSpPr/>
                <p:nvPr/>
              </p:nvSpPr>
              <p:spPr>
                <a:xfrm>
                  <a:off x="5030588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Gerade Verbindung 28">
                  <a:extLst>
                    <a:ext uri="{FF2B5EF4-FFF2-40B4-BE49-F238E27FC236}">
                      <a16:creationId xmlns:a16="http://schemas.microsoft.com/office/drawing/2014/main" id="{476FB90B-3993-423D-9EFD-5A657F4885E5}"/>
                    </a:ext>
                  </a:extLst>
                </p:cNvPr>
                <p:cNvCxnSpPr/>
                <p:nvPr/>
              </p:nvCxnSpPr>
              <p:spPr>
                <a:xfrm>
                  <a:off x="3900" y="6014135"/>
                  <a:ext cx="9072000" cy="1588"/>
                </a:xfrm>
                <a:prstGeom prst="line">
                  <a:avLst/>
                </a:prstGeom>
                <a:ln w="41275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F391E426-5333-407D-AE71-5E55D5A3D6EF}"/>
                    </a:ext>
                  </a:extLst>
                </p:cNvPr>
                <p:cNvSpPr txBox="1"/>
                <p:nvPr/>
              </p:nvSpPr>
              <p:spPr>
                <a:xfrm>
                  <a:off x="2898316" y="6044022"/>
                  <a:ext cx="10788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Meilensteine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E6EB43F-5A04-4D10-B1E4-AEC37B0C682B}"/>
                    </a:ext>
                  </a:extLst>
                </p:cNvPr>
                <p:cNvSpPr txBox="1"/>
                <p:nvPr/>
              </p:nvSpPr>
              <p:spPr>
                <a:xfrm>
                  <a:off x="1384180" y="6044022"/>
                  <a:ext cx="12561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State of the Art</a:t>
                  </a:r>
                </a:p>
              </p:txBody>
            </p:sp>
            <p:sp>
              <p:nvSpPr>
                <p:cNvPr id="40" name="Eingekerbter Richtungspfeil 25">
                  <a:extLst>
                    <a:ext uri="{FF2B5EF4-FFF2-40B4-BE49-F238E27FC236}">
                      <a16:creationId xmlns:a16="http://schemas.microsoft.com/office/drawing/2014/main" id="{9AAF44F2-150B-4E37-92B9-C1EF54976716}"/>
                    </a:ext>
                  </a:extLst>
                </p:cNvPr>
                <p:cNvSpPr/>
                <p:nvPr/>
              </p:nvSpPr>
              <p:spPr>
                <a:xfrm>
                  <a:off x="2690056" y="6103273"/>
                  <a:ext cx="158496" cy="158496"/>
                </a:xfrm>
                <a:prstGeom prst="chevron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5DABBAB-C46F-4624-9E15-28948FACD469}"/>
                  </a:ext>
                </a:extLst>
              </p:cNvPr>
              <p:cNvSpPr txBox="1"/>
              <p:nvPr/>
            </p:nvSpPr>
            <p:spPr>
              <a:xfrm>
                <a:off x="4235173" y="6044022"/>
                <a:ext cx="74565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Modell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E0B59A-3488-4DF7-99EE-FDEE3E193F4B}"/>
                  </a:ext>
                </a:extLst>
              </p:cNvPr>
              <p:cNvSpPr txBox="1"/>
              <p:nvPr/>
            </p:nvSpPr>
            <p:spPr>
              <a:xfrm>
                <a:off x="5238848" y="6044022"/>
                <a:ext cx="99962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Validierung</a:t>
                </a:r>
              </a:p>
            </p:txBody>
          </p:sp>
          <p:sp>
            <p:nvSpPr>
              <p:cNvPr id="30" name="Eingekerbter Richtungspfeil 25">
                <a:extLst>
                  <a:ext uri="{FF2B5EF4-FFF2-40B4-BE49-F238E27FC236}">
                    <a16:creationId xmlns:a16="http://schemas.microsoft.com/office/drawing/2014/main" id="{21289B9F-0138-4D02-8E54-CB6E7A5FBD40}"/>
                  </a:ext>
                </a:extLst>
              </p:cNvPr>
              <p:cNvSpPr/>
              <p:nvPr/>
            </p:nvSpPr>
            <p:spPr>
              <a:xfrm>
                <a:off x="6288236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45F0DD5E-99FB-45DE-A866-1C87732A2D0E}"/>
                  </a:ext>
                </a:extLst>
              </p:cNvPr>
              <p:cNvSpPr txBox="1"/>
              <p:nvPr/>
            </p:nvSpPr>
            <p:spPr>
              <a:xfrm>
                <a:off x="6496496" y="6044022"/>
                <a:ext cx="759734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Ausblick</a:t>
                </a:r>
              </a:p>
            </p:txBody>
          </p:sp>
          <p:sp>
            <p:nvSpPr>
              <p:cNvPr id="32" name="Eingekerbter Richtungspfeil 25">
                <a:extLst>
                  <a:ext uri="{FF2B5EF4-FFF2-40B4-BE49-F238E27FC236}">
                    <a16:creationId xmlns:a16="http://schemas.microsoft.com/office/drawing/2014/main" id="{449FA6C9-58D4-48AC-A10E-1F89A7F69E33}"/>
                  </a:ext>
                </a:extLst>
              </p:cNvPr>
              <p:cNvSpPr/>
              <p:nvPr/>
            </p:nvSpPr>
            <p:spPr>
              <a:xfrm>
                <a:off x="4026913" y="6103273"/>
                <a:ext cx="158496" cy="158496"/>
              </a:xfrm>
              <a:prstGeom prst="chevr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2331</Words>
  <Application>Microsoft Office PowerPoint</Application>
  <PresentationFormat>Bildschirmpräsentation (4:3)</PresentationFormat>
  <Paragraphs>503</Paragraphs>
  <Slides>33</Slides>
  <Notes>31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Arial</vt:lpstr>
      <vt:lpstr>KIT-Masterslides-EN-SDQ</vt:lpstr>
      <vt:lpstr>Acrobat Document</vt:lpstr>
      <vt:lpstr>Modellierung und Simulation von Lastverteilungsstrategien für  Teilchenphysikalische Experimente am CERN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CACTOS</vt:lpstr>
      <vt:lpstr>State of the Art - MONARC</vt:lpstr>
      <vt:lpstr>Verwandte Arbeiten</vt:lpstr>
      <vt:lpstr>Simulationsprozess</vt:lpstr>
      <vt:lpstr>Heterogene Ressourcen</vt:lpstr>
      <vt:lpstr>Heterogene Ressourcen</vt:lpstr>
      <vt:lpstr>Generiere Messpunkte</vt:lpstr>
      <vt:lpstr>Generiere Messpunkte</vt:lpstr>
      <vt:lpstr>Job-Slot Konzept</vt:lpstr>
      <vt:lpstr>Akkurate Lastverteilung</vt:lpstr>
      <vt:lpstr>Job Verhalten</vt:lpstr>
      <vt:lpstr>Validierung</vt:lpstr>
      <vt:lpstr>Validierung</vt:lpstr>
      <vt:lpstr>Ausblick</vt:lpstr>
      <vt:lpstr>Zusammenfassung</vt:lpstr>
      <vt:lpstr>Quellen</vt:lpstr>
      <vt:lpstr>Quellen</vt:lpstr>
      <vt:lpstr>Quellen</vt:lpstr>
      <vt:lpstr>Quellen</vt:lpstr>
      <vt:lpstr>Arbeitsplan</vt:lpstr>
      <vt:lpstr>State of the Art - Palladio</vt:lpstr>
      <vt:lpstr>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 Firnkes</cp:lastModifiedBy>
  <cp:revision>1653</cp:revision>
  <cp:lastPrinted>1601-01-01T00:00:00Z</cp:lastPrinted>
  <dcterms:created xsi:type="dcterms:W3CDTF">1601-01-01T00:00:00Z</dcterms:created>
  <dcterms:modified xsi:type="dcterms:W3CDTF">2018-10-24T15:54:23Z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