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3" r:id="rId3"/>
    <p:sldId id="338" r:id="rId4"/>
    <p:sldId id="339" r:id="rId5"/>
    <p:sldId id="309" r:id="rId6"/>
    <p:sldId id="321" r:id="rId7"/>
    <p:sldId id="320" r:id="rId8"/>
    <p:sldId id="319" r:id="rId9"/>
    <p:sldId id="322" r:id="rId10"/>
    <p:sldId id="310" r:id="rId11"/>
    <p:sldId id="301" r:id="rId12"/>
    <p:sldId id="307" r:id="rId13"/>
    <p:sldId id="306" r:id="rId14"/>
    <p:sldId id="323" r:id="rId15"/>
    <p:sldId id="327" r:id="rId16"/>
    <p:sldId id="330" r:id="rId17"/>
    <p:sldId id="331" r:id="rId18"/>
    <p:sldId id="315" r:id="rId19"/>
    <p:sldId id="334" r:id="rId20"/>
    <p:sldId id="342" r:id="rId21"/>
    <p:sldId id="343" r:id="rId22"/>
    <p:sldId id="333" r:id="rId23"/>
    <p:sldId id="344" r:id="rId24"/>
    <p:sldId id="332" r:id="rId25"/>
    <p:sldId id="345" r:id="rId26"/>
    <p:sldId id="340" r:id="rId27"/>
    <p:sldId id="328" r:id="rId28"/>
    <p:sldId id="336" r:id="rId29"/>
    <p:sldId id="295" r:id="rId30"/>
    <p:sldId id="304" r:id="rId31"/>
    <p:sldId id="324" r:id="rId32"/>
    <p:sldId id="325" r:id="rId33"/>
    <p:sldId id="298" r:id="rId34"/>
    <p:sldId id="294" r:id="rId35"/>
    <p:sldId id="300" r:id="rId36"/>
    <p:sldId id="305" r:id="rId37"/>
    <p:sldId id="316" r:id="rId38"/>
    <p:sldId id="337" r:id="rId3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2AC4E01-66AE-4EB7-9CDF-E1D509AB7C95}">
          <p14:sldIdLst>
            <p14:sldId id="256"/>
            <p14:sldId id="293"/>
            <p14:sldId id="338"/>
            <p14:sldId id="339"/>
            <p14:sldId id="309"/>
            <p14:sldId id="321"/>
            <p14:sldId id="320"/>
            <p14:sldId id="319"/>
            <p14:sldId id="322"/>
            <p14:sldId id="310"/>
            <p14:sldId id="301"/>
            <p14:sldId id="307"/>
            <p14:sldId id="306"/>
            <p14:sldId id="323"/>
            <p14:sldId id="327"/>
            <p14:sldId id="330"/>
            <p14:sldId id="331"/>
            <p14:sldId id="315"/>
            <p14:sldId id="334"/>
            <p14:sldId id="342"/>
            <p14:sldId id="343"/>
            <p14:sldId id="333"/>
            <p14:sldId id="344"/>
            <p14:sldId id="332"/>
            <p14:sldId id="345"/>
            <p14:sldId id="340"/>
            <p14:sldId id="328"/>
            <p14:sldId id="336"/>
            <p14:sldId id="295"/>
            <p14:sldId id="304"/>
            <p14:sldId id="324"/>
            <p14:sldId id="325"/>
            <p14:sldId id="298"/>
            <p14:sldId id="294"/>
            <p14:sldId id="300"/>
            <p14:sldId id="305"/>
            <p14:sldId id="316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6B7600"/>
    <a:srgbClr val="800000"/>
    <a:srgbClr val="E2FA00"/>
    <a:srgbClr val="D4EA00"/>
    <a:srgbClr val="FFAC05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1499" autoAdjust="0"/>
  </p:normalViewPr>
  <p:slideViewPr>
    <p:cSldViewPr>
      <p:cViewPr varScale="1">
        <p:scale>
          <a:sx n="93" d="100"/>
          <a:sy n="93" d="100"/>
        </p:scale>
        <p:origin x="172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553EB3D-AC10-46FD-BAC3-84B40F94260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6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57F5662-82C5-40BC-9C78-3AF0DD97B19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28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</a:p>
          <a:p>
            <a:pPr lvl="1"/>
            <a:r>
              <a:rPr lang="de-DE" dirty="0"/>
              <a:t>Riesiges Grid</a:t>
            </a:r>
          </a:p>
          <a:p>
            <a:pPr lvl="1"/>
            <a:r>
              <a:rPr lang="de-DE" dirty="0"/>
              <a:t>[2]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8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Erstelle verschiedene Modelle und erhalte aussage über Qualitätseigenschaften: Performance</a:t>
            </a:r>
          </a:p>
          <a:p>
            <a:pPr lvl="1"/>
            <a:endParaRPr lang="de-DE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Palladi</a:t>
            </a:r>
            <a:r>
              <a:rPr lang="de-DE" dirty="0"/>
              <a:t>o für Simulation von </a:t>
            </a:r>
            <a:r>
              <a:rPr lang="de-DE" dirty="0" err="1"/>
              <a:t>Lastverteilungsstragien</a:t>
            </a:r>
            <a:r>
              <a:rPr lang="de-DE" dirty="0"/>
              <a:t> nutzen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 err="1"/>
              <a:t>Architectual</a:t>
            </a:r>
            <a:r>
              <a:rPr lang="de-DE" baseline="0" noProof="0" dirty="0"/>
              <a:t> Templates: erlaubt </a:t>
            </a:r>
            <a:r>
              <a:rPr lang="de-DE" baseline="0" noProof="0" dirty="0" err="1"/>
              <a:t>Ressourceumgebung</a:t>
            </a:r>
            <a:r>
              <a:rPr lang="de-DE" baseline="0" noProof="0" dirty="0"/>
              <a:t> effizient zu modellieren: anstatt 1000 Server per Hand, Annotation, automatisches </a:t>
            </a:r>
            <a:r>
              <a:rPr lang="de-DE" baseline="0" noProof="0" dirty="0" err="1"/>
              <a:t>Loadbalancer</a:t>
            </a:r>
            <a:endParaRPr lang="de-DE" baseline="0" noProof="0" dirty="0"/>
          </a:p>
          <a:p>
            <a:pPr lvl="1"/>
            <a:r>
              <a:rPr lang="de-DE" baseline="0" noProof="0" dirty="0" err="1"/>
              <a:t>SimuLizar</a:t>
            </a:r>
            <a:r>
              <a:rPr lang="de-DE" baseline="0" noProof="0" dirty="0"/>
              <a:t>: um selbstadaptive Systeme zu simulieren, passen sich der Last an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Aber nie so großes System simuliert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81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2014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Verbindet</a:t>
            </a:r>
            <a:r>
              <a:rPr lang="de-DE" baseline="0" noProof="0" dirty="0"/>
              <a:t> Monitoring Daten mit Simulationstool, um die hohe </a:t>
            </a:r>
            <a:r>
              <a:rPr lang="de-DE" baseline="0" noProof="0" dirty="0" err="1"/>
              <a:t>dynamik</a:t>
            </a:r>
            <a:r>
              <a:rPr lang="de-DE" baseline="0" noProof="0" dirty="0"/>
              <a:t> der Cloud zu handhaben.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Deshalb</a:t>
            </a:r>
            <a:r>
              <a:rPr lang="de-DE" baseline="0" noProof="0" dirty="0"/>
              <a:t> vermuten wir dass Palladio skaliert, da in diesem Projekt für Cloud bereitgemacht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Können wir nicht benutzen da für </a:t>
            </a:r>
            <a:r>
              <a:rPr lang="de-DE" baseline="0" noProof="0" dirty="0" err="1"/>
              <a:t>cloud</a:t>
            </a:r>
            <a:r>
              <a:rPr lang="de-DE" baseline="0" noProof="0" dirty="0"/>
              <a:t> </a:t>
            </a:r>
            <a:r>
              <a:rPr lang="de-DE" baseline="0" noProof="0" dirty="0" err="1"/>
              <a:t>infrastruktur</a:t>
            </a:r>
            <a:r>
              <a:rPr lang="de-DE" baseline="0" noProof="0" dirty="0"/>
              <a:t> mehr </a:t>
            </a:r>
            <a:r>
              <a:rPr lang="de-DE" baseline="0" noProof="0" dirty="0" err="1"/>
              <a:t>features</a:t>
            </a:r>
            <a:r>
              <a:rPr lang="de-DE" baseline="0" noProof="0" dirty="0"/>
              <a:t> nötig. Wenn </a:t>
            </a:r>
            <a:r>
              <a:rPr lang="de-DE" baseline="0" noProof="0" dirty="0" err="1"/>
              <a:t>load</a:t>
            </a:r>
            <a:r>
              <a:rPr lang="de-DE" baseline="0" noProof="0" dirty="0"/>
              <a:t> </a:t>
            </a:r>
            <a:r>
              <a:rPr lang="de-DE" baseline="0" noProof="0" dirty="0" err="1"/>
              <a:t>balancing</a:t>
            </a:r>
            <a:r>
              <a:rPr lang="de-DE" baseline="0" noProof="0" dirty="0"/>
              <a:t> mehr aufwand zu implementieren und schlechtere </a:t>
            </a:r>
            <a:r>
              <a:rPr lang="de-DE" baseline="0" noProof="0" dirty="0" err="1"/>
              <a:t>performance</a:t>
            </a:r>
            <a:endParaRPr lang="de-DE" baseline="0" noProof="0" dirty="0"/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74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 err="1"/>
              <a:t>Hierachische</a:t>
            </a:r>
            <a:r>
              <a:rPr lang="de-DE" noProof="0" dirty="0"/>
              <a:t> 3 Tier</a:t>
            </a:r>
            <a:r>
              <a:rPr lang="de-DE" baseline="0" noProof="0" dirty="0"/>
              <a:t> Struktur am besten </a:t>
            </a:r>
            <a:r>
              <a:rPr lang="de-DE" baseline="0" noProof="0" dirty="0" err="1"/>
              <a:t>performed</a:t>
            </a:r>
            <a:r>
              <a:rPr lang="de-DE" baseline="0" noProof="0" dirty="0"/>
              <a:t> [10]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Ähnliche Idee was wir machen wollen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 err="1"/>
              <a:t>Immernoch</a:t>
            </a:r>
            <a:r>
              <a:rPr lang="de-DE" baseline="0" noProof="0" dirty="0"/>
              <a:t> für </a:t>
            </a:r>
            <a:r>
              <a:rPr lang="de-DE" baseline="0" noProof="0" dirty="0" err="1"/>
              <a:t>experimente</a:t>
            </a:r>
            <a:r>
              <a:rPr lang="de-DE" baseline="0" noProof="0" dirty="0"/>
              <a:t> am CERN, aber auch allgemein nutzbar</a:t>
            </a:r>
          </a:p>
          <a:p>
            <a:pPr lvl="1"/>
            <a:r>
              <a:rPr lang="de-DE" baseline="0" noProof="0" dirty="0"/>
              <a:t>Würde erst denken dass optimales Werkzeug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Prag Tier 2 </a:t>
            </a:r>
            <a:r>
              <a:rPr lang="de-DE" baseline="0" noProof="0" dirty="0" err="1"/>
              <a:t>Node</a:t>
            </a:r>
            <a:r>
              <a:rPr lang="de-DE" baseline="0" noProof="0" dirty="0"/>
              <a:t> 3000 CPUs, Netzwerk Last auch nicht genau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Man sieht dass es das Bedürfnis für Simulator schon früher gab, damals aber nicht durchgezogen wurde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Außer den 3 vorgestellten viele weitere Simulatoren, die man benutzen könnte. Diese aber am weitesten fortgeschritten und </a:t>
            </a:r>
            <a:r>
              <a:rPr lang="de-DE" baseline="0" noProof="0"/>
              <a:t>am relevantesten.</a:t>
            </a:r>
            <a:endParaRPr lang="de-DE" baseline="0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21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Was mit bisherigen Mitteln möglich ist: Job Arten, CPU Bedarf, grobe Ressourcen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Dabei herausgefunden was bei Palladio fehlt, dazu im </a:t>
            </a:r>
            <a:r>
              <a:rPr lang="de-DE" noProof="0" dirty="0" err="1"/>
              <a:t>Planungs</a:t>
            </a:r>
            <a:r>
              <a:rPr lang="de-DE" noProof="0" dirty="0"/>
              <a:t> Teil mehr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Welche Daten fehlen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Hauptfragestellung des State of the Art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Jetzt überprüft damit man nicht nach ein paar Monaten merkt, dass es keinen Sinn hat Palladio zu nutzen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50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Initiales Modell</a:t>
            </a:r>
          </a:p>
          <a:p>
            <a:pPr lvl="1"/>
            <a:r>
              <a:rPr lang="de-DE" noProof="0" dirty="0"/>
              <a:t>Lineare Skalierbarkeit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10^8 = 3 Jahre</a:t>
            </a:r>
          </a:p>
          <a:p>
            <a:pPr lvl="1"/>
            <a:r>
              <a:rPr lang="de-DE" noProof="0" dirty="0"/>
              <a:t>10^7 = 4 Monate</a:t>
            </a:r>
          </a:p>
          <a:p>
            <a:pPr lvl="1"/>
            <a:r>
              <a:rPr lang="de-DE" noProof="0" dirty="0"/>
              <a:t>10^6 = 12 Tage</a:t>
            </a:r>
          </a:p>
          <a:p>
            <a:pPr lvl="1"/>
            <a:r>
              <a:rPr lang="de-DE" noProof="0" dirty="0"/>
              <a:t>10^4 = 2,8 Stunden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Damit GridKa als auch größere Teile des WLCG in angemessener Zeit simulierbar</a:t>
            </a:r>
          </a:p>
          <a:p>
            <a:pPr lvl="1"/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11min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41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Teilziele während der Vorarbeiten erkannt, was eben unbedingt notwendig ist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Beschreibt schon </a:t>
            </a:r>
            <a:r>
              <a:rPr lang="de-DE" dirty="0" err="1"/>
              <a:t>cpu</a:t>
            </a:r>
            <a:r>
              <a:rPr lang="de-DE" dirty="0"/>
              <a:t> Ressourcen und ankunftsverhalten und Ressourcen grobkörnig;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Inkrementelle Verbesserung des Modells</a:t>
            </a:r>
          </a:p>
          <a:p>
            <a:pPr lvl="1"/>
            <a:endParaRPr lang="de-DE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I/O fehlen uns die Daten noch, aber auf Palladio Seite keine Änderung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00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2 Phasen Validierung</a:t>
            </a:r>
          </a:p>
          <a:p>
            <a:pPr lvl="1"/>
            <a:r>
              <a:rPr lang="de-DE" noProof="0" dirty="0"/>
              <a:t>Vergleiche Response Time und Auslastung zu gemessen Performance daten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45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78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21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350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30 fache Datenmenge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Last </a:t>
            </a:r>
            <a:r>
              <a:rPr lang="en-GB" dirty="0" err="1"/>
              <a:t>ändert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ständig</a:t>
            </a:r>
            <a:endParaRPr lang="en-GB" dirty="0"/>
          </a:p>
          <a:p>
            <a:pPr lvl="1"/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lastverteilung</a:t>
            </a:r>
            <a:r>
              <a:rPr lang="en-GB" dirty="0"/>
              <a:t> </a:t>
            </a:r>
            <a:r>
              <a:rPr lang="en-GB" dirty="0" err="1"/>
              <a:t>ändern</a:t>
            </a:r>
            <a:r>
              <a:rPr lang="en-GB" dirty="0"/>
              <a:t> um </a:t>
            </a:r>
            <a:r>
              <a:rPr lang="en-GB" dirty="0" err="1"/>
              <a:t>ausprobieren</a:t>
            </a:r>
            <a:endParaRPr lang="en-GB" dirty="0"/>
          </a:p>
          <a:p>
            <a:pPr lvl="1"/>
            <a:r>
              <a:rPr lang="en-GB" dirty="0" err="1"/>
              <a:t>Testsystem</a:t>
            </a:r>
            <a:r>
              <a:rPr lang="en-GB" dirty="0"/>
              <a:t>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viel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teuer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60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19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49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84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Daten auswählen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Lastverteilung anpassen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10-15% super, 30% gut laut Literatur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171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Daten auswählen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Lastverteilung anpassen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10-15% super, 30% gut laut Literatur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436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Daten auswählen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Lastverteilung anpassen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10-15% super, 30% gut laut Literatur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93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0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65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56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dirty="0" err="1"/>
              <a:t>Benötigt</a:t>
            </a:r>
            <a:r>
              <a:rPr lang="en-GB" dirty="0"/>
              <a:t> 4 mal so </a:t>
            </a:r>
            <a:r>
              <a:rPr lang="en-GB" dirty="0" err="1"/>
              <a:t>viele</a:t>
            </a:r>
            <a:r>
              <a:rPr lang="en-GB" dirty="0"/>
              <a:t> </a:t>
            </a:r>
            <a:r>
              <a:rPr lang="en-GB" dirty="0" err="1"/>
              <a:t>ressourcen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erwartet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737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618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583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624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Tier0:</a:t>
            </a:r>
            <a:r>
              <a:rPr lang="de-DE" baseline="0" noProof="0" dirty="0"/>
              <a:t> erzeugt Metadaten (</a:t>
            </a:r>
            <a:r>
              <a:rPr lang="de-DE" baseline="0" noProof="0" dirty="0" err="1"/>
              <a:t>first</a:t>
            </a:r>
            <a:r>
              <a:rPr lang="de-DE" baseline="0" noProof="0" dirty="0"/>
              <a:t> pass </a:t>
            </a:r>
            <a:r>
              <a:rPr lang="de-DE" baseline="0" noProof="0" dirty="0" err="1"/>
              <a:t>reconstruciton</a:t>
            </a:r>
            <a:r>
              <a:rPr lang="de-DE" baseline="0" noProof="0" dirty="0"/>
              <a:t>)</a:t>
            </a:r>
          </a:p>
          <a:p>
            <a:pPr lvl="1"/>
            <a:r>
              <a:rPr lang="de-DE" baseline="0" noProof="0" dirty="0"/>
              <a:t>Tier2: oft Institute oder Universitäten, wenig Storage</a:t>
            </a:r>
          </a:p>
          <a:p>
            <a:pPr lvl="1"/>
            <a:r>
              <a:rPr lang="de-DE" noProof="0" dirty="0"/>
              <a:t>Monte</a:t>
            </a:r>
            <a:r>
              <a:rPr lang="de-DE" baseline="0" noProof="0" dirty="0"/>
              <a:t> Carlo: Simulation, randomisiert, nicht deterministisch, effizient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Heterogen:</a:t>
            </a:r>
            <a:r>
              <a:rPr lang="de-DE" baseline="0" noProof="0" dirty="0"/>
              <a:t> zwischen Rechenzentren, innerhalb und Verbindung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Unsere</a:t>
            </a:r>
            <a:r>
              <a:rPr lang="de-DE" baseline="0" noProof="0" dirty="0"/>
              <a:t> Arbeit CMS Computing Modell, da Zusammenarbeit mit Prof. Quast und die betreuen CMS, aber übertragbar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0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dirty="0" err="1"/>
              <a:t>Componenten</a:t>
            </a:r>
            <a:r>
              <a:rPr lang="en-GB" baseline="0" dirty="0"/>
              <a:t> Modell: </a:t>
            </a:r>
            <a:r>
              <a:rPr lang="en-GB" baseline="0" dirty="0" err="1"/>
              <a:t>Struktur</a:t>
            </a:r>
            <a:r>
              <a:rPr lang="en-GB" baseline="0" dirty="0"/>
              <a:t> und </a:t>
            </a:r>
            <a:r>
              <a:rPr lang="en-GB" baseline="0" dirty="0" err="1"/>
              <a:t>Verhalten</a:t>
            </a:r>
            <a:r>
              <a:rPr lang="en-GB" baseline="0" dirty="0"/>
              <a:t> von den Software </a:t>
            </a:r>
            <a:r>
              <a:rPr lang="en-GB" baseline="0" dirty="0" err="1"/>
              <a:t>Komponenten</a:t>
            </a:r>
            <a:endParaRPr lang="en-GB" baseline="0" dirty="0"/>
          </a:p>
          <a:p>
            <a:pPr lvl="1"/>
            <a:r>
              <a:rPr lang="en-GB" baseline="0" dirty="0"/>
              <a:t>Assembly Modell: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Komponenten</a:t>
            </a:r>
            <a:r>
              <a:rPr lang="en-GB" baseline="0" dirty="0"/>
              <a:t> </a:t>
            </a:r>
            <a:r>
              <a:rPr lang="en-GB" baseline="0" dirty="0" err="1"/>
              <a:t>verbunden</a:t>
            </a:r>
            <a:r>
              <a:rPr lang="en-GB" baseline="0" dirty="0"/>
              <a:t> </a:t>
            </a:r>
            <a:r>
              <a:rPr lang="en-GB" baseline="0" dirty="0" err="1"/>
              <a:t>sind</a:t>
            </a:r>
            <a:r>
              <a:rPr lang="en-GB" baseline="0" dirty="0"/>
              <a:t> um die </a:t>
            </a:r>
            <a:r>
              <a:rPr lang="en-GB" baseline="0" dirty="0" err="1"/>
              <a:t>Architektur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bilden</a:t>
            </a:r>
            <a:endParaRPr lang="en-GB" baseline="0" dirty="0"/>
          </a:p>
          <a:p>
            <a:pPr lvl="1"/>
            <a:r>
              <a:rPr lang="en-GB" dirty="0"/>
              <a:t>Allocation Modell: </a:t>
            </a:r>
            <a:r>
              <a:rPr lang="en-GB" dirty="0" err="1"/>
              <a:t>Wie</a:t>
            </a:r>
            <a:r>
              <a:rPr lang="en-GB" baseline="0" dirty="0"/>
              <a:t> die </a:t>
            </a:r>
            <a:r>
              <a:rPr lang="en-GB" baseline="0" dirty="0" err="1"/>
              <a:t>Komponenten</a:t>
            </a:r>
            <a:r>
              <a:rPr lang="en-GB" baseline="0" dirty="0"/>
              <a:t> auf die </a:t>
            </a:r>
            <a:r>
              <a:rPr lang="en-GB" baseline="0" dirty="0" err="1"/>
              <a:t>Ressourcen</a:t>
            </a:r>
            <a:r>
              <a:rPr lang="en-GB" baseline="0" dirty="0"/>
              <a:t> </a:t>
            </a:r>
            <a:r>
              <a:rPr lang="en-GB" baseline="0" dirty="0" err="1"/>
              <a:t>abgebildet</a:t>
            </a:r>
            <a:r>
              <a:rPr lang="en-GB" baseline="0" dirty="0"/>
              <a:t> und </a:t>
            </a:r>
            <a:r>
              <a:rPr lang="en-GB" baseline="0" dirty="0" err="1"/>
              <a:t>welche</a:t>
            </a:r>
            <a:r>
              <a:rPr lang="en-GB" baseline="0" dirty="0"/>
              <a:t> </a:t>
            </a:r>
            <a:r>
              <a:rPr lang="en-GB" baseline="0" dirty="0" err="1"/>
              <a:t>Ressourcen</a:t>
            </a:r>
            <a:endParaRPr lang="en-GB" baseline="0" dirty="0"/>
          </a:p>
          <a:p>
            <a:pPr lvl="1"/>
            <a:r>
              <a:rPr lang="en-GB" baseline="0" dirty="0"/>
              <a:t>Usage Model: </a:t>
            </a:r>
            <a:r>
              <a:rPr lang="en-GB" baseline="0" dirty="0" err="1"/>
              <a:t>Wie</a:t>
            </a:r>
            <a:r>
              <a:rPr lang="en-GB" baseline="0" dirty="0"/>
              <a:t> System </a:t>
            </a:r>
            <a:r>
              <a:rPr lang="en-GB" baseline="0" dirty="0" err="1"/>
              <a:t>benutzt</a:t>
            </a:r>
            <a:r>
              <a:rPr lang="en-GB" baseline="0" dirty="0"/>
              <a:t>, </a:t>
            </a:r>
            <a:r>
              <a:rPr lang="en-GB" baseline="0" dirty="0" err="1"/>
              <a:t>welcher</a:t>
            </a:r>
            <a:r>
              <a:rPr lang="en-GB" baseline="0" dirty="0"/>
              <a:t> workload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3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2000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Knoten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steigenden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Tasks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GridSim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quadratisch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SimGrid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linear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500.000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GridSim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mehr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eine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Stunde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4.4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GiB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SimGrid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weniger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Sekunden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nur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165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MiB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Optimirungen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 light-weight execution contexts, using lazy activity updates, and using trace integration for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management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3647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Iterativen Modell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Nach jeder </a:t>
            </a:r>
            <a:r>
              <a:rPr lang="de-DE" noProof="0" dirty="0" err="1"/>
              <a:t>iteration</a:t>
            </a:r>
            <a:r>
              <a:rPr lang="de-DE" noProof="0" dirty="0"/>
              <a:t> überlegen was bester nächster Schritt ist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Abgegrenzt von </a:t>
            </a:r>
            <a:r>
              <a:rPr lang="de-DE" noProof="0" dirty="0" err="1"/>
              <a:t>rationalismus</a:t>
            </a:r>
            <a:r>
              <a:rPr lang="de-DE" noProof="0" dirty="0"/>
              <a:t> und </a:t>
            </a:r>
            <a:r>
              <a:rPr lang="de-DE" noProof="0" dirty="0" err="1"/>
              <a:t>empirie</a:t>
            </a:r>
            <a:endParaRPr lang="de-DE" noProof="0" dirty="0"/>
          </a:p>
          <a:p>
            <a:pPr lvl="1"/>
            <a:r>
              <a:rPr lang="de-DE" noProof="0" dirty="0"/>
              <a:t>Rationalismus: nutze Deduktion um Theorien/Wissen zu bilden (Mathe)</a:t>
            </a:r>
          </a:p>
          <a:p>
            <a:pPr lvl="1"/>
            <a:r>
              <a:rPr lang="de-DE" noProof="0" dirty="0"/>
              <a:t>Empirie: Nur durch beobachten</a:t>
            </a:r>
          </a:p>
          <a:p>
            <a:pPr lvl="1"/>
            <a:r>
              <a:rPr lang="de-DE" noProof="0" dirty="0"/>
              <a:t>Popper: was dazwischen gefunden, wissenschaftliche Theorien nie bewiesen, sondern nur </a:t>
            </a:r>
            <a:r>
              <a:rPr lang="de-DE" noProof="0" dirty="0" err="1"/>
              <a:t>falsiziert</a:t>
            </a:r>
            <a:endParaRPr lang="de-DE" noProof="0" dirty="0"/>
          </a:p>
          <a:p>
            <a:pPr lvl="1"/>
            <a:r>
              <a:rPr lang="de-DE" noProof="0" dirty="0"/>
              <a:t>(unterschied zu Rationalismus)</a:t>
            </a:r>
          </a:p>
          <a:p>
            <a:pPr lvl="1"/>
            <a:r>
              <a:rPr lang="de-DE" noProof="0" dirty="0"/>
              <a:t>Unterschied zu Empirie: Erste entwickelt durch Denken und dann durch Empirie </a:t>
            </a:r>
            <a:r>
              <a:rPr lang="de-DE" noProof="0" dirty="0" err="1"/>
              <a:t>bestätitigenn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265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89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0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62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19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68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Um mit der steigenden Datenmenge zurecht zu kommen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88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 1 Rechenzentrum des WLCG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Nutze Palladio-Simulator</a:t>
            </a:r>
          </a:p>
          <a:p>
            <a:pPr lvl="1"/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Als Baustein um größere Teile des WLCG zu modellieren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1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5" y="6426200"/>
            <a:ext cx="5619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  <a:cs typeface="+mn-cs"/>
              </a:rPr>
              <a:t>KIT – </a:t>
            </a:r>
            <a:r>
              <a:rPr lang="de-DE" sz="1000" dirty="0">
                <a:latin typeface="Arial" pitchFamily="34" charset="0"/>
                <a:cs typeface="+mn-cs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  <a:cs typeface="+mn-cs"/>
              </a:rPr>
            </a:br>
            <a:r>
              <a:rPr lang="de-DE" sz="1000" dirty="0">
                <a:latin typeface="Arial" pitchFamily="34" charset="0"/>
                <a:cs typeface="+mn-cs"/>
              </a:rPr>
              <a:t>nationales Forschungszentrum in der Helmholtz-Gemeinschaft</a:t>
            </a:r>
            <a:endParaRPr lang="en-US" sz="1000" dirty="0">
              <a:latin typeface="Arial" pitchFamily="34" charset="0"/>
              <a:cs typeface="+mn-cs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SOFTWARE-ENTWURF UND -QUALITÄT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cs typeface="+mn-cs"/>
              </a:rPr>
              <a:t>www.kit.edu</a:t>
            </a:r>
          </a:p>
        </p:txBody>
      </p:sp>
      <p:pic>
        <p:nvPicPr>
          <p:cNvPr id="7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6875" y="333375"/>
            <a:ext cx="16176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/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text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49938" y="6434138"/>
            <a:ext cx="3184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>
                <a:latin typeface="Arial" pitchFamily="34" charset="0"/>
                <a:cs typeface="+mn-cs"/>
              </a:rPr>
              <a:t>Software-Entwurf und -Qualität</a:t>
            </a:r>
            <a:br>
              <a:rPr lang="de-DE" sz="1000">
                <a:latin typeface="Arial" pitchFamily="34" charset="0"/>
                <a:cs typeface="+mn-cs"/>
              </a:rPr>
            </a:br>
            <a:r>
              <a:rPr lang="de-DE" sz="1000">
                <a:latin typeface="Arial" pitchFamily="34" charset="0"/>
                <a:cs typeface="+mn-cs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87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DAC4D99C-667D-4932-87D1-F6C84B861DB9}" type="slidenum">
              <a:rPr lang="de-DE" sz="1000" b="1"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82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  <a:cs typeface="+mn-cs"/>
              </a:rPr>
              <a:pPr>
                <a:defRPr/>
              </a:pPr>
              <a:t>01.04.2018</a:t>
            </a:fld>
            <a:endParaRPr lang="de-DE" sz="1000" dirty="0">
              <a:latin typeface="Arial" pitchFamily="34" charset="0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7463" y="6445250"/>
            <a:ext cx="4543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669213" y="341313"/>
            <a:ext cx="1082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6/annurev-nucl-102010-130059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s.iop.org/1742-6596/331/i=7/a=07203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0164121208001015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s.iop.org/1742-6596/331/i=7/a=07203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8" cy="64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200" noProof="0" dirty="0"/>
              <a:t>Modellierung und Simulation von Lastverteilungsstrategien für </a:t>
            </a:r>
            <a:br>
              <a:rPr lang="de-DE" sz="2200" noProof="0" dirty="0"/>
            </a:br>
            <a:r>
              <a:rPr lang="de-DE" sz="2200" noProof="0" dirty="0"/>
              <a:t>Teilchenphysikalische Experimente am CERN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8"/>
            <a:ext cx="8370888" cy="620712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Projektantrag von Patrick Firnkes</a:t>
            </a:r>
          </a:p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Betreuer: Jun.-Prof. </a:t>
            </a:r>
            <a:r>
              <a:rPr lang="de-DE" sz="1800" b="1" noProof="0" dirty="0" err="1">
                <a:solidFill>
                  <a:srgbClr val="000000"/>
                </a:solidFill>
              </a:rPr>
              <a:t>Koziolek</a:t>
            </a:r>
            <a:r>
              <a:rPr lang="de-DE" sz="1800" b="1" dirty="0">
                <a:solidFill>
                  <a:srgbClr val="000000"/>
                </a:solidFill>
              </a:rPr>
              <a:t>                                                                  03.04.18 </a:t>
            </a:r>
            <a:endParaRPr lang="de-DE" sz="1800" b="1" noProof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Projekt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093768"/>
            <a:ext cx="8363231" cy="4101090"/>
          </a:xfrm>
        </p:spPr>
        <p:txBody>
          <a:bodyPr/>
          <a:lstStyle/>
          <a:p>
            <a:r>
              <a:rPr lang="de-DE" noProof="0" dirty="0"/>
              <a:t>Ziel</a:t>
            </a:r>
          </a:p>
          <a:p>
            <a:pPr marL="394575" lvl="1" indent="0">
              <a:buNone/>
            </a:pPr>
            <a:r>
              <a:rPr lang="de-DE" noProof="0" dirty="0"/>
              <a:t>Modelliere und Simuliere </a:t>
            </a:r>
            <a:r>
              <a:rPr lang="de-DE" dirty="0"/>
              <a:t>Computing-Jobs bei </a:t>
            </a:r>
            <a:r>
              <a:rPr lang="de-DE" noProof="0" dirty="0"/>
              <a:t>GridKa</a:t>
            </a:r>
          </a:p>
          <a:p>
            <a:r>
              <a:rPr lang="de-DE" dirty="0"/>
              <a:t>Forschungsfrage</a:t>
            </a:r>
          </a:p>
          <a:p>
            <a:pPr marL="394575" lvl="1" indent="0">
              <a:buNone/>
            </a:pPr>
            <a:r>
              <a:rPr lang="de-DE" dirty="0"/>
              <a:t>Wie muss man Palladio erweitern, um genaue Simulations-Ergebnisse zu erhalten, damit man Lastverteilungsstrategien evaluieren kann?</a:t>
            </a:r>
            <a:endParaRPr lang="de-DE" noProof="0" dirty="0"/>
          </a:p>
          <a:p>
            <a:r>
              <a:rPr lang="de-DE" dirty="0"/>
              <a:t>Ergebnis</a:t>
            </a:r>
            <a:endParaRPr lang="de-DE" noProof="0" dirty="0"/>
          </a:p>
          <a:p>
            <a:pPr lvl="1"/>
            <a:r>
              <a:rPr lang="de-DE" dirty="0"/>
              <a:t>Modell des GridKa</a:t>
            </a:r>
          </a:p>
          <a:p>
            <a:pPr lvl="1"/>
            <a:r>
              <a:rPr lang="de-DE" dirty="0"/>
              <a:t>Erweiterungen Palladio</a:t>
            </a:r>
          </a:p>
          <a:p>
            <a:pPr lvl="1"/>
            <a:r>
              <a:rPr lang="de-DE" dirty="0"/>
              <a:t>Ermögliche Evaluation von Lastverteilungsstrategien</a:t>
            </a:r>
          </a:p>
          <a:p>
            <a:pPr marL="394575" lvl="1" indent="0">
              <a:buNone/>
            </a:pPr>
            <a:endParaRPr lang="de-DE" dirty="0"/>
          </a:p>
          <a:p>
            <a:pPr marL="394575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94575" lvl="1" indent="0">
              <a:buNone/>
            </a:pPr>
            <a:r>
              <a:rPr lang="de-DE" dirty="0"/>
              <a:t> </a:t>
            </a:r>
            <a:endParaRPr lang="de-DE" noProof="0" dirty="0"/>
          </a:p>
          <a:p>
            <a:pPr marL="394575" lvl="1" indent="0">
              <a:buNone/>
            </a:pPr>
            <a:r>
              <a:rPr lang="de-DE" noProof="0" dirty="0"/>
              <a:t>	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D1DE199-4AA8-4F1B-97F2-3E8643BD954D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EB6BE0B9-18F2-446A-8805-388B769E5AC7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FB72B650-17DB-479F-B89D-68B0E902E68A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7C125C1-C632-46AB-B364-ACBACD9E71BB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C89D4E7-BD75-4CC0-82A8-16805010CC48}"/>
                </a:ext>
              </a:extLst>
            </p:cNvPr>
            <p:cNvSpPr txBox="1"/>
            <p:nvPr/>
          </p:nvSpPr>
          <p:spPr>
            <a:xfrm>
              <a:off x="188448" y="6029085"/>
              <a:ext cx="9917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00BD8E23-6675-4764-9BE0-C173DDA5F50C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E99DA506-9D5F-4035-8837-71CEB242A40A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A1CD01FA-E08E-4D92-8FD1-F55CE33FA3F6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6E9549F2-BE4C-4C8D-B548-688C87A3346A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EA173BFA-1F2C-49A7-8BF2-21FD59D83BB6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08097B12-ED74-4582-B1A6-66A2DBC4589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B7434224-36EC-40F6-A4DA-2235E89DF4DA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C89723B0-B087-436F-BFD7-841442581AC5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71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State of </a:t>
            </a:r>
            <a:r>
              <a:rPr lang="de-DE" dirty="0"/>
              <a:t>the Art - Palladio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024805"/>
            <a:ext cx="8358187" cy="4648200"/>
          </a:xfrm>
        </p:spPr>
        <p:txBody>
          <a:bodyPr/>
          <a:lstStyle/>
          <a:p>
            <a:endParaRPr lang="de-DE" noProof="0" dirty="0"/>
          </a:p>
          <a:p>
            <a:r>
              <a:rPr lang="de-DE" noProof="0" dirty="0"/>
              <a:t>Modellgetriebener Software-Architektur-Simulator</a:t>
            </a:r>
          </a:p>
          <a:p>
            <a:r>
              <a:rPr lang="de-DE" noProof="0" dirty="0"/>
              <a:t>Entwickelt am KIT, FZI und Universität Paderborn</a:t>
            </a:r>
          </a:p>
          <a:p>
            <a:r>
              <a:rPr lang="de-DE" noProof="0" dirty="0"/>
              <a:t>Entwicklung: 2003 – heute</a:t>
            </a:r>
          </a:p>
          <a:p>
            <a:r>
              <a:rPr lang="de-DE" noProof="0" dirty="0"/>
              <a:t>Erweiterung für Cloud:</a:t>
            </a:r>
          </a:p>
          <a:p>
            <a:pPr lvl="1"/>
            <a:r>
              <a:rPr lang="de-DE" noProof="0" dirty="0" err="1"/>
              <a:t>Architectural</a:t>
            </a:r>
            <a:r>
              <a:rPr lang="de-DE" noProof="0" dirty="0"/>
              <a:t> Templates </a:t>
            </a:r>
            <a:r>
              <a:rPr lang="de-DE" sz="1800" dirty="0"/>
              <a:t>(</a:t>
            </a:r>
            <a:r>
              <a:rPr lang="de-DE" sz="1800" dirty="0" err="1"/>
              <a:t>Lehrig</a:t>
            </a:r>
            <a:r>
              <a:rPr lang="de-DE" sz="1800" dirty="0"/>
              <a:t> &amp; Becker 2016)</a:t>
            </a:r>
            <a:endParaRPr lang="de-DE" sz="1800" noProof="0" dirty="0"/>
          </a:p>
          <a:p>
            <a:pPr lvl="1"/>
            <a:r>
              <a:rPr lang="de-DE" noProof="0" dirty="0" err="1"/>
              <a:t>SimuLizar</a:t>
            </a:r>
            <a:r>
              <a:rPr lang="de-DE" noProof="0" dirty="0"/>
              <a:t> </a:t>
            </a:r>
            <a:r>
              <a:rPr lang="de-DE" sz="1800" noProof="0" dirty="0"/>
              <a:t>(Becker et al., 2013)</a:t>
            </a:r>
          </a:p>
          <a:p>
            <a:r>
              <a:rPr lang="de-DE" noProof="0" dirty="0"/>
              <a:t>Fallstudien fielen gut aus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30" y="3480359"/>
            <a:ext cx="1409426" cy="140942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BCB90C7-3799-4A07-B2C7-953A5226CFB6}"/>
              </a:ext>
            </a:extLst>
          </p:cNvPr>
          <p:cNvSpPr txBox="1"/>
          <p:nvPr/>
        </p:nvSpPr>
        <p:spPr>
          <a:xfrm>
            <a:off x="6497121" y="4878797"/>
            <a:ext cx="2590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           Palladio Logo</a:t>
            </a:r>
          </a:p>
          <a:p>
            <a:r>
              <a:rPr lang="de-DE" sz="1400" dirty="0"/>
              <a:t>(http://palladio-simulator.com</a:t>
            </a:r>
            <a:r>
              <a:rPr lang="de-DE" sz="1600" dirty="0"/>
              <a:t>)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FF1697C-E970-43BF-8B1B-73248C9EF6A7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State of the Art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4B659FF-F717-42D1-8852-70485E945A9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8395E82E-F1DB-4BC1-ABD0-474D29283AD7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44BCBD6-74F4-4634-8DC0-2DE533FE82FB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A9248ACF-C9AE-40A5-8A9E-34767CE54791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00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842" y="895350"/>
            <a:ext cx="2085251" cy="957513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of the Art - CACTOS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EU Projekt für Automatisierung und</a:t>
            </a:r>
          </a:p>
          <a:p>
            <a:pPr marL="0" indent="0">
              <a:buNone/>
            </a:pPr>
            <a:r>
              <a:rPr lang="de-DE" dirty="0"/>
              <a:t>   Optimierung von Cloud-Infrastruktur </a:t>
            </a:r>
            <a:r>
              <a:rPr lang="de-DE" sz="1800" dirty="0"/>
              <a:t>(</a:t>
            </a:r>
            <a:r>
              <a:rPr lang="en-US" sz="1800" dirty="0" err="1"/>
              <a:t>Ostberg</a:t>
            </a:r>
            <a:r>
              <a:rPr lang="en-US" sz="1800" dirty="0"/>
              <a:t> et al. , 2014)</a:t>
            </a:r>
            <a:endParaRPr lang="de-DE" sz="1800" dirty="0"/>
          </a:p>
          <a:p>
            <a:r>
              <a:rPr lang="de-DE" dirty="0" err="1"/>
              <a:t>Runtime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Monitoring und Ressourcen-Verwaltung</a:t>
            </a:r>
          </a:p>
          <a:p>
            <a:r>
              <a:rPr lang="de-DE" dirty="0" err="1"/>
              <a:t>Prediction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Evaluierung von </a:t>
            </a:r>
            <a:r>
              <a:rPr lang="de-DE" dirty="0" err="1"/>
              <a:t>Deployment</a:t>
            </a:r>
            <a:r>
              <a:rPr lang="de-DE" dirty="0"/>
              <a:t> und Lastverteilung</a:t>
            </a:r>
          </a:p>
          <a:p>
            <a:pPr lvl="1"/>
            <a:r>
              <a:rPr lang="de-DE" dirty="0"/>
              <a:t>Baut auf Palladio/</a:t>
            </a:r>
            <a:r>
              <a:rPr lang="de-DE" dirty="0" err="1"/>
              <a:t>SimuLizar</a:t>
            </a:r>
            <a:r>
              <a:rPr lang="de-DE" dirty="0"/>
              <a:t> auf</a:t>
            </a:r>
          </a:p>
          <a:p>
            <a:r>
              <a:rPr lang="de-DE" dirty="0"/>
              <a:t>Erlaubt das rapide Testen von Lastverteilungsstrategien </a:t>
            </a:r>
            <a:r>
              <a:rPr lang="de-DE" sz="1800" dirty="0"/>
              <a:t>(Stier et al., 2018)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DABC1AE-9F35-4847-8B62-CF60E590863E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8" name="Textfeld 13">
              <a:extLst>
                <a:ext uri="{FF2B5EF4-FFF2-40B4-BE49-F238E27FC236}">
                  <a16:creationId xmlns:a16="http://schemas.microsoft.com/office/drawing/2014/main" id="{46E0D83B-4F0A-454D-8E1C-5422F02C2AB5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State of the Art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E6003D4-9251-489A-90AD-910CFF5D5204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1CEC7C2-7CE8-46B4-9B44-B69DE4C6F372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71D8570E-72CD-483F-9EA6-6A0497F2388C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31" name="Eingekerbter Richtungspfeil 23">
              <a:extLst>
                <a:ext uri="{FF2B5EF4-FFF2-40B4-BE49-F238E27FC236}">
                  <a16:creationId xmlns:a16="http://schemas.microsoft.com/office/drawing/2014/main" id="{29D33440-F86D-45C4-945E-86B4A8FF134D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Eingekerbter Richtungspfeil 24">
              <a:extLst>
                <a:ext uri="{FF2B5EF4-FFF2-40B4-BE49-F238E27FC236}">
                  <a16:creationId xmlns:a16="http://schemas.microsoft.com/office/drawing/2014/main" id="{62651328-E55C-4768-B4DB-42E8FAD5CAEF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Eingekerbter Richtungspfeil 25">
              <a:extLst>
                <a:ext uri="{FF2B5EF4-FFF2-40B4-BE49-F238E27FC236}">
                  <a16:creationId xmlns:a16="http://schemas.microsoft.com/office/drawing/2014/main" id="{5983C1E7-DB0D-47A1-BD41-D4B14001410B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Gerade Verbindung 28">
              <a:extLst>
                <a:ext uri="{FF2B5EF4-FFF2-40B4-BE49-F238E27FC236}">
                  <a16:creationId xmlns:a16="http://schemas.microsoft.com/office/drawing/2014/main" id="{6A786A8D-C9EE-47BF-94F8-9E946ED52B93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3A86040-8FB1-42F6-8820-881BE2E15F1A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36" name="Eingekerbter Richtungspfeil 25">
              <a:extLst>
                <a:ext uri="{FF2B5EF4-FFF2-40B4-BE49-F238E27FC236}">
                  <a16:creationId xmlns:a16="http://schemas.microsoft.com/office/drawing/2014/main" id="{598AF696-E66D-4F3A-A26C-6B324E7A88BA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AE2D3211-6806-4FF2-BE02-4825106D801F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38" name="Eingekerbter Richtungspfeil 25">
              <a:extLst>
                <a:ext uri="{FF2B5EF4-FFF2-40B4-BE49-F238E27FC236}">
                  <a16:creationId xmlns:a16="http://schemas.microsoft.com/office/drawing/2014/main" id="{88456EE9-1087-44CF-926F-8ACC242C3789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34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30" y="839930"/>
            <a:ext cx="823913" cy="80686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of the Art - MONARC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524000"/>
            <a:ext cx="8358188" cy="4419600"/>
          </a:xfrm>
        </p:spPr>
        <p:txBody>
          <a:bodyPr/>
          <a:lstStyle/>
          <a:p>
            <a:r>
              <a:rPr lang="de-DE" sz="2400" dirty="0"/>
              <a:t>Wurde 1998 gestartet, um WLCG zu designen           </a:t>
            </a:r>
            <a:r>
              <a:rPr lang="de-DE" sz="1800" dirty="0"/>
              <a:t>(</a:t>
            </a:r>
            <a:r>
              <a:rPr lang="de-DE" sz="1800" dirty="0" err="1"/>
              <a:t>Aderholz</a:t>
            </a:r>
            <a:r>
              <a:rPr lang="de-DE" sz="1800" dirty="0"/>
              <a:t> et al., 2000)</a:t>
            </a:r>
          </a:p>
          <a:p>
            <a:r>
              <a:rPr lang="de-DE" sz="2400" dirty="0"/>
              <a:t>Entwickelten MONARC Simulator</a:t>
            </a:r>
          </a:p>
          <a:p>
            <a:r>
              <a:rPr lang="de-DE" sz="2400" dirty="0"/>
              <a:t>Idee: Erstelle Modell und Simulation, um WLCG zu optimieren</a:t>
            </a:r>
          </a:p>
          <a:p>
            <a:r>
              <a:rPr lang="de-DE" sz="2400" dirty="0"/>
              <a:t>Projekt 2000 eingestellt 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2004 zweite Version des Simulators</a:t>
            </a:r>
          </a:p>
          <a:p>
            <a:r>
              <a:rPr lang="de-DE" sz="2400" dirty="0"/>
              <a:t>Simulation von Tier 2 Site zeigte Skalierungsprobleme   </a:t>
            </a:r>
            <a:r>
              <a:rPr lang="de-DE" sz="1800" dirty="0"/>
              <a:t>(</a:t>
            </a:r>
            <a:r>
              <a:rPr lang="en-US" sz="1800" dirty="0"/>
              <a:t>Zach et al., 2011</a:t>
            </a:r>
            <a:r>
              <a:rPr lang="de-DE" sz="1800" dirty="0"/>
              <a:t>)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C932F9E3-44EE-44A1-8FFC-058ECA1649EC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6" name="Textfeld 13">
              <a:extLst>
                <a:ext uri="{FF2B5EF4-FFF2-40B4-BE49-F238E27FC236}">
                  <a16:creationId xmlns:a16="http://schemas.microsoft.com/office/drawing/2014/main" id="{C7115EA4-5569-40EA-8850-64C1F7CBD4C6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State of the Art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45C5C8E-CF75-4705-A268-CAB90C56F197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8BB08FB-EC19-4C81-BC30-B1C35D2719F1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602877D-23D6-4037-8B04-70CCA50803E4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9" name="Eingekerbter Richtungspfeil 23">
              <a:extLst>
                <a:ext uri="{FF2B5EF4-FFF2-40B4-BE49-F238E27FC236}">
                  <a16:creationId xmlns:a16="http://schemas.microsoft.com/office/drawing/2014/main" id="{E48A2739-FC9F-4078-8B51-C47671BE8350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Eingekerbter Richtungspfeil 24">
              <a:extLst>
                <a:ext uri="{FF2B5EF4-FFF2-40B4-BE49-F238E27FC236}">
                  <a16:creationId xmlns:a16="http://schemas.microsoft.com/office/drawing/2014/main" id="{77EB7D47-6715-4CD5-8DA5-120FFC352A99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1" name="Eingekerbter Richtungspfeil 25">
              <a:extLst>
                <a:ext uri="{FF2B5EF4-FFF2-40B4-BE49-F238E27FC236}">
                  <a16:creationId xmlns:a16="http://schemas.microsoft.com/office/drawing/2014/main" id="{AF3A681F-F30A-493C-8544-A3066DDF9223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Gerade Verbindung 28">
              <a:extLst>
                <a:ext uri="{FF2B5EF4-FFF2-40B4-BE49-F238E27FC236}">
                  <a16:creationId xmlns:a16="http://schemas.microsoft.com/office/drawing/2014/main" id="{43FE2A5E-8335-49A0-B9EE-723903E8C9EF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384ED8F-B9B8-42AE-A006-B0502083C237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34" name="Eingekerbter Richtungspfeil 25">
              <a:extLst>
                <a:ext uri="{FF2B5EF4-FFF2-40B4-BE49-F238E27FC236}">
                  <a16:creationId xmlns:a16="http://schemas.microsoft.com/office/drawing/2014/main" id="{83161E20-C25A-4719-8420-5A6BF29E69EC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5A54D57-7DA9-4D8A-9140-2D7A3C5CCAAB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36" name="Eingekerbter Richtungspfeil 25">
              <a:extLst>
                <a:ext uri="{FF2B5EF4-FFF2-40B4-BE49-F238E27FC236}">
                  <a16:creationId xmlns:a16="http://schemas.microsoft.com/office/drawing/2014/main" id="{EE03A561-0E04-48CA-816D-D3D891447385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90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Vorarbeiten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38EB9EA-EE39-4583-9855-6CE22B941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295400"/>
            <a:ext cx="8356600" cy="4592637"/>
          </a:xfrm>
        </p:spPr>
        <p:txBody>
          <a:bodyPr/>
          <a:lstStyle/>
          <a:p>
            <a:r>
              <a:rPr lang="de-DE" dirty="0"/>
              <a:t>In Palladio eingearbeitet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Initiales Modell erstellt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Daten organisiert und analysiert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Skalierbarkeit untersucht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68C0ECC-BEC6-463F-8C29-F07B57D58F90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FCB83EA8-8B97-443A-89DF-775943AB1C37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C5DB701C-CB51-47FB-AC6F-8E8374C08555}"/>
                </a:ext>
              </a:extLst>
            </p:cNvPr>
            <p:cNvSpPr txBox="1"/>
            <p:nvPr/>
          </p:nvSpPr>
          <p:spPr>
            <a:xfrm>
              <a:off x="3085875" y="6029085"/>
              <a:ext cx="102765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AFFBC769-AF5D-4F03-A80B-DE7B9534556F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076362AF-0977-4BE1-8039-1768F383090B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8EFFF37F-341D-46FF-A2DD-B4C408381BF1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4F5B24E3-07BB-429D-AFC4-9CFBC7B132F7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AA4B688A-8388-481C-81DF-84BD233D2E48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F4B95C0C-A8AD-4E63-8531-D042CE31E694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A2C4688-658A-402A-92D7-CFBF26EFDE90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5076C845-3D6E-4F89-A677-681479B5F6EE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315137E-32A2-46E5-AADA-0C5B9D58B050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0E753CDC-E9DF-428C-A637-71331126CD1C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949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Vorarbeiten - Skalierbarkeit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7A931C1D-6303-43BD-BA41-625ABE29C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6059" y="895350"/>
            <a:ext cx="6004736" cy="5196406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FB2BA19-D8AF-429E-961E-790E075B21D7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086F52B0-C943-4082-BC63-4BE6F83D224F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BE9ADB9-5267-4EA5-B0E6-95C994C58479}"/>
                </a:ext>
              </a:extLst>
            </p:cNvPr>
            <p:cNvSpPr txBox="1"/>
            <p:nvPr/>
          </p:nvSpPr>
          <p:spPr>
            <a:xfrm>
              <a:off x="3085875" y="6029085"/>
              <a:ext cx="102765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Vorarbeiten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4ED5CA7-3313-45D7-B33F-27C887334A1B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1F8B2F9-3F3A-4D87-9234-4582A379E938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F3E5F7B1-F1FC-4289-8563-C971B06DE157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5232B37F-4545-4FE3-9ABC-0407EEBF0198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38368076-018B-4142-86BC-68CA644248B8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id="{A7972D66-4391-42C9-95F1-5A4869EA0A60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4FEC6D1-BE06-4517-9DAA-4DE4D9356AFD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ADD383F9-0E48-48B4-B7AE-4E22F4E8C06B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417536C-AA9B-4CB8-B7F8-FBEAF67A3803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3448F627-9F12-47C5-9174-51226D0E0709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40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451F242-8F96-4755-A463-890B4A4E22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1" t="-4033" r="23107" b="4033"/>
          <a:stretch/>
        </p:blipFill>
        <p:spPr>
          <a:xfrm>
            <a:off x="7423564" y="1357312"/>
            <a:ext cx="1271018" cy="1171575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Ziele und Methodik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432E16-2D01-4096-995B-C96BC2A72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52" y="1328952"/>
            <a:ext cx="8320248" cy="482123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Leistungsmerkmale der Computing-Jobs am   GridKa für das CMS Computing Model     modellieren und simulieren.</a:t>
            </a:r>
          </a:p>
          <a:p>
            <a:endParaRPr lang="de-DE" dirty="0"/>
          </a:p>
          <a:p>
            <a:r>
              <a:rPr lang="de-DE" dirty="0"/>
              <a:t>Kernziele</a:t>
            </a:r>
          </a:p>
          <a:p>
            <a:pPr lvl="1"/>
            <a:r>
              <a:rPr lang="de-DE" dirty="0"/>
              <a:t>Beschreibe Ressource-Umgebung feingranular</a:t>
            </a:r>
          </a:p>
          <a:p>
            <a:pPr lvl="1"/>
            <a:r>
              <a:rPr lang="de-DE" dirty="0"/>
              <a:t>Generiere Messpunkte im Modell</a:t>
            </a:r>
          </a:p>
          <a:p>
            <a:pPr lvl="1"/>
            <a:r>
              <a:rPr lang="de-DE" dirty="0"/>
              <a:t>Modelliere </a:t>
            </a:r>
            <a:r>
              <a:rPr lang="de-DE" dirty="0" err="1"/>
              <a:t>Jobslot</a:t>
            </a:r>
            <a:r>
              <a:rPr lang="de-DE" dirty="0"/>
              <a:t>-Konzept</a:t>
            </a:r>
          </a:p>
          <a:p>
            <a:pPr lvl="1"/>
            <a:r>
              <a:rPr lang="de-DE" dirty="0"/>
              <a:t>Implementiere genauere Lastverteilungsstrategie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F0430B1-A9C1-41AA-BCE2-816C727C4569}"/>
              </a:ext>
            </a:extLst>
          </p:cNvPr>
          <p:cNvSpPr/>
          <p:nvPr/>
        </p:nvSpPr>
        <p:spPr>
          <a:xfrm>
            <a:off x="222089" y="1219200"/>
            <a:ext cx="8666315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7533BE5-2695-4D3A-A231-9E20120B3CF1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3" name="Textfeld 13">
              <a:extLst>
                <a:ext uri="{FF2B5EF4-FFF2-40B4-BE49-F238E27FC236}">
                  <a16:creationId xmlns:a16="http://schemas.microsoft.com/office/drawing/2014/main" id="{E5877531-0822-4C56-9F7F-15DE9D1D62B7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3232B30-7319-4FAB-8168-D2CD8E7929AD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C88DF90-0589-4387-9F03-39BA9D8B9D55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27551F-DE07-4E5E-B021-046D4CDCE599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7" name="Eingekerbter Richtungspfeil 23">
              <a:extLst>
                <a:ext uri="{FF2B5EF4-FFF2-40B4-BE49-F238E27FC236}">
                  <a16:creationId xmlns:a16="http://schemas.microsoft.com/office/drawing/2014/main" id="{C8F964A6-CC95-4C9A-A28F-AE3984B641D6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Eingekerbter Richtungspfeil 24">
              <a:extLst>
                <a:ext uri="{FF2B5EF4-FFF2-40B4-BE49-F238E27FC236}">
                  <a16:creationId xmlns:a16="http://schemas.microsoft.com/office/drawing/2014/main" id="{EA3B9578-EEC1-43A4-A075-F8FDDA7EEFB0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662CE7D9-5A11-4659-87B7-0ADB67F34AD8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Gerade Verbindung 28">
              <a:extLst>
                <a:ext uri="{FF2B5EF4-FFF2-40B4-BE49-F238E27FC236}">
                  <a16:creationId xmlns:a16="http://schemas.microsoft.com/office/drawing/2014/main" id="{07669C3E-3851-4024-B58D-5514364208FC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13F6A50-EB1C-4DAC-80CA-819952F639DD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22" name="Eingekerbter Richtungspfeil 25">
              <a:extLst>
                <a:ext uri="{FF2B5EF4-FFF2-40B4-BE49-F238E27FC236}">
                  <a16:creationId xmlns:a16="http://schemas.microsoft.com/office/drawing/2014/main" id="{F3B557A4-A022-4528-949B-8E186FF771A7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200D455F-B6ED-41D7-926A-85A9DE78C46B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C3FDFA1A-FCAC-4075-90D5-446D567BB341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724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Ziele und Methodik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D5A9C94-AC09-4E00-947C-F8C6F53A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Optionale Verbesserung</a:t>
            </a:r>
          </a:p>
          <a:p>
            <a:pPr lvl="1"/>
            <a:r>
              <a:rPr lang="de-DE" dirty="0"/>
              <a:t>Ressourcennutzung durch andere Experimente</a:t>
            </a:r>
          </a:p>
          <a:p>
            <a:pPr lvl="1"/>
            <a:r>
              <a:rPr lang="de-DE" dirty="0"/>
              <a:t>Datenübertragung von und zu anderen Rechenzentren</a:t>
            </a:r>
          </a:p>
          <a:p>
            <a:pPr lvl="1"/>
            <a:r>
              <a:rPr lang="de-DE" dirty="0"/>
              <a:t>Individuellen Phasen eines Jobs</a:t>
            </a:r>
          </a:p>
          <a:p>
            <a:pPr lvl="1"/>
            <a:r>
              <a:rPr lang="de-DE" dirty="0"/>
              <a:t>Modelliere Pilot-Jobs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Validierung</a:t>
            </a:r>
          </a:p>
          <a:p>
            <a:pPr lvl="1"/>
            <a:r>
              <a:rPr lang="de-DE" dirty="0"/>
              <a:t>Bewerte Simulation der derzeitigen Lastverteilung </a:t>
            </a:r>
          </a:p>
          <a:p>
            <a:pPr lvl="1"/>
            <a:r>
              <a:rPr lang="de-DE" dirty="0"/>
              <a:t>Lastverteilungsstrategie ändern und simulieren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9290A3C-02BA-40B4-A031-C347A3F94D27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1" name="Textfeld 13">
              <a:extLst>
                <a:ext uri="{FF2B5EF4-FFF2-40B4-BE49-F238E27FC236}">
                  <a16:creationId xmlns:a16="http://schemas.microsoft.com/office/drawing/2014/main" id="{1755AE32-A682-46C7-90F4-3045B8C70FA1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80BE908-DFF8-4A79-9A12-4E0AF8731F69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3F16058-A694-4B34-A54F-CAB214DBB1B0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40BC24B-12DD-4AAA-9447-EF7FD7D22250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5" name="Eingekerbter Richtungspfeil 23">
              <a:extLst>
                <a:ext uri="{FF2B5EF4-FFF2-40B4-BE49-F238E27FC236}">
                  <a16:creationId xmlns:a16="http://schemas.microsoft.com/office/drawing/2014/main" id="{B1001365-048D-4EBE-9DD7-EC3276E7A4E4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4">
              <a:extLst>
                <a:ext uri="{FF2B5EF4-FFF2-40B4-BE49-F238E27FC236}">
                  <a16:creationId xmlns:a16="http://schemas.microsoft.com/office/drawing/2014/main" id="{CC277CA0-3DB1-4921-A731-3C7E8B457FFD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E6972955-6972-4433-89C1-44E89CE5B3A2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Gerade Verbindung 28">
              <a:extLst>
                <a:ext uri="{FF2B5EF4-FFF2-40B4-BE49-F238E27FC236}">
                  <a16:creationId xmlns:a16="http://schemas.microsoft.com/office/drawing/2014/main" id="{BB931BA0-E0A6-449E-A7D9-BCFD02FCEE72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F50FE5E-3F31-44B0-A6A2-2A58D6E8DEC2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20" name="Eingekerbter Richtungspfeil 25">
              <a:extLst>
                <a:ext uri="{FF2B5EF4-FFF2-40B4-BE49-F238E27FC236}">
                  <a16:creationId xmlns:a16="http://schemas.microsoft.com/office/drawing/2014/main" id="{116B19CD-3515-458B-9C5E-117F571983B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D54FEFE-651E-476F-90ED-CA5B3AD7FA17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2" name="Eingekerbter Richtungspfeil 25">
              <a:extLst>
                <a:ext uri="{FF2B5EF4-FFF2-40B4-BE49-F238E27FC236}">
                  <a16:creationId xmlns:a16="http://schemas.microsoft.com/office/drawing/2014/main" id="{B711B31E-B5D0-40CD-B5D8-503C5233E10C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171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D29E31-96E9-4A66-AED8-B06702A1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Beschreibe Ressource-Umgebung feingranular</a:t>
            </a:r>
          </a:p>
          <a:p>
            <a:pPr lvl="1"/>
            <a:r>
              <a:rPr lang="de-DE" dirty="0"/>
              <a:t>Modifiziere genutztes </a:t>
            </a:r>
            <a:r>
              <a:rPr lang="de-DE" dirty="0" err="1"/>
              <a:t>Architectural</a:t>
            </a:r>
            <a:r>
              <a:rPr lang="de-DE" dirty="0"/>
              <a:t>-Template</a:t>
            </a:r>
          </a:p>
          <a:p>
            <a:pPr lvl="1"/>
            <a:r>
              <a:rPr lang="de-DE" dirty="0"/>
              <a:t>Aufwand: Ca. 1 Wochen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>
                <a:solidFill>
                  <a:schemeClr val="bg2"/>
                </a:solidFill>
              </a:rPr>
              <a:t>Generiere Messpunkte im Modell</a:t>
            </a:r>
          </a:p>
          <a:p>
            <a:pPr lvl="1"/>
            <a:r>
              <a:rPr lang="de-DE" dirty="0">
                <a:solidFill>
                  <a:schemeClr val="bg2"/>
                </a:solidFill>
              </a:rPr>
              <a:t>Erweitere </a:t>
            </a:r>
            <a:r>
              <a:rPr lang="de-DE" dirty="0" err="1">
                <a:solidFill>
                  <a:schemeClr val="bg2"/>
                </a:solidFill>
              </a:rPr>
              <a:t>Architectural</a:t>
            </a:r>
            <a:r>
              <a:rPr lang="de-DE" dirty="0">
                <a:solidFill>
                  <a:schemeClr val="bg2"/>
                </a:solidFill>
              </a:rPr>
              <a:t>-Templates-Plugin</a:t>
            </a:r>
          </a:p>
          <a:p>
            <a:pPr lvl="1"/>
            <a:r>
              <a:rPr lang="de-DE" dirty="0">
                <a:solidFill>
                  <a:schemeClr val="bg2"/>
                </a:solidFill>
              </a:rPr>
              <a:t>Aufwand: Ca. 2 Wochen</a:t>
            </a:r>
          </a:p>
          <a:p>
            <a:pPr marL="394575" lvl="1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4F89507-5F6C-40E5-9116-2BBBA75A432A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8" name="Textfeld 13">
              <a:extLst>
                <a:ext uri="{FF2B5EF4-FFF2-40B4-BE49-F238E27FC236}">
                  <a16:creationId xmlns:a16="http://schemas.microsoft.com/office/drawing/2014/main" id="{32D4B569-C70C-417E-A17C-9F35C6DB1ED9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B29F325-CBF6-4ECB-897A-9BAC88449C09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58C5F5F-C294-4E57-A016-02351EA776AF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B79CA99-D9EF-4A3E-8E7C-F71C7F14AB4E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3D0ABA9-2ED2-4575-98BC-E8FFB47C5621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07E2E931-74FA-4AA7-8804-2D084C390633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7BFF7B3E-7584-445A-9219-24B66A45A0A5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Gerade Verbindung 28">
              <a:extLst>
                <a:ext uri="{FF2B5EF4-FFF2-40B4-BE49-F238E27FC236}">
                  <a16:creationId xmlns:a16="http://schemas.microsoft.com/office/drawing/2014/main" id="{315C5AA2-9022-443A-BA3B-F5263716A4B8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99FAD417-C1E1-4AB5-BC03-C77346D93BF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74D53952-F8C6-4C10-8E24-85533EC18766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9FF270D-0E5F-4ECC-BA74-643150126619}"/>
                </a:ext>
              </a:extLst>
            </p:cNvPr>
            <p:cNvSpPr txBox="1"/>
            <p:nvPr/>
          </p:nvSpPr>
          <p:spPr>
            <a:xfrm>
              <a:off x="6273434" y="6029085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20" name="Eingekerbter Richtungspfeil 25">
              <a:extLst>
                <a:ext uri="{FF2B5EF4-FFF2-40B4-BE49-F238E27FC236}">
                  <a16:creationId xmlns:a16="http://schemas.microsoft.com/office/drawing/2014/main" id="{584D0DA1-6F18-4D20-AD96-92D3C3CB7E74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59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Feingranulare Ressourcen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F585C2D-72A7-4CD5-8E82-0BB15F014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2475" y="1337469"/>
            <a:ext cx="5095875" cy="44672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3985614" y="48006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DBF667D-8EF4-48C9-BA8C-7032A1A30931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0" name="Textfeld 13">
              <a:extLst>
                <a:ext uri="{FF2B5EF4-FFF2-40B4-BE49-F238E27FC236}">
                  <a16:creationId xmlns:a16="http://schemas.microsoft.com/office/drawing/2014/main" id="{E0C7378E-CC53-4597-9585-B0BF32ACAAF5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4E460D8-415A-46D4-8C5C-BAEFD23C4AE8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B010EFA-6E4E-4576-AADE-6A094A017CDE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C45503C-B52F-4718-91F4-947488AC18DC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4" name="Eingekerbter Richtungspfeil 23">
              <a:extLst>
                <a:ext uri="{FF2B5EF4-FFF2-40B4-BE49-F238E27FC236}">
                  <a16:creationId xmlns:a16="http://schemas.microsoft.com/office/drawing/2014/main" id="{4BCA2023-AC78-404A-83BA-DD768DCDBF4C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4">
              <a:extLst>
                <a:ext uri="{FF2B5EF4-FFF2-40B4-BE49-F238E27FC236}">
                  <a16:creationId xmlns:a16="http://schemas.microsoft.com/office/drawing/2014/main" id="{08789E60-13BE-4AB7-BC05-04E6CDA40CA7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2A5BF7D1-8638-42E9-951A-E0E3AF51CBC3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86DF199D-FEE5-428B-8966-B3CAB3A0DCF5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A8218EB-6905-46E7-856B-23BD535E42F6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03F1F5A3-CC6B-42FE-940E-C25CE037F283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BE07060-A644-4D6E-AB83-8A75B69474FB}"/>
                </a:ext>
              </a:extLst>
            </p:cNvPr>
            <p:cNvSpPr txBox="1"/>
            <p:nvPr/>
          </p:nvSpPr>
          <p:spPr>
            <a:xfrm>
              <a:off x="6273434" y="6029085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21" name="Eingekerbter Richtungspfeil 25">
              <a:extLst>
                <a:ext uri="{FF2B5EF4-FFF2-40B4-BE49-F238E27FC236}">
                  <a16:creationId xmlns:a16="http://schemas.microsoft.com/office/drawing/2014/main" id="{C387C7B3-604F-43B0-AAB2-43A6D3451FB7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40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4" y="1324877"/>
            <a:ext cx="8327675" cy="4981207"/>
          </a:xfrm>
        </p:spPr>
        <p:txBody>
          <a:bodyPr/>
          <a:lstStyle/>
          <a:p>
            <a:r>
              <a:rPr lang="de-DE" noProof="0" dirty="0"/>
              <a:t>LHC erzeugt 50 Petabyte Daten</a:t>
            </a:r>
          </a:p>
          <a:p>
            <a:r>
              <a:rPr lang="de-DE" noProof="0" dirty="0"/>
              <a:t>WLCG verarbeitet Daten</a:t>
            </a:r>
          </a:p>
          <a:p>
            <a:r>
              <a:rPr lang="de-DE" dirty="0"/>
              <a:t>Lastverteilung nicht optimal </a:t>
            </a:r>
            <a:r>
              <a:rPr lang="de-DE" sz="1800" dirty="0"/>
              <a:t>(Zach et al., 2011)</a:t>
            </a:r>
          </a:p>
          <a:p>
            <a:endParaRPr lang="de-DE" sz="200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02" y="2904053"/>
            <a:ext cx="6716899" cy="253650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094931" y="5440556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Sites des WLCG </a:t>
            </a:r>
            <a:r>
              <a:rPr lang="de-DE" sz="1400" dirty="0"/>
              <a:t>(http://wlcg-public.web.cern.ch/)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9F54631-876F-4E5E-A1CB-403EA9FA3A9F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8" name="Textfeld 13">
              <a:extLst>
                <a:ext uri="{FF2B5EF4-FFF2-40B4-BE49-F238E27FC236}">
                  <a16:creationId xmlns:a16="http://schemas.microsoft.com/office/drawing/2014/main" id="{10435966-1195-4224-8897-945CB6323601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352F819-A557-4255-8227-1E6C7B78FC98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AB80F1E-6BBB-49A6-88FC-6EBE70D5C7A7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AD09CC7-5166-48E5-8C1C-E33A017BA7F0}"/>
                </a:ext>
              </a:extLst>
            </p:cNvPr>
            <p:cNvSpPr txBox="1"/>
            <p:nvPr/>
          </p:nvSpPr>
          <p:spPr>
            <a:xfrm>
              <a:off x="188448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71FF2A1A-FAAE-431C-ADC9-AC3E1650D54D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B99098D4-9FAD-4926-9AA8-854A0ACBC239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6F4BBF16-FE83-4E46-B55F-D7A9723676A9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0A441F8B-20C2-4CB4-A47F-EFFC27C2F2A9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69979FD-696B-4A6D-B268-186A7E28885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D4C4EE3F-733D-46FE-ACED-374DF30BEB1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34B7C83-8120-4C83-8A71-7AF7EE63F5C8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4409BD5A-DA30-4158-9037-B3E50888661C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488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Feingranulare Ressourcen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588EB2D-813F-4109-9937-B89ABBE2ED32}"/>
              </a:ext>
            </a:extLst>
          </p:cNvPr>
          <p:cNvSpPr txBox="1"/>
          <p:nvPr/>
        </p:nvSpPr>
        <p:spPr>
          <a:xfrm>
            <a:off x="3985614" y="48006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970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DBF667D-8EF4-48C9-BA8C-7032A1A30931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0" name="Textfeld 13">
              <a:extLst>
                <a:ext uri="{FF2B5EF4-FFF2-40B4-BE49-F238E27FC236}">
                  <a16:creationId xmlns:a16="http://schemas.microsoft.com/office/drawing/2014/main" id="{E0C7378E-CC53-4597-9585-B0BF32ACAAF5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4E460D8-415A-46D4-8C5C-BAEFD23C4AE8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B010EFA-6E4E-4576-AADE-6A094A017CDE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C45503C-B52F-4718-91F4-947488AC18DC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4" name="Eingekerbter Richtungspfeil 23">
              <a:extLst>
                <a:ext uri="{FF2B5EF4-FFF2-40B4-BE49-F238E27FC236}">
                  <a16:creationId xmlns:a16="http://schemas.microsoft.com/office/drawing/2014/main" id="{4BCA2023-AC78-404A-83BA-DD768DCDBF4C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4">
              <a:extLst>
                <a:ext uri="{FF2B5EF4-FFF2-40B4-BE49-F238E27FC236}">
                  <a16:creationId xmlns:a16="http://schemas.microsoft.com/office/drawing/2014/main" id="{08789E60-13BE-4AB7-BC05-04E6CDA40CA7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2A5BF7D1-8638-42E9-951A-E0E3AF51CBC3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86DF199D-FEE5-428B-8966-B3CAB3A0DCF5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A8218EB-6905-46E7-856B-23BD535E42F6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03F1F5A3-CC6B-42FE-940E-C25CE037F283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BE07060-A644-4D6E-AB83-8A75B69474FB}"/>
                </a:ext>
              </a:extLst>
            </p:cNvPr>
            <p:cNvSpPr txBox="1"/>
            <p:nvPr/>
          </p:nvSpPr>
          <p:spPr>
            <a:xfrm>
              <a:off x="6273434" y="6029085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21" name="Eingekerbter Richtungspfeil 25">
              <a:extLst>
                <a:ext uri="{FF2B5EF4-FFF2-40B4-BE49-F238E27FC236}">
                  <a16:creationId xmlns:a16="http://schemas.microsoft.com/office/drawing/2014/main" id="{C387C7B3-604F-43B0-AAB2-43A6D3451FB7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D3FE07A-DD7D-4BE7-BC8C-1D571AD7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75" y="1098905"/>
            <a:ext cx="7715250" cy="4267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C40BD9E-46EE-44EC-8714-A1C1DBAC5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704" y="4164450"/>
            <a:ext cx="1095375" cy="872607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92C7F0C4-FD18-448F-BB45-86DC59A9498E}"/>
              </a:ext>
            </a:extLst>
          </p:cNvPr>
          <p:cNvSpPr txBox="1"/>
          <p:nvPr/>
        </p:nvSpPr>
        <p:spPr>
          <a:xfrm>
            <a:off x="1942474" y="448535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94680D5-64E1-4A74-B887-B2E677003E2F}"/>
              </a:ext>
            </a:extLst>
          </p:cNvPr>
          <p:cNvSpPr txBox="1"/>
          <p:nvPr/>
        </p:nvSpPr>
        <p:spPr>
          <a:xfrm>
            <a:off x="5834050" y="45346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11439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D29E31-96E9-4A66-AED8-B06702A1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Beschreibe Ressource-Umgebung feingranular</a:t>
            </a:r>
          </a:p>
          <a:p>
            <a:pPr lvl="1"/>
            <a:r>
              <a:rPr lang="de-DE" dirty="0"/>
              <a:t>Modifiziere genutztes </a:t>
            </a:r>
            <a:r>
              <a:rPr lang="de-DE" dirty="0" err="1"/>
              <a:t>Architectural</a:t>
            </a:r>
            <a:r>
              <a:rPr lang="de-DE" dirty="0"/>
              <a:t>-Template</a:t>
            </a:r>
          </a:p>
          <a:p>
            <a:pPr lvl="1"/>
            <a:r>
              <a:rPr lang="de-DE" dirty="0"/>
              <a:t>Aufwand: Ca. 1 Wochen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Generiere Messpunkte im Modell</a:t>
            </a:r>
          </a:p>
          <a:p>
            <a:pPr lvl="1"/>
            <a:r>
              <a:rPr lang="de-DE" dirty="0"/>
              <a:t>Erweitere </a:t>
            </a:r>
            <a:r>
              <a:rPr lang="de-DE" dirty="0" err="1"/>
              <a:t>Architectural</a:t>
            </a:r>
            <a:r>
              <a:rPr lang="de-DE" dirty="0"/>
              <a:t>-Templates-Plugin</a:t>
            </a:r>
          </a:p>
          <a:p>
            <a:pPr lvl="1"/>
            <a:r>
              <a:rPr lang="de-DE" dirty="0"/>
              <a:t>Aufwand: Ca. 2 Wochen</a:t>
            </a:r>
          </a:p>
          <a:p>
            <a:pPr marL="394575" lvl="1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4F89507-5F6C-40E5-9116-2BBBA75A432A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8" name="Textfeld 13">
              <a:extLst>
                <a:ext uri="{FF2B5EF4-FFF2-40B4-BE49-F238E27FC236}">
                  <a16:creationId xmlns:a16="http://schemas.microsoft.com/office/drawing/2014/main" id="{32D4B569-C70C-417E-A17C-9F35C6DB1ED9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B29F325-CBF6-4ECB-897A-9BAC88449C09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58C5F5F-C294-4E57-A016-02351EA776AF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B79CA99-D9EF-4A3E-8E7C-F71C7F14AB4E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03D0ABA9-2ED2-4575-98BC-E8FFB47C5621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07E2E931-74FA-4AA7-8804-2D084C390633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7BFF7B3E-7584-445A-9219-24B66A45A0A5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Gerade Verbindung 28">
              <a:extLst>
                <a:ext uri="{FF2B5EF4-FFF2-40B4-BE49-F238E27FC236}">
                  <a16:creationId xmlns:a16="http://schemas.microsoft.com/office/drawing/2014/main" id="{315C5AA2-9022-443A-BA3B-F5263716A4B8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99FAD417-C1E1-4AB5-BC03-C77346D93BF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74D53952-F8C6-4C10-8E24-85533EC18766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9FF270D-0E5F-4ECC-BA74-643150126619}"/>
                </a:ext>
              </a:extLst>
            </p:cNvPr>
            <p:cNvSpPr txBox="1"/>
            <p:nvPr/>
          </p:nvSpPr>
          <p:spPr>
            <a:xfrm>
              <a:off x="6273434" y="6029085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20" name="Eingekerbter Richtungspfeil 25">
              <a:extLst>
                <a:ext uri="{FF2B5EF4-FFF2-40B4-BE49-F238E27FC236}">
                  <a16:creationId xmlns:a16="http://schemas.microsoft.com/office/drawing/2014/main" id="{584D0DA1-6F18-4D20-AD96-92D3C3CB7E74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207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D29E31-96E9-4A66-AED8-B06702A1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Modelliere </a:t>
            </a:r>
            <a:r>
              <a:rPr lang="de-DE" dirty="0" err="1"/>
              <a:t>Jobslot</a:t>
            </a:r>
            <a:r>
              <a:rPr lang="de-DE" dirty="0"/>
              <a:t>-Konzept</a:t>
            </a:r>
          </a:p>
          <a:p>
            <a:pPr lvl="1"/>
            <a:r>
              <a:rPr lang="de-DE" dirty="0"/>
              <a:t>Erstelle neues </a:t>
            </a:r>
            <a:r>
              <a:rPr lang="de-DE" dirty="0" err="1"/>
              <a:t>Architectural</a:t>
            </a:r>
            <a:r>
              <a:rPr lang="de-DE" dirty="0"/>
              <a:t>-Template </a:t>
            </a:r>
          </a:p>
          <a:p>
            <a:pPr lvl="1"/>
            <a:r>
              <a:rPr lang="de-DE" dirty="0"/>
              <a:t>Aufwand: Ca. 2 Wochen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>
                <a:solidFill>
                  <a:schemeClr val="bg2"/>
                </a:solidFill>
              </a:rPr>
              <a:t>Implementiere bessere Lastverteilungsstrategie</a:t>
            </a:r>
          </a:p>
          <a:p>
            <a:pPr lvl="1"/>
            <a:r>
              <a:rPr lang="de-DE" dirty="0">
                <a:solidFill>
                  <a:schemeClr val="bg2"/>
                </a:solidFill>
              </a:rPr>
              <a:t>Neues Plugin erstellen</a:t>
            </a:r>
          </a:p>
          <a:p>
            <a:pPr lvl="1"/>
            <a:r>
              <a:rPr lang="de-DE" dirty="0">
                <a:solidFill>
                  <a:schemeClr val="bg2"/>
                </a:solidFill>
              </a:rPr>
              <a:t>Aufwand: Ca. 3 Wochen</a:t>
            </a:r>
          </a:p>
          <a:p>
            <a:pPr lvl="1"/>
            <a:endParaRPr lang="de-DE" dirty="0"/>
          </a:p>
          <a:p>
            <a:pPr marL="394575" lvl="1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3660D94-37D0-47FD-A026-45F250ED72C4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4089B324-98E3-4F75-8BB7-3E994DCC71EE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04FE261-D5DC-4CC3-9B55-D7313E52D26F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6844408-73B5-4A2B-A300-9DBF7F0188B2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F9BD6E45-6990-4B2A-971F-B688CEEFC286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447A5D4-5BD1-48A4-AAB1-7FB6768FA1AF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F5EC466B-4770-47E6-A764-B23C9EFF6BAB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98754D60-6AE4-4352-9F63-DAC92E766A21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id="{B0940E7C-A01B-4CC7-BB9C-E71F49DF571C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4685D7C-879E-4040-89BB-B3544FB6DC84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059D4E1D-FEF3-4BF3-9848-2935FC954CCD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C345AF0-9979-4E5A-BABF-CAA91221FB92}"/>
                </a:ext>
              </a:extLst>
            </p:cNvPr>
            <p:cNvSpPr txBox="1"/>
            <p:nvPr/>
          </p:nvSpPr>
          <p:spPr>
            <a:xfrm>
              <a:off x="6273434" y="6029085"/>
              <a:ext cx="107088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F0E6D1E4-25B8-48E2-8230-899E631D2E01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6875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D29E31-96E9-4A66-AED8-B06702A1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Modelliere </a:t>
            </a:r>
            <a:r>
              <a:rPr lang="de-DE" dirty="0" err="1"/>
              <a:t>Jobslot</a:t>
            </a:r>
            <a:r>
              <a:rPr lang="de-DE" dirty="0"/>
              <a:t>-Konzept</a:t>
            </a:r>
          </a:p>
          <a:p>
            <a:pPr lvl="1"/>
            <a:r>
              <a:rPr lang="de-DE" dirty="0"/>
              <a:t>Erstelle neues </a:t>
            </a:r>
            <a:r>
              <a:rPr lang="de-DE" dirty="0" err="1"/>
              <a:t>Architectural</a:t>
            </a:r>
            <a:r>
              <a:rPr lang="de-DE" dirty="0"/>
              <a:t>-Template </a:t>
            </a:r>
          </a:p>
          <a:p>
            <a:pPr lvl="1"/>
            <a:r>
              <a:rPr lang="de-DE" dirty="0"/>
              <a:t>Aufwand: Ca. 2 Wochen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Implementiere bessere Lastverteilungsstrategie</a:t>
            </a:r>
          </a:p>
          <a:p>
            <a:pPr lvl="1"/>
            <a:r>
              <a:rPr lang="de-DE" dirty="0"/>
              <a:t>Neues Plugin erstellen</a:t>
            </a:r>
          </a:p>
          <a:p>
            <a:pPr lvl="1"/>
            <a:r>
              <a:rPr lang="de-DE" dirty="0"/>
              <a:t>Aufwand: Ca. 3 Wochen</a:t>
            </a:r>
          </a:p>
          <a:p>
            <a:pPr lvl="1"/>
            <a:endParaRPr lang="de-DE" dirty="0"/>
          </a:p>
          <a:p>
            <a:pPr marL="394575" lvl="1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3660D94-37D0-47FD-A026-45F250ED72C4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id="{4089B324-98E3-4F75-8BB7-3E994DCC71EE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04FE261-D5DC-4CC3-9B55-D7313E52D26F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6844408-73B5-4A2B-A300-9DBF7F0188B2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F9BD6E45-6990-4B2A-971F-B688CEEFC286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447A5D4-5BD1-48A4-AAB1-7FB6768FA1AF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24">
              <a:extLst>
                <a:ext uri="{FF2B5EF4-FFF2-40B4-BE49-F238E27FC236}">
                  <a16:creationId xmlns:a16="http://schemas.microsoft.com/office/drawing/2014/main" id="{F5EC466B-4770-47E6-A764-B23C9EFF6BAB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98754D60-6AE4-4352-9F63-DAC92E766A21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id="{B0940E7C-A01B-4CC7-BB9C-E71F49DF571C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4685D7C-879E-4040-89BB-B3544FB6DC84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5" name="Eingekerbter Richtungspfeil 25">
              <a:extLst>
                <a:ext uri="{FF2B5EF4-FFF2-40B4-BE49-F238E27FC236}">
                  <a16:creationId xmlns:a16="http://schemas.microsoft.com/office/drawing/2014/main" id="{059D4E1D-FEF3-4BF3-9848-2935FC954CCD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C345AF0-9979-4E5A-BABF-CAA91221FB92}"/>
                </a:ext>
              </a:extLst>
            </p:cNvPr>
            <p:cNvSpPr txBox="1"/>
            <p:nvPr/>
          </p:nvSpPr>
          <p:spPr>
            <a:xfrm>
              <a:off x="6273434" y="6029085"/>
              <a:ext cx="107088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F0E6D1E4-25B8-48E2-8230-899E631D2E01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259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D29E31-96E9-4A66-AED8-B06702A1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Ermögliche Replay </a:t>
            </a:r>
          </a:p>
          <a:p>
            <a:pPr lvl="1"/>
            <a:r>
              <a:rPr lang="de-DE" dirty="0"/>
              <a:t>Erweitere Plugin</a:t>
            </a:r>
          </a:p>
          <a:p>
            <a:pPr lvl="1"/>
            <a:r>
              <a:rPr lang="de-DE" dirty="0"/>
              <a:t>Aufwand: Ca. 2 Wochen</a:t>
            </a:r>
          </a:p>
          <a:p>
            <a:endParaRPr lang="de-DE" dirty="0"/>
          </a:p>
          <a:p>
            <a:r>
              <a:rPr lang="de-DE" dirty="0">
                <a:solidFill>
                  <a:schemeClr val="bg2"/>
                </a:solidFill>
              </a:rPr>
              <a:t>Validierung</a:t>
            </a:r>
          </a:p>
          <a:p>
            <a:pPr lvl="1"/>
            <a:r>
              <a:rPr lang="de-DE" dirty="0">
                <a:solidFill>
                  <a:schemeClr val="bg2"/>
                </a:solidFill>
              </a:rPr>
              <a:t>Derzeitige Lastverteilung simulieren</a:t>
            </a:r>
          </a:p>
          <a:p>
            <a:pPr lvl="2"/>
            <a:r>
              <a:rPr lang="de-DE" dirty="0">
                <a:solidFill>
                  <a:schemeClr val="bg2"/>
                </a:solidFill>
              </a:rPr>
              <a:t>Aufwand: Ca. 1 Woche</a:t>
            </a:r>
          </a:p>
          <a:p>
            <a:pPr lvl="1"/>
            <a:r>
              <a:rPr lang="de-DE" dirty="0">
                <a:solidFill>
                  <a:schemeClr val="bg2"/>
                </a:solidFill>
              </a:rPr>
              <a:t>Neue Lastverteilungsstrategie simulieren</a:t>
            </a:r>
          </a:p>
          <a:p>
            <a:pPr lvl="2"/>
            <a:r>
              <a:rPr lang="de-DE" dirty="0">
                <a:solidFill>
                  <a:schemeClr val="bg2"/>
                </a:solidFill>
              </a:rPr>
              <a:t>Aufwand: Ca. 2 Wochen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7D17CD5-2670-480E-A381-E63988FBE0A8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ED035199-DF79-49D7-B304-549CED62E666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9DCA59B-3019-4D39-B838-2521721C781B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8EE02A6-4CAE-49D1-BCB4-0A0ADED008A4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E698ABA-AE03-4021-9D99-3854BDE3194B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4ADCA51F-B347-4CFD-B503-1ACAC6B7AA6E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BBD83C78-FA18-4607-BA7A-C0EE12DF95F3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43D30B66-B202-4F98-8D80-2767C21EC425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52407239-1D11-433D-80F7-9531A52EFE52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1A6C9B5-2C67-41A1-B2C7-70FA77F2439D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ECAE7A86-8E4C-497E-A9C0-3DFB0703D9BC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17D88AD-819C-4780-A73F-F42E296E7166}"/>
                </a:ext>
              </a:extLst>
            </p:cNvPr>
            <p:cNvSpPr txBox="1"/>
            <p:nvPr/>
          </p:nvSpPr>
          <p:spPr>
            <a:xfrm>
              <a:off x="6273434" y="6029085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10DB3AAE-80BA-45AD-99D1-483EDD52C587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060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D29E31-96E9-4A66-AED8-B06702A1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Ermögliche Replay </a:t>
            </a:r>
          </a:p>
          <a:p>
            <a:pPr lvl="1"/>
            <a:r>
              <a:rPr lang="de-DE" dirty="0"/>
              <a:t>Erweitere Plugin</a:t>
            </a:r>
          </a:p>
          <a:p>
            <a:pPr lvl="1"/>
            <a:r>
              <a:rPr lang="de-DE" dirty="0"/>
              <a:t>Aufwand: Ca. 2 Wochen</a:t>
            </a:r>
          </a:p>
          <a:p>
            <a:endParaRPr lang="de-DE" dirty="0"/>
          </a:p>
          <a:p>
            <a:r>
              <a:rPr lang="de-DE" dirty="0"/>
              <a:t>Validierung</a:t>
            </a:r>
          </a:p>
          <a:p>
            <a:pPr lvl="1"/>
            <a:r>
              <a:rPr lang="de-DE" dirty="0"/>
              <a:t>Derzeitige Lastverteilung simulieren</a:t>
            </a:r>
          </a:p>
          <a:p>
            <a:pPr lvl="2"/>
            <a:r>
              <a:rPr lang="de-DE" dirty="0"/>
              <a:t>Aufwand: Ca. 1 Woche</a:t>
            </a:r>
          </a:p>
          <a:p>
            <a:pPr lvl="1"/>
            <a:r>
              <a:rPr lang="de-DE" dirty="0"/>
              <a:t>Neue Lastverteilungsstrategie simulieren</a:t>
            </a:r>
          </a:p>
          <a:p>
            <a:pPr lvl="2"/>
            <a:r>
              <a:rPr lang="de-DE" dirty="0"/>
              <a:t>Aufwand: Ca. 2 Wochen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7D17CD5-2670-480E-A381-E63988FBE0A8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ED035199-DF79-49D7-B304-549CED62E666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9DCA59B-3019-4D39-B838-2521721C781B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8EE02A6-4CAE-49D1-BCB4-0A0ADED008A4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E698ABA-AE03-4021-9D99-3854BDE3194B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4ADCA51F-B347-4CFD-B503-1ACAC6B7AA6E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BBD83C78-FA18-4607-BA7A-C0EE12DF95F3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43D30B66-B202-4F98-8D80-2767C21EC425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52407239-1D11-433D-80F7-9531A52EFE52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1A6C9B5-2C67-41A1-B2C7-70FA77F2439D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ECAE7A86-8E4C-497E-A9C0-3DFB0703D9BC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17D88AD-819C-4780-A73F-F42E296E7166}"/>
                </a:ext>
              </a:extLst>
            </p:cNvPr>
            <p:cNvSpPr txBox="1"/>
            <p:nvPr/>
          </p:nvSpPr>
          <p:spPr>
            <a:xfrm>
              <a:off x="6273434" y="6029085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10DB3AAE-80BA-45AD-99D1-483EDD52C587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064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Arbeitsplan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7D17CD5-2670-480E-A381-E63988FBE0A8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ED035199-DF79-49D7-B304-549CED62E666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9DCA59B-3019-4D39-B838-2521721C781B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8EE02A6-4CAE-49D1-BCB4-0A0ADED008A4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E698ABA-AE03-4021-9D99-3854BDE3194B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4ADCA51F-B347-4CFD-B503-1ACAC6B7AA6E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BBD83C78-FA18-4607-BA7A-C0EE12DF95F3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43D30B66-B202-4F98-8D80-2767C21EC425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52407239-1D11-433D-80F7-9531A52EFE52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1A6C9B5-2C67-41A1-B2C7-70FA77F2439D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ECAE7A86-8E4C-497E-A9C0-3DFB0703D9BC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17D88AD-819C-4780-A73F-F42E296E7166}"/>
                </a:ext>
              </a:extLst>
            </p:cNvPr>
            <p:cNvSpPr txBox="1"/>
            <p:nvPr/>
          </p:nvSpPr>
          <p:spPr>
            <a:xfrm>
              <a:off x="6273434" y="6029085"/>
              <a:ext cx="102906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10DB3AAE-80BA-45AD-99D1-483EDD52C587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425AB70C-EB20-4F21-A4D1-5DEFFD6C3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1327626"/>
            <a:ext cx="7610475" cy="433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85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FC5DE10-9C5C-4526-A8F4-E1F98E63B5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1" t="-4033" r="23107" b="4033"/>
          <a:stretch/>
        </p:blipFill>
        <p:spPr>
          <a:xfrm>
            <a:off x="7502812" y="1399875"/>
            <a:ext cx="1271018" cy="1171575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Zusammenfassung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9E92B07-4373-4516-8232-A29E5E627C6E}"/>
              </a:ext>
            </a:extLst>
          </p:cNvPr>
          <p:cNvSpPr/>
          <p:nvPr/>
        </p:nvSpPr>
        <p:spPr>
          <a:xfrm>
            <a:off x="319301" y="1293166"/>
            <a:ext cx="80772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800" dirty="0"/>
              <a:t>Leistungsmerkmale der Computing-Jobs am   GridKa für das CMS Computing Model     modellieren und simulieren.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B1C0DA9-90BF-4C28-9D63-403C6C31B3B6}"/>
              </a:ext>
            </a:extLst>
          </p:cNvPr>
          <p:cNvSpPr/>
          <p:nvPr/>
        </p:nvSpPr>
        <p:spPr>
          <a:xfrm>
            <a:off x="217915" y="1261765"/>
            <a:ext cx="8666315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F02AA37-5A88-4D92-BEF6-6560BBFB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15" y="2847675"/>
            <a:ext cx="8530798" cy="3095925"/>
          </a:xfrm>
        </p:spPr>
        <p:txBody>
          <a:bodyPr/>
          <a:lstStyle/>
          <a:p>
            <a:r>
              <a:rPr lang="de-DE" dirty="0"/>
              <a:t>Forschungsfrage</a:t>
            </a:r>
          </a:p>
          <a:p>
            <a:pPr marL="394575" lvl="1" indent="0">
              <a:buNone/>
            </a:pPr>
            <a:r>
              <a:rPr lang="de-DE" dirty="0"/>
              <a:t>Wie muss man Palladio erweitern, um genaue Simulations-Ergebnisse zu erhalten, damit man Lastverteilungsstrategien evaluieren kann?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880F324-1AEB-4A9C-BAC7-B392DA1A60EF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11" name="Textfeld 13">
              <a:extLst>
                <a:ext uri="{FF2B5EF4-FFF2-40B4-BE49-F238E27FC236}">
                  <a16:creationId xmlns:a16="http://schemas.microsoft.com/office/drawing/2014/main" id="{3A88293D-7FE9-4BDC-9F35-605DBF4113B7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84E44FD-E211-49BB-B320-57977BEF3C44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907D0A0-D360-494D-B882-CBEEA13BEFBD}"/>
                </a:ext>
              </a:extLst>
            </p:cNvPr>
            <p:cNvSpPr txBox="1"/>
            <p:nvPr/>
          </p:nvSpPr>
          <p:spPr>
            <a:xfrm>
              <a:off x="7502812" y="6029085"/>
              <a:ext cx="159799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Zusammenfassung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838B157-B6D7-4207-8E17-8A1678163767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5" name="Eingekerbter Richtungspfeil 23">
              <a:extLst>
                <a:ext uri="{FF2B5EF4-FFF2-40B4-BE49-F238E27FC236}">
                  <a16:creationId xmlns:a16="http://schemas.microsoft.com/office/drawing/2014/main" id="{FF1A7B0E-05EC-4D42-BFC2-80C20986A896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4">
              <a:extLst>
                <a:ext uri="{FF2B5EF4-FFF2-40B4-BE49-F238E27FC236}">
                  <a16:creationId xmlns:a16="http://schemas.microsoft.com/office/drawing/2014/main" id="{39597A60-CCB7-4D13-9E62-B92D2DEDBA88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BEE8AB64-7212-48E4-90EE-C1FD4051CACC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Gerade Verbindung 28">
              <a:extLst>
                <a:ext uri="{FF2B5EF4-FFF2-40B4-BE49-F238E27FC236}">
                  <a16:creationId xmlns:a16="http://schemas.microsoft.com/office/drawing/2014/main" id="{9F303A89-66F2-46DB-BE2A-1EFC48B6668B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3B03DE9-F9AA-440E-84A5-EB3AD6A0FE97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20" name="Eingekerbter Richtungspfeil 25">
              <a:extLst>
                <a:ext uri="{FF2B5EF4-FFF2-40B4-BE49-F238E27FC236}">
                  <a16:creationId xmlns:a16="http://schemas.microsoft.com/office/drawing/2014/main" id="{606237A7-A2CA-44ED-A13F-47B2014BB2C4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81131C7-C54A-4F6E-927B-4CBEB76EB92F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2" name="Eingekerbter Richtungspfeil 25">
              <a:extLst>
                <a:ext uri="{FF2B5EF4-FFF2-40B4-BE49-F238E27FC236}">
                  <a16:creationId xmlns:a16="http://schemas.microsoft.com/office/drawing/2014/main" id="{C53849EC-EE95-4BD8-AAAD-9FD76FE1FC64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5548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243929-475C-4888-A5F4-D9344076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Ansatz</a:t>
            </a:r>
          </a:p>
          <a:p>
            <a:pPr lvl="1"/>
            <a:r>
              <a:rPr lang="de-DE" dirty="0"/>
              <a:t>Verschiedene </a:t>
            </a:r>
            <a:r>
              <a:rPr lang="de-DE"/>
              <a:t>Änderungen am </a:t>
            </a:r>
            <a:r>
              <a:rPr lang="de-DE" dirty="0" err="1"/>
              <a:t>Architectural</a:t>
            </a:r>
            <a:r>
              <a:rPr lang="de-DE" dirty="0"/>
              <a:t>-Template- Plugin</a:t>
            </a:r>
          </a:p>
          <a:p>
            <a:pPr lvl="1"/>
            <a:r>
              <a:rPr lang="de-DE" dirty="0"/>
              <a:t>Erstelle Plugin für Lastverteilung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Validierung</a:t>
            </a:r>
          </a:p>
          <a:p>
            <a:pPr lvl="1"/>
            <a:r>
              <a:rPr lang="de-DE" dirty="0"/>
              <a:t>Bewerte Simulation der derzeitigen Lastverteilung </a:t>
            </a:r>
          </a:p>
          <a:p>
            <a:pPr lvl="1"/>
            <a:r>
              <a:rPr lang="de-DE" dirty="0"/>
              <a:t>Evaluiere Änderung der Lastverteilung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0B472CB-527A-4059-A113-4B73539FEAD9}"/>
              </a:ext>
            </a:extLst>
          </p:cNvPr>
          <p:cNvGrpSpPr/>
          <p:nvPr/>
        </p:nvGrpSpPr>
        <p:grpSpPr>
          <a:xfrm>
            <a:off x="3900" y="6014135"/>
            <a:ext cx="9216299" cy="291949"/>
            <a:chOff x="3900" y="6014135"/>
            <a:chExt cx="9216299" cy="291949"/>
          </a:xfrm>
        </p:grpSpPr>
        <p:sp>
          <p:nvSpPr>
            <p:cNvPr id="10" name="Textfeld 13">
              <a:extLst>
                <a:ext uri="{FF2B5EF4-FFF2-40B4-BE49-F238E27FC236}">
                  <a16:creationId xmlns:a16="http://schemas.microsoft.com/office/drawing/2014/main" id="{FAA5E135-6715-47FF-9D38-2EADBA760AA3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9CA776D-DC13-4C20-B3A1-752BD1A78521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82C58B1-A0D2-4A55-B88A-A3E007DB2AA0}"/>
                </a:ext>
              </a:extLst>
            </p:cNvPr>
            <p:cNvSpPr txBox="1"/>
            <p:nvPr/>
          </p:nvSpPr>
          <p:spPr>
            <a:xfrm>
              <a:off x="7502812" y="6029085"/>
              <a:ext cx="171738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Zusammenfassung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46E9E95-24E6-4623-BB7D-4168788F1D4D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4" name="Eingekerbter Richtungspfeil 23">
              <a:extLst>
                <a:ext uri="{FF2B5EF4-FFF2-40B4-BE49-F238E27FC236}">
                  <a16:creationId xmlns:a16="http://schemas.microsoft.com/office/drawing/2014/main" id="{F485EBD8-7A43-4349-ABFB-09C740C2CF71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Eingekerbter Richtungspfeil 24">
              <a:extLst>
                <a:ext uri="{FF2B5EF4-FFF2-40B4-BE49-F238E27FC236}">
                  <a16:creationId xmlns:a16="http://schemas.microsoft.com/office/drawing/2014/main" id="{1E858EDA-63B1-4949-9690-2FB32434B676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021E21A3-0C0E-433D-A604-73CEAE646CAF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Gerade Verbindung 28">
              <a:extLst>
                <a:ext uri="{FF2B5EF4-FFF2-40B4-BE49-F238E27FC236}">
                  <a16:creationId xmlns:a16="http://schemas.microsoft.com/office/drawing/2014/main" id="{AD9827B8-ED40-4BD5-A95D-E050C447EF53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AAC12D8-6860-4DFB-9398-81E1B79D3B0D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22FA777E-8DBB-4079-B825-52528014E2E2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B59DFE1-2BFF-4A6F-9F95-818D45CBF5DB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21" name="Eingekerbter Richtungspfeil 25">
              <a:extLst>
                <a:ext uri="{FF2B5EF4-FFF2-40B4-BE49-F238E27FC236}">
                  <a16:creationId xmlns:a16="http://schemas.microsoft.com/office/drawing/2014/main" id="{0438E62C-5A6F-4A51-9D07-81FCBC7613A3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39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[1] WLCG Project. WLCG Worldwide LHC Computing Grid. 2017. url: http://wlcg-public.web.cern.ch/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[2] Ian Bird. “Computing </a:t>
            </a:r>
            <a:r>
              <a:rPr lang="de-DE" sz="2000" noProof="0" dirty="0" err="1"/>
              <a:t>for</a:t>
            </a:r>
            <a:r>
              <a:rPr lang="de-DE" sz="2000" noProof="0" dirty="0"/>
              <a:t> the Large </a:t>
            </a:r>
            <a:r>
              <a:rPr lang="de-DE" sz="2000" noProof="0" dirty="0" err="1"/>
              <a:t>Hadron</a:t>
            </a:r>
            <a:r>
              <a:rPr lang="de-DE" sz="2000" noProof="0" dirty="0"/>
              <a:t> </a:t>
            </a:r>
            <a:r>
              <a:rPr lang="de-DE" sz="2000" noProof="0" dirty="0" err="1"/>
              <a:t>Collider</a:t>
            </a:r>
            <a:r>
              <a:rPr lang="de-DE" sz="2000" noProof="0" dirty="0"/>
              <a:t>”. In: Annual Review of </a:t>
            </a:r>
            <a:r>
              <a:rPr lang="de-DE" sz="2000" noProof="0" dirty="0" err="1"/>
              <a:t>Nuclear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Particle</a:t>
            </a:r>
            <a:r>
              <a:rPr lang="de-DE" sz="2000" noProof="0" dirty="0"/>
              <a:t> Science 61.1 (2011), pp. 99–118. </a:t>
            </a:r>
            <a:r>
              <a:rPr lang="de-DE" sz="2000" noProof="0" dirty="0" err="1"/>
              <a:t>doi</a:t>
            </a:r>
            <a:r>
              <a:rPr lang="de-DE" sz="2000" noProof="0" dirty="0"/>
              <a:t>: 10 . 1146 / </a:t>
            </a:r>
            <a:r>
              <a:rPr lang="de-DE" sz="2000" noProof="0" dirty="0" err="1"/>
              <a:t>annurev</a:t>
            </a:r>
            <a:r>
              <a:rPr lang="de-DE" sz="2000" noProof="0" dirty="0"/>
              <a:t> - </a:t>
            </a:r>
            <a:r>
              <a:rPr lang="de-DE" sz="2000" noProof="0" dirty="0" err="1"/>
              <a:t>nucl</a:t>
            </a:r>
            <a:r>
              <a:rPr lang="de-DE" sz="2000" noProof="0" dirty="0"/>
              <a:t> - 102010 -130059. </a:t>
            </a:r>
            <a:r>
              <a:rPr lang="de-DE" sz="2000" noProof="0" dirty="0" err="1"/>
              <a:t>print</a:t>
            </a:r>
            <a:r>
              <a:rPr lang="de-DE" sz="2000" noProof="0" dirty="0"/>
              <a:t>: https://doi.org/10.1146/annurev-nucl-102010-130059. url: </a:t>
            </a:r>
            <a:r>
              <a:rPr lang="de-DE" sz="2000" noProof="0" dirty="0">
                <a:hlinkClick r:id="rId3"/>
              </a:rPr>
              <a:t>https://doi.org/10.1146/annurev-nucl-102010-130059</a:t>
            </a:r>
            <a:r>
              <a:rPr lang="de-DE" sz="2000" noProof="0" dirty="0"/>
              <a:t>.</a:t>
            </a:r>
          </a:p>
          <a:p>
            <a:r>
              <a:rPr lang="de-DE" sz="2000" dirty="0"/>
              <a:t>[3] C Zach et al. “Simulation of the </a:t>
            </a:r>
            <a:r>
              <a:rPr lang="de-DE" sz="2000" dirty="0" err="1"/>
              <a:t>job</a:t>
            </a:r>
            <a:r>
              <a:rPr lang="de-DE" sz="2000" dirty="0"/>
              <a:t> </a:t>
            </a:r>
            <a:r>
              <a:rPr lang="de-DE" sz="2000" dirty="0" err="1"/>
              <a:t>processing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at an ALICE Tier-2 </a:t>
            </a:r>
            <a:r>
              <a:rPr lang="de-DE" sz="2000" dirty="0" err="1"/>
              <a:t>site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MONARC”. In: Journal of Physics: Conference Series 331.7 (2011), p. 072038. </a:t>
            </a:r>
            <a:r>
              <a:rPr lang="de-DE" sz="2000" dirty="0">
                <a:hlinkClick r:id="rId4"/>
              </a:rPr>
              <a:t>url:http://stacks.iop.org/1742-6596/331/i=7/a=072038</a:t>
            </a:r>
            <a:r>
              <a:rPr lang="de-DE" sz="2000" dirty="0"/>
              <a:t>.</a:t>
            </a:r>
            <a:endParaRPr lang="de-DE" sz="2000" noProof="0" dirty="0"/>
          </a:p>
          <a:p>
            <a:r>
              <a:rPr lang="de-DE" sz="2000" dirty="0"/>
              <a:t>[4] WLCG Project. WLCG </a:t>
            </a:r>
            <a:r>
              <a:rPr lang="de-DE" sz="2000" dirty="0" err="1"/>
              <a:t>REsource</a:t>
            </a:r>
            <a:r>
              <a:rPr lang="de-DE" sz="2000" dirty="0"/>
              <a:t>, Balance &amp; </a:t>
            </a:r>
            <a:r>
              <a:rPr lang="de-DE" sz="2000" dirty="0" err="1"/>
              <a:t>USage</a:t>
            </a:r>
            <a:r>
              <a:rPr lang="de-DE" sz="2000" dirty="0"/>
              <a:t>. 2017. url: https://wlcg-rebus.cern.ch/apps/capacities/federations/ (</a:t>
            </a:r>
            <a:r>
              <a:rPr lang="de-DE" sz="2000" dirty="0" err="1"/>
              <a:t>visited</a:t>
            </a:r>
            <a:r>
              <a:rPr lang="de-DE" sz="2000" dirty="0"/>
              <a:t> on 11/2017).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448" y="1190566"/>
            <a:ext cx="8767103" cy="4840761"/>
          </a:xfrm>
        </p:spPr>
        <p:txBody>
          <a:bodyPr/>
          <a:lstStyle/>
          <a:p>
            <a:r>
              <a:rPr lang="de-DE" dirty="0"/>
              <a:t>Upgrade zu High-</a:t>
            </a:r>
            <a:r>
              <a:rPr lang="de-DE" dirty="0" err="1"/>
              <a:t>Luminosity</a:t>
            </a:r>
            <a:r>
              <a:rPr lang="de-DE" dirty="0"/>
              <a:t> Large Hadron Collider 2026 </a:t>
            </a:r>
            <a:r>
              <a:rPr lang="de-DE" sz="2000" dirty="0"/>
              <a:t>(</a:t>
            </a:r>
            <a:r>
              <a:rPr lang="it-IT" sz="2000" dirty="0" err="1"/>
              <a:t>Alves</a:t>
            </a:r>
            <a:r>
              <a:rPr lang="it-IT" sz="2000" dirty="0"/>
              <a:t> et al., 2017</a:t>
            </a:r>
            <a:r>
              <a:rPr lang="de-DE" sz="2000" dirty="0"/>
              <a:t>)</a:t>
            </a:r>
          </a:p>
          <a:p>
            <a:pPr lvl="1"/>
            <a:r>
              <a:rPr lang="de-DE" dirty="0"/>
              <a:t>Ziele</a:t>
            </a:r>
          </a:p>
          <a:p>
            <a:pPr lvl="2"/>
            <a:r>
              <a:rPr lang="de-DE" dirty="0"/>
              <a:t>Higgs Boson genauer untersuchen</a:t>
            </a:r>
          </a:p>
          <a:p>
            <a:pPr lvl="2"/>
            <a:r>
              <a:rPr lang="de-DE" dirty="0"/>
              <a:t>Dunkle Materie finden</a:t>
            </a:r>
          </a:p>
          <a:p>
            <a:pPr lvl="2"/>
            <a:r>
              <a:rPr lang="de-DE" dirty="0"/>
              <a:t>Untersuche Materie-Antimaterie-Differenz</a:t>
            </a:r>
          </a:p>
          <a:p>
            <a:pPr lvl="1"/>
            <a:r>
              <a:rPr lang="de-DE" dirty="0"/>
              <a:t>Datenmenge steigt dadurch stark an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Lastverteilung ohne Simulation schwer zu optimieren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1800" dirty="0"/>
          </a:p>
          <a:p>
            <a:endParaRPr lang="de-DE" sz="200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9F54631-876F-4E5E-A1CB-403EA9FA3A9F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8" name="Textfeld 13">
              <a:extLst>
                <a:ext uri="{FF2B5EF4-FFF2-40B4-BE49-F238E27FC236}">
                  <a16:creationId xmlns:a16="http://schemas.microsoft.com/office/drawing/2014/main" id="{10435966-1195-4224-8897-945CB6323601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352F819-A557-4255-8227-1E6C7B78FC98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AB80F1E-6BBB-49A6-88FC-6EBE70D5C7A7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AD09CC7-5166-48E5-8C1C-E33A017BA7F0}"/>
                </a:ext>
              </a:extLst>
            </p:cNvPr>
            <p:cNvSpPr txBox="1"/>
            <p:nvPr/>
          </p:nvSpPr>
          <p:spPr>
            <a:xfrm>
              <a:off x="188448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71FF2A1A-FAAE-431C-ADC9-AC3E1650D54D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B99098D4-9FAD-4926-9AA8-854A0ACBC239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6F4BBF16-FE83-4E46-B55F-D7A9723676A9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0A441F8B-20C2-4CB4-A47F-EFFC27C2F2A9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69979FD-696B-4A6D-B268-186A7E28885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D4C4EE3F-733D-46FE-ACED-374DF30BEB1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34B7C83-8120-4C83-8A71-7AF7EE63F5C8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4409BD5A-DA30-4158-9037-B3E50888661C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452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[5] Steffen Becker, Heiko </a:t>
            </a:r>
            <a:r>
              <a:rPr lang="de-DE" sz="2000" dirty="0" err="1"/>
              <a:t>Koziolek</a:t>
            </a:r>
            <a:r>
              <a:rPr lang="de-DE" sz="2000" dirty="0"/>
              <a:t>, and Ralf </a:t>
            </a:r>
            <a:r>
              <a:rPr lang="de-DE" sz="2000" dirty="0" err="1"/>
              <a:t>Reussner</a:t>
            </a:r>
            <a:r>
              <a:rPr lang="de-DE" sz="2000" dirty="0"/>
              <a:t>. “The Palladio </a:t>
            </a:r>
            <a:r>
              <a:rPr lang="de-DE" sz="2000" dirty="0" err="1"/>
              <a:t>component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model-</a:t>
            </a:r>
            <a:r>
              <a:rPr lang="de-DE" sz="2000" dirty="0" err="1"/>
              <a:t>driven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”. In: Journal of Systems and Software 82.1 (2009).Special </a:t>
            </a:r>
            <a:r>
              <a:rPr lang="de-DE" sz="2000" dirty="0" err="1"/>
              <a:t>Issue</a:t>
            </a:r>
            <a:r>
              <a:rPr lang="de-DE" sz="2000" dirty="0"/>
              <a:t>: Software </a:t>
            </a:r>
            <a:r>
              <a:rPr lang="de-DE" sz="2000" dirty="0" err="1"/>
              <a:t>performance</a:t>
            </a:r>
            <a:r>
              <a:rPr lang="de-DE" sz="2000" dirty="0"/>
              <a:t> - Modeling and Analysis, pp. 3–22. </a:t>
            </a:r>
            <a:r>
              <a:rPr lang="de-DE" sz="2000" dirty="0" err="1"/>
              <a:t>issn</a:t>
            </a:r>
            <a:r>
              <a:rPr lang="de-DE" sz="2000" dirty="0"/>
              <a:t>: 0164-1212.doi: https://doi.org/10.1016/j.jss.2008.03.066. url: </a:t>
            </a:r>
            <a:r>
              <a:rPr lang="de-DE" sz="2000" dirty="0">
                <a:hlinkClick r:id="rId3"/>
              </a:rPr>
              <a:t>http://www.sciencedirect.com/science/article/pii/S0164121208001015</a:t>
            </a:r>
            <a:endParaRPr lang="de-DE" sz="2000" dirty="0"/>
          </a:p>
          <a:p>
            <a:r>
              <a:rPr lang="de-DE" sz="2000" dirty="0"/>
              <a:t>[6] Sebastian </a:t>
            </a:r>
            <a:r>
              <a:rPr lang="de-DE" sz="2000" dirty="0" err="1"/>
              <a:t>Lehrig</a:t>
            </a:r>
            <a:r>
              <a:rPr lang="de-DE" sz="2000" dirty="0"/>
              <a:t> and Matthias Becker. “</a:t>
            </a:r>
            <a:r>
              <a:rPr lang="de-DE" sz="2000" dirty="0" err="1"/>
              <a:t>Approaching</a:t>
            </a:r>
            <a:r>
              <a:rPr lang="de-DE" sz="2000" dirty="0"/>
              <a:t> the </a:t>
            </a:r>
            <a:r>
              <a:rPr lang="de-DE" sz="2000" dirty="0" err="1"/>
              <a:t>cloud</a:t>
            </a:r>
            <a:r>
              <a:rPr lang="de-DE" sz="2000" dirty="0"/>
              <a:t>: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palladio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scalability,elasticity</a:t>
            </a:r>
            <a:r>
              <a:rPr lang="de-DE" sz="2000" dirty="0"/>
              <a:t>, and </a:t>
            </a:r>
            <a:r>
              <a:rPr lang="de-DE" sz="2000" dirty="0" err="1"/>
              <a:t>effiency</a:t>
            </a:r>
            <a:r>
              <a:rPr lang="de-DE" sz="2000" dirty="0"/>
              <a:t> </a:t>
            </a:r>
            <a:r>
              <a:rPr lang="de-DE" sz="2000" dirty="0" err="1"/>
              <a:t>analyses</a:t>
            </a:r>
            <a:r>
              <a:rPr lang="de-DE" sz="2000" dirty="0"/>
              <a:t>”. In: Proceedings of the Symposium on </a:t>
            </a:r>
            <a:r>
              <a:rPr lang="de-DE" sz="2000" dirty="0" err="1"/>
              <a:t>SoftwarePerformance</a:t>
            </a:r>
            <a:r>
              <a:rPr lang="de-DE" sz="2000" dirty="0"/>
              <a:t>. 2014, pp. 26–28.</a:t>
            </a:r>
          </a:p>
          <a:p>
            <a:r>
              <a:rPr lang="de-DE" sz="2000" dirty="0"/>
              <a:t>[7] Matthias Becker, Steffen Becker, and Joachim Meyer. “</a:t>
            </a:r>
            <a:r>
              <a:rPr lang="de-DE" sz="2000" dirty="0" err="1"/>
              <a:t>SimuLizar</a:t>
            </a:r>
            <a:r>
              <a:rPr lang="de-DE" sz="2000" dirty="0"/>
              <a:t>: Design-Time Modeling and Performance Analysis of Self-Adaptive Systems.” In: Software Engineering 213 (2013), pp. 71–84.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12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[8] </a:t>
            </a:r>
            <a:r>
              <a:rPr lang="en-US" sz="2000" dirty="0"/>
              <a:t>P. O. </a:t>
            </a:r>
            <a:r>
              <a:rPr lang="en-US" sz="2000" dirty="0" err="1"/>
              <a:t>Ostberg</a:t>
            </a:r>
            <a:r>
              <a:rPr lang="en-US" sz="2000" dirty="0"/>
              <a:t> et al. “The CACTOS Vision of Context-Aware Cloud Topology Optimization and Simulation”. In: 2014 IEEE 6th International Conference on Cloud </a:t>
            </a:r>
            <a:r>
              <a:rPr lang="en-US" sz="2000" dirty="0" err="1"/>
              <a:t>ComputingTechnology</a:t>
            </a:r>
            <a:r>
              <a:rPr lang="en-US" sz="2000" dirty="0"/>
              <a:t> and Science. Dec. 2014, pp. 26–31. </a:t>
            </a:r>
            <a:r>
              <a:rPr lang="en-US" sz="2000" dirty="0" err="1"/>
              <a:t>doi</a:t>
            </a:r>
            <a:r>
              <a:rPr lang="en-US" sz="2000" dirty="0"/>
              <a:t>: 10.1109/CloudCom.2014.62.</a:t>
            </a:r>
          </a:p>
          <a:p>
            <a:r>
              <a:rPr lang="de-DE" sz="2000" dirty="0"/>
              <a:t>[9] Christian Stier et al. “Rapid </a:t>
            </a:r>
            <a:r>
              <a:rPr lang="de-DE" sz="2000" dirty="0" err="1"/>
              <a:t>Testing</a:t>
            </a:r>
            <a:r>
              <a:rPr lang="de-DE" sz="2000" dirty="0"/>
              <a:t> of IaaS </a:t>
            </a:r>
            <a:r>
              <a:rPr lang="de-DE" sz="2000" dirty="0" err="1"/>
              <a:t>Resource</a:t>
            </a:r>
            <a:r>
              <a:rPr lang="de-DE" sz="2000" dirty="0"/>
              <a:t> Management </a:t>
            </a:r>
            <a:r>
              <a:rPr lang="de-DE" sz="2000" dirty="0" err="1"/>
              <a:t>Algorithms</a:t>
            </a:r>
            <a:r>
              <a:rPr lang="de-DE" sz="2000" dirty="0"/>
              <a:t> via Cloud </a:t>
            </a:r>
            <a:r>
              <a:rPr lang="en-US" sz="2000" dirty="0"/>
              <a:t>Middleware Simulation”. In: ACM / SPEC International Conference on Performance Engineering</a:t>
            </a:r>
            <a:r>
              <a:rPr lang="de-DE" sz="2000" dirty="0"/>
              <a:t>(ICPE’18). ICPE. 2018.</a:t>
            </a:r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24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[10] </a:t>
            </a:r>
            <a:r>
              <a:rPr lang="de-DE" sz="2000" dirty="0" err="1"/>
              <a:t>Monarc</a:t>
            </a:r>
            <a:r>
              <a:rPr lang="de-DE" sz="2000" dirty="0"/>
              <a:t> </a:t>
            </a:r>
            <a:r>
              <a:rPr lang="de-DE" sz="2000" dirty="0" err="1"/>
              <a:t>Collaboration</a:t>
            </a:r>
            <a:r>
              <a:rPr lang="de-DE" sz="2000" dirty="0"/>
              <a:t> et al. Models of </a:t>
            </a:r>
            <a:r>
              <a:rPr lang="de-DE" sz="2000" dirty="0" err="1"/>
              <a:t>Networked</a:t>
            </a:r>
            <a:r>
              <a:rPr lang="de-DE" sz="2000" dirty="0"/>
              <a:t> Analysis at Regional </a:t>
            </a:r>
            <a:r>
              <a:rPr lang="de-DE" sz="2000" dirty="0" err="1"/>
              <a:t>Centres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LHC </a:t>
            </a:r>
            <a:r>
              <a:rPr lang="en-US" sz="2000" dirty="0"/>
              <a:t>experiments: Phase 2 report. Tech. rep. Technical Report CERN/LCB-001, CERN, 2000.</a:t>
            </a:r>
            <a:r>
              <a:rPr lang="de-DE" sz="2000" dirty="0"/>
              <a:t>http://www.cern.ch/MONARC, 2000.</a:t>
            </a:r>
          </a:p>
          <a:p>
            <a:r>
              <a:rPr lang="en-US" sz="2000" dirty="0"/>
              <a:t>[11] </a:t>
            </a:r>
            <a:r>
              <a:rPr lang="en-US" sz="2000" dirty="0" err="1"/>
              <a:t>Youhei</a:t>
            </a:r>
            <a:r>
              <a:rPr lang="en-US" sz="2000" dirty="0"/>
              <a:t> Morita, </a:t>
            </a:r>
            <a:r>
              <a:rPr lang="en-US" sz="2000" dirty="0" err="1"/>
              <a:t>Monarc</a:t>
            </a:r>
            <a:r>
              <a:rPr lang="en-US" sz="2000" dirty="0"/>
              <a:t> Collaboration, et al. “Validation of the MONARC simulation </a:t>
            </a:r>
            <a:r>
              <a:rPr lang="de-DE" sz="2000" dirty="0" err="1"/>
              <a:t>tools</a:t>
            </a:r>
            <a:r>
              <a:rPr lang="de-DE" sz="2000" dirty="0"/>
              <a:t>”. In: Computer Physics Communications 140.1-2 (2001), pp. 153–161.</a:t>
            </a:r>
          </a:p>
          <a:p>
            <a:r>
              <a:rPr lang="de-DE" sz="2000" dirty="0"/>
              <a:t>[12] </a:t>
            </a:r>
            <a:r>
              <a:rPr lang="en-US" sz="2000" dirty="0"/>
              <a:t>C Zach et al. “Simulation of the job processing performance at an ALICE Tier-2 site with MONARC”. In: Journal of Physics: Conference Series 331.7 (2011), p. 072038. </a:t>
            </a:r>
            <a:r>
              <a:rPr lang="en-US" sz="2000" dirty="0">
                <a:hlinkClick r:id="rId3"/>
              </a:rPr>
              <a:t>url:</a:t>
            </a:r>
            <a:r>
              <a:rPr lang="de-DE" sz="2000" dirty="0">
                <a:hlinkClick r:id="rId3"/>
              </a:rPr>
              <a:t>http://stacks.iop.org/1742-6596/331/i=7/a=072038</a:t>
            </a:r>
            <a:r>
              <a:rPr lang="de-DE" sz="2000" dirty="0"/>
              <a:t>.</a:t>
            </a:r>
          </a:p>
          <a:p>
            <a:r>
              <a:rPr lang="de-DE" sz="2000" dirty="0"/>
              <a:t>Anne Martens, Exposé zum Promotionsvorhaben, 2008</a:t>
            </a:r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88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Experimente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95" y="1198563"/>
            <a:ext cx="6718636" cy="4745037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14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4110226" cy="385333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WLCG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4 Experimente: Atlas, Alice, CMS, </a:t>
            </a:r>
            <a:r>
              <a:rPr lang="de-DE" noProof="0" dirty="0" err="1"/>
              <a:t>LHCb</a:t>
            </a:r>
            <a:endParaRPr lang="de-DE" noProof="0" dirty="0"/>
          </a:p>
          <a:p>
            <a:r>
              <a:rPr lang="de-DE" noProof="0" dirty="0"/>
              <a:t>3-Tier hierarchische Struktur </a:t>
            </a:r>
            <a:r>
              <a:rPr lang="de-DE" sz="1800" noProof="0" dirty="0"/>
              <a:t>[2]</a:t>
            </a:r>
          </a:p>
          <a:p>
            <a:pPr lvl="1"/>
            <a:r>
              <a:rPr lang="de-DE" noProof="0" dirty="0"/>
              <a:t>Tier 0: </a:t>
            </a:r>
          </a:p>
          <a:p>
            <a:pPr lvl="2"/>
            <a:r>
              <a:rPr lang="de-DE" noProof="0" dirty="0"/>
              <a:t>Speichert Rohdaten</a:t>
            </a:r>
          </a:p>
          <a:p>
            <a:pPr lvl="2"/>
            <a:r>
              <a:rPr lang="de-DE" noProof="0" dirty="0"/>
              <a:t>Erzeugt Metadaten</a:t>
            </a:r>
          </a:p>
          <a:p>
            <a:pPr lvl="1"/>
            <a:r>
              <a:rPr lang="de-DE" noProof="0" dirty="0"/>
              <a:t>Tier 1: </a:t>
            </a:r>
          </a:p>
          <a:p>
            <a:pPr lvl="2"/>
            <a:r>
              <a:rPr lang="de-DE" noProof="0" dirty="0"/>
              <a:t>Speichert Zweitkopie</a:t>
            </a:r>
          </a:p>
          <a:p>
            <a:pPr lvl="2"/>
            <a:r>
              <a:rPr lang="de-DE" noProof="0" dirty="0"/>
              <a:t>Analyse/Simulation Jobs</a:t>
            </a:r>
          </a:p>
          <a:p>
            <a:pPr lvl="1"/>
            <a:r>
              <a:rPr lang="de-DE" noProof="0" dirty="0"/>
              <a:t>Tier 2: </a:t>
            </a:r>
          </a:p>
          <a:p>
            <a:pPr lvl="2"/>
            <a:r>
              <a:rPr lang="de-DE" noProof="0" dirty="0"/>
              <a:t>Monte Carlo Produktion</a:t>
            </a:r>
          </a:p>
          <a:p>
            <a:r>
              <a:rPr lang="de-DE" noProof="0" dirty="0"/>
              <a:t>Sehr heterogen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876038" y="5647441"/>
            <a:ext cx="20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Struktur WLCG </a:t>
            </a:r>
            <a:r>
              <a:rPr lang="de-DE" sz="14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915053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of the Art - </a:t>
            </a:r>
            <a:r>
              <a:rPr lang="de-DE" noProof="0" dirty="0"/>
              <a:t>Palladio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2" y="1435039"/>
            <a:ext cx="8431764" cy="3903148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895600" y="5377490"/>
            <a:ext cx="427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Arbeitsprozess Palladio </a:t>
            </a:r>
            <a:r>
              <a:rPr lang="de-DE" sz="1400" dirty="0"/>
              <a:t>(Becker et al., 2009)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23FEBEF-FBAE-4AD0-B698-79E241198A51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4772297B-3C30-4749-8BF3-00F837930752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F73CD3D-7699-416E-AA63-83B736D6F849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7463A0F-A410-4C49-947E-38BF81B5A3DE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423F250-D591-444A-B5F1-71E729AD0141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5C765B4C-0B43-4FA6-961C-55530ABE8E34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C83FD3FD-5667-4F6C-9BB9-B7D9278BC677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948FDB0E-3364-42A6-9DDD-84A13F946100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A2F5A63A-4DAC-4176-A5FE-B9372E57D9A9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A9C1496-1BA6-441E-9308-09CB578DEFC4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2C1EAD9A-3DF7-4F15-97D6-0C2179A120C4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DD0307A-71CF-41F9-987A-228CF2F9EFD0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55E11643-85F9-40C2-84F1-4421AEC15AB9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028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SimGrid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Erstes Release 1998 </a:t>
            </a:r>
            <a:r>
              <a:rPr lang="de-DE" sz="2400" dirty="0"/>
              <a:t>[8]</a:t>
            </a:r>
          </a:p>
          <a:p>
            <a:r>
              <a:rPr lang="de-DE" dirty="0"/>
              <a:t>Vielseitig: Grid, P2P, MPI, Cloud, ...</a:t>
            </a:r>
          </a:p>
          <a:p>
            <a:r>
              <a:rPr lang="de-DE" dirty="0"/>
              <a:t>Simuliert: Netzwerk, CPU, I/O</a:t>
            </a:r>
          </a:p>
          <a:p>
            <a:r>
              <a:rPr lang="de-DE" dirty="0"/>
              <a:t>Verhalten in C</a:t>
            </a:r>
          </a:p>
          <a:p>
            <a:r>
              <a:rPr lang="de-DE" dirty="0"/>
              <a:t>Ressourcen, </a:t>
            </a:r>
            <a:r>
              <a:rPr lang="de-DE" dirty="0" err="1"/>
              <a:t>Deploy</a:t>
            </a:r>
            <a:r>
              <a:rPr lang="de-DE" dirty="0"/>
              <a:t>-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ment</a:t>
            </a:r>
            <a:r>
              <a:rPr lang="de-DE" dirty="0"/>
              <a:t> in XML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961046"/>
            <a:ext cx="1852761" cy="9708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656650"/>
            <a:ext cx="3761112" cy="27734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871909" y="5411622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Laufzeiten </a:t>
            </a:r>
            <a:r>
              <a:rPr lang="de-DE" dirty="0" err="1"/>
              <a:t>SimGrid</a:t>
            </a:r>
            <a:r>
              <a:rPr lang="de-DE" dirty="0"/>
              <a:t> und </a:t>
            </a:r>
            <a:r>
              <a:rPr lang="de-DE" dirty="0" err="1"/>
              <a:t>GridSim</a:t>
            </a:r>
            <a:r>
              <a:rPr lang="de-DE" dirty="0"/>
              <a:t> </a:t>
            </a:r>
            <a:r>
              <a:rPr lang="de-DE" sz="1400" dirty="0"/>
              <a:t>[8]</a:t>
            </a:r>
          </a:p>
        </p:txBody>
      </p:sp>
      <p:grpSp>
        <p:nvGrpSpPr>
          <p:cNvPr id="21" name="Gruppieren 21">
            <a:extLst>
              <a:ext uri="{FF2B5EF4-FFF2-40B4-BE49-F238E27FC236}">
                <a16:creationId xmlns:a16="http://schemas.microsoft.com/office/drawing/2014/main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2" name="Textfeld 13">
              <a:extLst>
                <a:ext uri="{FF2B5EF4-FFF2-40B4-BE49-F238E27FC236}">
                  <a16:creationId xmlns:a16="http://schemas.microsoft.com/office/drawing/2014/main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6" name="Eingekerbter Richtungspfeil 23">
              <a:extLst>
                <a:ext uri="{FF2B5EF4-FFF2-40B4-BE49-F238E27FC236}">
                  <a16:creationId xmlns:a16="http://schemas.microsoft.com/office/drawing/2014/main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4">
              <a:extLst>
                <a:ext uri="{FF2B5EF4-FFF2-40B4-BE49-F238E27FC236}">
                  <a16:creationId xmlns:a16="http://schemas.microsoft.com/office/drawing/2014/main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487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und Methodik</a:t>
            </a: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B0A7BD2-29DD-4AE6-A61A-BD017FCAB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1253408"/>
            <a:ext cx="8775516" cy="405790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5070B2-2EFA-4556-8E95-4A66FADEDDC8}"/>
              </a:ext>
            </a:extLst>
          </p:cNvPr>
          <p:cNvSpPr txBox="1"/>
          <p:nvPr/>
        </p:nvSpPr>
        <p:spPr>
          <a:xfrm>
            <a:off x="3028820" y="5385213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(Martens, 2008)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E61C2E8-E973-4F7D-A5E0-1CB226729C1E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80C56C95-54F0-4DC3-9E51-74A7E90E73BA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F03C1AB-2278-4F20-9BF4-CFAF0F4E3F06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AA81C0F-C156-4848-8BF8-3747C0F9D837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1055397-FDB6-4DC0-BD49-B8E77454F132}"/>
                </a:ext>
              </a:extLst>
            </p:cNvPr>
            <p:cNvSpPr txBox="1"/>
            <p:nvPr/>
          </p:nvSpPr>
          <p:spPr>
            <a:xfrm>
              <a:off x="188448" y="6029085"/>
              <a:ext cx="8889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Eingekerbter Richtungspfeil 23">
              <a:extLst>
                <a:ext uri="{FF2B5EF4-FFF2-40B4-BE49-F238E27FC236}">
                  <a16:creationId xmlns:a16="http://schemas.microsoft.com/office/drawing/2014/main" id="{088D6997-859F-4161-822B-427B070219EC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4">
              <a:extLst>
                <a:ext uri="{FF2B5EF4-FFF2-40B4-BE49-F238E27FC236}">
                  <a16:creationId xmlns:a16="http://schemas.microsoft.com/office/drawing/2014/main" id="{C766B6D3-89F6-43F3-84AE-08FF2586B543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5">
              <a:extLst>
                <a:ext uri="{FF2B5EF4-FFF2-40B4-BE49-F238E27FC236}">
                  <a16:creationId xmlns:a16="http://schemas.microsoft.com/office/drawing/2014/main" id="{5D49FFED-DA21-4155-96A5-5F0816135AF3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28">
              <a:extLst>
                <a:ext uri="{FF2B5EF4-FFF2-40B4-BE49-F238E27FC236}">
                  <a16:creationId xmlns:a16="http://schemas.microsoft.com/office/drawing/2014/main" id="{8DBAC4CB-894E-4C41-9802-A44ECEBDFABD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B9F10A66-42D3-4B32-95EC-FB6E9030F773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Ziele &amp; Methodik</a:t>
              </a:r>
            </a:p>
          </p:txBody>
        </p:sp>
        <p:sp>
          <p:nvSpPr>
            <p:cNvPr id="16" name="Eingekerbter Richtungspfeil 25">
              <a:extLst>
                <a:ext uri="{FF2B5EF4-FFF2-40B4-BE49-F238E27FC236}">
                  <a16:creationId xmlns:a16="http://schemas.microsoft.com/office/drawing/2014/main" id="{172B1CBA-7354-4B20-AD6E-CF7837A0D834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BDAE3EA-462A-46E3-B71A-9A1A944C867F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8" name="Eingekerbter Richtungspfeil 25">
              <a:extLst>
                <a:ext uri="{FF2B5EF4-FFF2-40B4-BE49-F238E27FC236}">
                  <a16:creationId xmlns:a16="http://schemas.microsoft.com/office/drawing/2014/main" id="{BF72E522-FBBE-4029-855A-6AFCBAEBEE44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89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Planung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2079983-79D0-4EFC-9353-C221D638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0"/>
            <a:ext cx="873341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2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190566"/>
            <a:ext cx="8356600" cy="4840761"/>
          </a:xfrm>
        </p:spPr>
        <p:txBody>
          <a:bodyPr/>
          <a:lstStyle/>
          <a:p>
            <a:pPr marL="0" indent="0">
              <a:buNone/>
            </a:pPr>
            <a:endParaRPr lang="de-DE" sz="1800" dirty="0"/>
          </a:p>
          <a:p>
            <a:endParaRPr lang="de-DE" sz="200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9F54631-876F-4E5E-A1CB-403EA9FA3A9F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8" name="Textfeld 13">
              <a:extLst>
                <a:ext uri="{FF2B5EF4-FFF2-40B4-BE49-F238E27FC236}">
                  <a16:creationId xmlns:a16="http://schemas.microsoft.com/office/drawing/2014/main" id="{10435966-1195-4224-8897-945CB6323601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352F819-A557-4255-8227-1E6C7B78FC98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AB80F1E-6BBB-49A6-88FC-6EBE70D5C7A7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AD09CC7-5166-48E5-8C1C-E33A017BA7F0}"/>
                </a:ext>
              </a:extLst>
            </p:cNvPr>
            <p:cNvSpPr txBox="1"/>
            <p:nvPr/>
          </p:nvSpPr>
          <p:spPr>
            <a:xfrm>
              <a:off x="188448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71FF2A1A-FAAE-431C-ADC9-AC3E1650D54D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B99098D4-9FAD-4926-9AA8-854A0ACBC239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6F4BBF16-FE83-4E46-B55F-D7A9723676A9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0A441F8B-20C2-4CB4-A47F-EFFC27C2F2A9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69979FD-696B-4A6D-B268-186A7E28885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D4C4EE3F-733D-46FE-ACED-374DF30BEB1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34B7C83-8120-4C83-8A71-7AF7EE63F5C8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4409BD5A-DA30-4158-9037-B3E50888661C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1" name="Grafik 20">
            <a:extLst>
              <a:ext uri="{FF2B5EF4-FFF2-40B4-BE49-F238E27FC236}">
                <a16:creationId xmlns:a16="http://schemas.microsoft.com/office/drawing/2014/main" id="{E1C54F87-EC6B-4520-BED6-2F3ADFC95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5" y="910407"/>
            <a:ext cx="8246809" cy="492026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E8ADCA2-8615-47FF-8F40-8401F727C12D}"/>
              </a:ext>
            </a:extLst>
          </p:cNvPr>
          <p:cNvSpPr txBox="1"/>
          <p:nvPr/>
        </p:nvSpPr>
        <p:spPr>
          <a:xfrm>
            <a:off x="3575257" y="5536006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</a:t>
            </a:r>
            <a:r>
              <a:rPr lang="it-IT" dirty="0" err="1"/>
              <a:t>Alves</a:t>
            </a:r>
            <a:r>
              <a:rPr lang="it-IT" dirty="0"/>
              <a:t> et al., 2017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94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>
                <a:solidFill>
                  <a:schemeClr val="bg2"/>
                </a:solidFill>
              </a:rPr>
              <a:t>Nutze diese für:</a:t>
            </a:r>
          </a:p>
          <a:p>
            <a:pPr lvl="1"/>
            <a:r>
              <a:rPr lang="de-DE" dirty="0">
                <a:solidFill>
                  <a:schemeClr val="bg2"/>
                </a:solidFill>
              </a:rPr>
              <a:t>Finde beste Lastverteilungsstrategie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1EF457-570B-48AC-8C3A-15D146EFF12A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7B839467-B4A3-47A5-8080-CB74DB2259D4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99CF059-D770-4C10-94B7-962C6C0E3B43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669A138-AA0B-46E3-8CCA-7CE19C8C921D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7FF10D4-9F2B-4302-A0FA-2947079B7AAB}"/>
                </a:ext>
              </a:extLst>
            </p:cNvPr>
            <p:cNvSpPr txBox="1"/>
            <p:nvPr/>
          </p:nvSpPr>
          <p:spPr>
            <a:xfrm>
              <a:off x="188448" y="6029085"/>
              <a:ext cx="9917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68BE1EED-0CEA-4385-B02E-3233EE57D4AC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A63F89B7-B95B-40B4-8198-4D1544532DA8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F3C26FEB-93F3-4E21-8288-CE51EB5B351B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A58C1131-40B6-4590-8036-496B54D25341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9E23676-B75E-4926-BB71-52137DC5ED79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62872556-398D-461B-AA31-C27264F683AE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052BA47-16F5-4DDC-9975-6CF2580A0694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951378B8-0CFC-429A-941A-28AC2453272A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66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F694E84-7C76-443B-9A4F-6158CD6419DD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AAB613DD-030A-455B-BECC-BD43B196DF4F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3AE3C15-7727-4F1A-B435-BA72AA0876AB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FCD18A4-D3B5-4476-B164-979CD9E29678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C0BE68F-F78B-49BF-8108-7887A794877B}"/>
                </a:ext>
              </a:extLst>
            </p:cNvPr>
            <p:cNvSpPr txBox="1"/>
            <p:nvPr/>
          </p:nvSpPr>
          <p:spPr>
            <a:xfrm>
              <a:off x="188448" y="6029085"/>
              <a:ext cx="9917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996E80E5-0CD2-4BCD-9924-A19A60474EB3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0BFEB5DC-7784-4093-A8D1-645F8F7667FD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6CF0AF55-8741-4203-8E43-122911CAC772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D0F182B5-78E5-4B81-A8D6-EFBA4C30F346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657899B-2D31-4262-A5C2-FACEC1FF2CC6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63C4C7D3-F477-4D67-890A-1AC057DFF691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D6787BB-9361-4041-A40C-154BB01A82F0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43EF16D7-BB66-4198-8A11-0ED42919ABE7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92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>
                <a:solidFill>
                  <a:schemeClr val="bg2"/>
                </a:solidFill>
              </a:rPr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D12F980-A30E-47CF-9283-0F91E61B379C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EAD92459-1AC9-423B-B22C-971F9408F802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5A7F70A-CF63-4552-87FF-E199426F8A3B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F553008-66E1-4386-ACB1-ACDD1612BC86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9C72983-2F03-4D34-B4E4-A7A642ED4AAD}"/>
                </a:ext>
              </a:extLst>
            </p:cNvPr>
            <p:cNvSpPr txBox="1"/>
            <p:nvPr/>
          </p:nvSpPr>
          <p:spPr>
            <a:xfrm>
              <a:off x="188448" y="6029085"/>
              <a:ext cx="9917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C0FD9429-2286-425F-B642-DF837B33DBA4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F1222926-1289-4DE1-885E-F80F145FA002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4B66FDF6-5392-441D-9F65-E8BFC6F2566A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FE8FC307-195C-4885-8E59-8DF1B3376D6F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DBE5A189-32AE-41F8-865D-3CDE196D3BF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A12ECB71-C389-42B7-A52F-F5CFBFDDA376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F2BB0589-5A55-482D-B486-B3FE3BFCB184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41934AD8-2BBE-4B49-AC74-525D5BF19E60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577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/>
              <a:t>Finde beste Scheduling-Entscheidung</a:t>
            </a:r>
          </a:p>
          <a:p>
            <a:r>
              <a:rPr lang="de-DE" noProof="0" dirty="0">
                <a:solidFill>
                  <a:schemeClr val="bg2"/>
                </a:solidFill>
              </a:rPr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BD12DC9-9EFF-4F8D-8D78-C2BE0A371515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D7F9887C-CEFE-4917-A527-8E7591E81D5C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FB2D6CA2-A4BD-416A-8DB1-55D06D971284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F72DE3B-EA1B-4C3A-A257-EB80C66F5CB0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B57C83B-ADF1-4BF0-AB77-24B32A35AEA7}"/>
                </a:ext>
              </a:extLst>
            </p:cNvPr>
            <p:cNvSpPr txBox="1"/>
            <p:nvPr/>
          </p:nvSpPr>
          <p:spPr>
            <a:xfrm>
              <a:off x="188448" y="6029085"/>
              <a:ext cx="9917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D5F298E5-86F6-4136-A16F-B54E4EABFA06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FC4B58D2-CFEF-47AD-AAD9-2ED95CF1115B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7065B92A-EE24-45BD-B247-5D0D989E8A1C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7BDEAECD-25AD-4DE3-93AC-48110B2593DA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2AF2352-28C7-4F15-8C52-5B72DE4B9F98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89FF401F-3EFB-4B31-A5AA-745CAE0BDBAB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DBFFBDC5-8049-4E2B-ADFC-28ADA173E5D7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2F7859F6-602C-4BA3-A23E-5E1884EAE592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07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Vision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90525" y="1600200"/>
            <a:ext cx="8363231" cy="4204258"/>
          </a:xfrm>
        </p:spPr>
        <p:txBody>
          <a:bodyPr/>
          <a:lstStyle/>
          <a:p>
            <a:r>
              <a:rPr lang="de-DE" dirty="0"/>
              <a:t>Erstelle Simulation für das WLCG</a:t>
            </a:r>
          </a:p>
          <a:p>
            <a:r>
              <a:rPr lang="de-DE" dirty="0"/>
              <a:t>Nutze diese für:</a:t>
            </a:r>
          </a:p>
          <a:p>
            <a:pPr lvl="1"/>
            <a:r>
              <a:rPr lang="de-DE" dirty="0"/>
              <a:t>Finde beste Lastverteilungsstrategie</a:t>
            </a:r>
          </a:p>
          <a:p>
            <a:pPr lvl="1"/>
            <a:r>
              <a:rPr lang="de-DE" noProof="0" dirty="0"/>
              <a:t>Finde beste Verbesserung der Grid-Infrastruktur</a:t>
            </a:r>
          </a:p>
          <a:p>
            <a:pPr lvl="1"/>
            <a:r>
              <a:rPr lang="de-DE" noProof="0" dirty="0"/>
              <a:t>Finde beste Scheduling-Entscheidung</a:t>
            </a:r>
          </a:p>
          <a:p>
            <a:r>
              <a:rPr lang="de-DE" noProof="0" dirty="0"/>
              <a:t>Optimiere Ressource-Nutzung des Grids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2ECFF88-CBBD-42C2-B462-90C640DC5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CCE8838-E080-4305-A83A-B087952F2038}"/>
              </a:ext>
            </a:extLst>
          </p:cNvPr>
          <p:cNvGrpSpPr/>
          <p:nvPr/>
        </p:nvGrpSpPr>
        <p:grpSpPr>
          <a:xfrm>
            <a:off x="3900" y="6014135"/>
            <a:ext cx="9096909" cy="291949"/>
            <a:chOff x="3900" y="6014135"/>
            <a:chExt cx="9096909" cy="291949"/>
          </a:xfrm>
        </p:grpSpPr>
        <p:sp>
          <p:nvSpPr>
            <p:cNvPr id="7" name="Textfeld 13">
              <a:extLst>
                <a:ext uri="{FF2B5EF4-FFF2-40B4-BE49-F238E27FC236}">
                  <a16:creationId xmlns:a16="http://schemas.microsoft.com/office/drawing/2014/main" id="{9E53C599-3EED-4688-912F-E780510609BB}"/>
                </a:ext>
              </a:extLst>
            </p:cNvPr>
            <p:cNvSpPr txBox="1"/>
            <p:nvPr/>
          </p:nvSpPr>
          <p:spPr>
            <a:xfrm>
              <a:off x="1441467" y="6029085"/>
              <a:ext cx="12803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State of the Art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5BC734D-83FB-4E43-91AF-3ED3068BF568}"/>
                </a:ext>
              </a:extLst>
            </p:cNvPr>
            <p:cNvSpPr txBox="1"/>
            <p:nvPr/>
          </p:nvSpPr>
          <p:spPr>
            <a:xfrm>
              <a:off x="308587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Vorarbeiten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EB5FF32-4D95-427E-8E7F-B37F74AF1691}"/>
                </a:ext>
              </a:extLst>
            </p:cNvPr>
            <p:cNvSpPr txBox="1"/>
            <p:nvPr/>
          </p:nvSpPr>
          <p:spPr>
            <a:xfrm>
              <a:off x="7605607" y="6029085"/>
              <a:ext cx="14952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0815ECA-22FC-4A78-92D8-54F5225F7010}"/>
                </a:ext>
              </a:extLst>
            </p:cNvPr>
            <p:cNvSpPr txBox="1"/>
            <p:nvPr/>
          </p:nvSpPr>
          <p:spPr>
            <a:xfrm>
              <a:off x="188448" y="6029085"/>
              <a:ext cx="99172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12" name="Eingekerbter Richtungspfeil 23">
              <a:extLst>
                <a:ext uri="{FF2B5EF4-FFF2-40B4-BE49-F238E27FC236}">
                  <a16:creationId xmlns:a16="http://schemas.microsoft.com/office/drawing/2014/main" id="{7FB851C0-E5A2-4628-850E-ADDBDA216409}"/>
                </a:ext>
              </a:extLst>
            </p:cNvPr>
            <p:cNvSpPr/>
            <p:nvPr/>
          </p:nvSpPr>
          <p:spPr>
            <a:xfrm>
              <a:off x="118017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Eingekerbter Richtungspfeil 24">
              <a:extLst>
                <a:ext uri="{FF2B5EF4-FFF2-40B4-BE49-F238E27FC236}">
                  <a16:creationId xmlns:a16="http://schemas.microsoft.com/office/drawing/2014/main" id="{4EF354E1-4848-4E3B-BF39-502F4B137C78}"/>
                </a:ext>
              </a:extLst>
            </p:cNvPr>
            <p:cNvSpPr/>
            <p:nvPr/>
          </p:nvSpPr>
          <p:spPr>
            <a:xfrm>
              <a:off x="282458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ingekerbter Richtungspfeil 25">
              <a:extLst>
                <a:ext uri="{FF2B5EF4-FFF2-40B4-BE49-F238E27FC236}">
                  <a16:creationId xmlns:a16="http://schemas.microsoft.com/office/drawing/2014/main" id="{E1D58B8A-B399-4639-90A7-87C110C15D96}"/>
                </a:ext>
              </a:extLst>
            </p:cNvPr>
            <p:cNvSpPr/>
            <p:nvPr/>
          </p:nvSpPr>
          <p:spPr>
            <a:xfrm>
              <a:off x="734431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6C2F1115-14AF-4E29-9406-2C082E26C7D1}"/>
                </a:ext>
              </a:extLst>
            </p:cNvPr>
            <p:cNvCxnSpPr/>
            <p:nvPr/>
          </p:nvCxnSpPr>
          <p:spPr>
            <a:xfrm>
              <a:off x="3900" y="6014135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C130788-AFB2-4FB6-BE5C-7E07F47C68AF}"/>
                </a:ext>
              </a:extLst>
            </p:cNvPr>
            <p:cNvSpPr txBox="1"/>
            <p:nvPr/>
          </p:nvSpPr>
          <p:spPr>
            <a:xfrm>
              <a:off x="4418047" y="6029085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Ziele &amp; Methodik</a:t>
              </a:r>
            </a:p>
          </p:txBody>
        </p:sp>
        <p:sp>
          <p:nvSpPr>
            <p:cNvPr id="17" name="Eingekerbter Richtungspfeil 25">
              <a:extLst>
                <a:ext uri="{FF2B5EF4-FFF2-40B4-BE49-F238E27FC236}">
                  <a16:creationId xmlns:a16="http://schemas.microsoft.com/office/drawing/2014/main" id="{4B843687-E8F6-4084-8C9D-16529F28DB4A}"/>
                </a:ext>
              </a:extLst>
            </p:cNvPr>
            <p:cNvSpPr/>
            <p:nvPr/>
          </p:nvSpPr>
          <p:spPr>
            <a:xfrm>
              <a:off x="4156756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E41E77F-4304-4F01-BB63-3617E980E260}"/>
                </a:ext>
              </a:extLst>
            </p:cNvPr>
            <p:cNvSpPr txBox="1"/>
            <p:nvPr/>
          </p:nvSpPr>
          <p:spPr>
            <a:xfrm>
              <a:off x="6273435" y="6029085"/>
              <a:ext cx="96808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Arbeitsplan</a:t>
              </a:r>
            </a:p>
          </p:txBody>
        </p:sp>
        <p:sp>
          <p:nvSpPr>
            <p:cNvPr id="19" name="Eingekerbter Richtungspfeil 25">
              <a:extLst>
                <a:ext uri="{FF2B5EF4-FFF2-40B4-BE49-F238E27FC236}">
                  <a16:creationId xmlns:a16="http://schemas.microsoft.com/office/drawing/2014/main" id="{2752CBCB-DDD6-48EB-814C-143A237C7DFE}"/>
                </a:ext>
              </a:extLst>
            </p:cNvPr>
            <p:cNvSpPr/>
            <p:nvPr/>
          </p:nvSpPr>
          <p:spPr>
            <a:xfrm>
              <a:off x="6012144" y="608833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748888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2756</Words>
  <Application>Microsoft Office PowerPoint</Application>
  <PresentationFormat>Bildschirmpräsentation (4:3)</PresentationFormat>
  <Paragraphs>618</Paragraphs>
  <Slides>38</Slides>
  <Notes>37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0" baseType="lpstr">
      <vt:lpstr>Arial</vt:lpstr>
      <vt:lpstr>KIT-Masterslides-EN-SDQ</vt:lpstr>
      <vt:lpstr>Modellierung und Simulation von Lastverteilungsstrategien für  Teilchenphysikalische Experimente am CERN</vt:lpstr>
      <vt:lpstr>Motivation</vt:lpstr>
      <vt:lpstr>Motivation</vt:lpstr>
      <vt:lpstr>Motivation</vt:lpstr>
      <vt:lpstr>Vision</vt:lpstr>
      <vt:lpstr>Vision</vt:lpstr>
      <vt:lpstr>Vision</vt:lpstr>
      <vt:lpstr>Vision</vt:lpstr>
      <vt:lpstr>Vision</vt:lpstr>
      <vt:lpstr>Projekt</vt:lpstr>
      <vt:lpstr>State of the Art - Palladio</vt:lpstr>
      <vt:lpstr>State of the Art - CACTOS</vt:lpstr>
      <vt:lpstr>State of the Art - MONARC</vt:lpstr>
      <vt:lpstr>Vorarbeiten</vt:lpstr>
      <vt:lpstr>Vorarbeiten - Skalierbarkeit</vt:lpstr>
      <vt:lpstr>Ziele und Methodik</vt:lpstr>
      <vt:lpstr>Ziele und Methodik</vt:lpstr>
      <vt:lpstr>Arbeitsplan</vt:lpstr>
      <vt:lpstr>Feingranulare Ressourcen</vt:lpstr>
      <vt:lpstr>Feingranulare Ressourcen</vt:lpstr>
      <vt:lpstr>Arbeitsplan</vt:lpstr>
      <vt:lpstr>Arbeitsplan</vt:lpstr>
      <vt:lpstr>Arbeitsplan</vt:lpstr>
      <vt:lpstr>Arbeitsplan</vt:lpstr>
      <vt:lpstr>Arbeitsplan</vt:lpstr>
      <vt:lpstr>Arbeitsplan</vt:lpstr>
      <vt:lpstr>Zusammenfassung</vt:lpstr>
      <vt:lpstr>Zusammenfassung</vt:lpstr>
      <vt:lpstr>Quellen</vt:lpstr>
      <vt:lpstr>Quellen</vt:lpstr>
      <vt:lpstr>Quellen</vt:lpstr>
      <vt:lpstr>Quellen</vt:lpstr>
      <vt:lpstr>Experimente</vt:lpstr>
      <vt:lpstr>WLCG</vt:lpstr>
      <vt:lpstr>State of the Art - Palladio</vt:lpstr>
      <vt:lpstr>SimGrid</vt:lpstr>
      <vt:lpstr>Ziele und Methodik</vt:lpstr>
      <vt:lpstr>Planung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Patrick</cp:lastModifiedBy>
  <cp:revision>1559</cp:revision>
  <cp:lastPrinted>1601-01-01T00:00:00Z</cp:lastPrinted>
  <dcterms:created xsi:type="dcterms:W3CDTF">1601-01-01T00:00:00Z</dcterms:created>
  <dcterms:modified xsi:type="dcterms:W3CDTF">2018-04-01T15:45:26Z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