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309" r:id="rId2"/>
    <p:sldId id="259" r:id="rId3"/>
    <p:sldId id="310" r:id="rId4"/>
    <p:sldId id="313" r:id="rId5"/>
    <p:sldId id="311" r:id="rId6"/>
    <p:sldId id="312" r:id="rId7"/>
    <p:sldId id="263" r:id="rId8"/>
    <p:sldId id="315" r:id="rId9"/>
    <p:sldId id="290" r:id="rId10"/>
    <p:sldId id="266" r:id="rId11"/>
    <p:sldId id="314" r:id="rId12"/>
    <p:sldId id="267" r:id="rId13"/>
    <p:sldId id="275" r:id="rId14"/>
    <p:sldId id="278" r:id="rId15"/>
    <p:sldId id="316" r:id="rId16"/>
    <p:sldId id="317" r:id="rId17"/>
    <p:sldId id="319" r:id="rId18"/>
    <p:sldId id="318" r:id="rId19"/>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228"/>
    <a:srgbClr val="3366CC"/>
    <a:srgbClr val="003399"/>
    <a:srgbClr val="FFCC00"/>
    <a:srgbClr val="E0AA62"/>
    <a:srgbClr val="2117E7"/>
    <a:srgbClr val="1E15D7"/>
    <a:srgbClr val="1A12BC"/>
    <a:srgbClr val="1811A9"/>
    <a:srgbClr val="484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0" autoAdjust="0"/>
    <p:restoredTop sz="94472" autoAdjust="0"/>
  </p:normalViewPr>
  <p:slideViewPr>
    <p:cSldViewPr>
      <p:cViewPr varScale="1">
        <p:scale>
          <a:sx n="104" d="100"/>
          <a:sy n="104" d="100"/>
        </p:scale>
        <p:origin x="187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12291" name="Rectangle 3"/>
          <p:cNvSpPr>
            <a:spLocks noGrp="1" noChangeArrowheads="1"/>
          </p:cNvSpPr>
          <p:nvPr>
            <p:ph type="dt" sz="quarter"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12292" name="Rectangle 4"/>
          <p:cNvSpPr>
            <a:spLocks noGrp="1" noChangeArrowheads="1"/>
          </p:cNvSpPr>
          <p:nvPr>
            <p:ph type="ftr" sz="quarter" idx="2"/>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12293" name="Rectangle 5"/>
          <p:cNvSpPr>
            <a:spLocks noGrp="1" noChangeArrowheads="1"/>
          </p:cNvSpPr>
          <p:nvPr>
            <p:ph type="sldNum" sz="quarter" idx="3"/>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8C0B6C55-D7C8-4EE3-B9E1-68C0F6813E8D}" type="slidenum">
              <a:rPr lang="en-US"/>
              <a:pPr>
                <a:defRPr/>
              </a:pPr>
              <a:t>‹#›</a:t>
            </a:fld>
            <a:endParaRPr lang="en-US" dirty="0"/>
          </a:p>
        </p:txBody>
      </p:sp>
    </p:spTree>
    <p:extLst>
      <p:ext uri="{BB962C8B-B14F-4D97-AF65-F5344CB8AC3E}">
        <p14:creationId xmlns:p14="http://schemas.microsoft.com/office/powerpoint/2010/main" val="328793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10243"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982A99A8-7720-402D-82CC-E1B20470D4CE}" type="slidenum">
              <a:rPr lang="en-US"/>
              <a:pPr>
                <a:defRPr/>
              </a:pPr>
              <a:t>‹#›</a:t>
            </a:fld>
            <a:endParaRPr lang="en-US" dirty="0"/>
          </a:p>
        </p:txBody>
      </p:sp>
    </p:spTree>
    <p:extLst>
      <p:ext uri="{BB962C8B-B14F-4D97-AF65-F5344CB8AC3E}">
        <p14:creationId xmlns:p14="http://schemas.microsoft.com/office/powerpoint/2010/main" val="4106440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8F8DA99B-00DB-4CFA-9FAF-4EAF2F32F371}" type="slidenum">
              <a:rPr lang="en-US" smtClean="0">
                <a:cs typeface="Arial" charset="0"/>
              </a:rPr>
              <a:pPr/>
              <a:t>2</a:t>
            </a:fld>
            <a:endParaRPr lang="en-US" dirty="0">
              <a:cs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45706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p:spPr>
        <p:txBody>
          <a:bodyPr/>
          <a:lstStyle/>
          <a:p>
            <a:pPr eaLnBrk="1" hangingPunct="1"/>
            <a:endParaRPr lang="en-US" dirty="0"/>
          </a:p>
        </p:txBody>
      </p:sp>
      <p:sp>
        <p:nvSpPr>
          <p:cNvPr id="62467" name="Slide Number Placeholder 3"/>
          <p:cNvSpPr>
            <a:spLocks noGrp="1"/>
          </p:cNvSpPr>
          <p:nvPr>
            <p:ph type="sldNum" sz="quarter" idx="5"/>
          </p:nvPr>
        </p:nvSpPr>
        <p:spPr>
          <a:noFill/>
        </p:spPr>
        <p:txBody>
          <a:bodyPr/>
          <a:lstStyle/>
          <a:p>
            <a:fld id="{E67E76C6-0AB8-4301-BE28-E4417A884D84}" type="slidenum">
              <a:rPr lang="en-US" smtClean="0">
                <a:cs typeface="Arial" charset="0"/>
              </a:rPr>
              <a:pPr/>
              <a:t>11</a:t>
            </a:fld>
            <a:endParaRPr lang="en-US" dirty="0">
              <a:cs typeface="Arial" charset="0"/>
            </a:endParaRPr>
          </a:p>
        </p:txBody>
      </p:sp>
    </p:spTree>
    <p:extLst>
      <p:ext uri="{BB962C8B-B14F-4D97-AF65-F5344CB8AC3E}">
        <p14:creationId xmlns:p14="http://schemas.microsoft.com/office/powerpoint/2010/main" val="183938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9426DE3F-9A31-4B84-A306-4420C6CA6510}" type="slidenum">
              <a:rPr lang="en-US" smtClean="0">
                <a:cs typeface="Arial" charset="0"/>
              </a:rPr>
              <a:pPr/>
              <a:t>12</a:t>
            </a:fld>
            <a:endParaRPr lang="en-US" dirty="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1581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B90E198F-33CB-4412-865F-14B6E3F1562F}" type="slidenum">
              <a:rPr lang="en-US" smtClean="0">
                <a:cs typeface="Arial" charset="0"/>
              </a:rPr>
              <a:pPr/>
              <a:t>13</a:t>
            </a:fld>
            <a:endParaRPr lang="en-US" dirty="0">
              <a:cs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dirty="0"/>
              <a:t>In the 80’s and 90’s,</a:t>
            </a:r>
            <a:r>
              <a:rPr lang="en-US" baseline="0" dirty="0"/>
              <a:t> client server computing was about the application running on the user system and making remote connections to a shared database.  In the 90’s and today, a web application is where the application runs on a web server and accesses the database,  the user communicate to the application using </a:t>
            </a:r>
            <a:r>
              <a:rPr lang="en-US" baseline="0" dirty="0" err="1"/>
              <a:t>tcpip</a:t>
            </a:r>
            <a:r>
              <a:rPr lang="en-US" baseline="0" dirty="0"/>
              <a:t>, HTTP and HTML. </a:t>
            </a:r>
            <a:endParaRPr lang="en-US" dirty="0"/>
          </a:p>
        </p:txBody>
      </p:sp>
    </p:spTree>
    <p:extLst>
      <p:ext uri="{BB962C8B-B14F-4D97-AF65-F5344CB8AC3E}">
        <p14:creationId xmlns:p14="http://schemas.microsoft.com/office/powerpoint/2010/main" val="89405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35EADA9A-AB33-44DC-899E-18D00996C41B}" type="slidenum">
              <a:rPr lang="en-US" smtClean="0">
                <a:cs typeface="Arial" charset="0"/>
              </a:rPr>
              <a:pPr/>
              <a:t>14</a:t>
            </a:fld>
            <a:endParaRPr lang="en-US" dirty="0">
              <a:cs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52293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BB8FA8-E104-4052-BA8A-D5C89E30F02F}" type="slidenum">
              <a:rPr lang="en-US" smtClean="0"/>
              <a:pPr eaLnBrk="1" hangingPunct="1"/>
              <a:t>15</a:t>
            </a:fld>
            <a:endParaRPr lang="en-US" dirty="0"/>
          </a:p>
        </p:txBody>
      </p:sp>
    </p:spTree>
    <p:extLst>
      <p:ext uri="{BB962C8B-B14F-4D97-AF65-F5344CB8AC3E}">
        <p14:creationId xmlns:p14="http://schemas.microsoft.com/office/powerpoint/2010/main" val="386397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31AAFE-4634-4594-ADDD-C9CC226DB2DE}" type="slidenum">
              <a:rPr lang="en-US" smtClean="0"/>
              <a:pPr eaLnBrk="1" hangingPunct="1"/>
              <a:t>16</a:t>
            </a:fld>
            <a:endParaRPr lang="en-US" dirty="0"/>
          </a:p>
        </p:txBody>
      </p:sp>
    </p:spTree>
    <p:extLst>
      <p:ext uri="{BB962C8B-B14F-4D97-AF65-F5344CB8AC3E}">
        <p14:creationId xmlns:p14="http://schemas.microsoft.com/office/powerpoint/2010/main" val="274418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pPr eaLnBrk="1" hangingPunct="1"/>
            <a:endParaRPr lang="en-US" dirty="0"/>
          </a:p>
        </p:txBody>
      </p:sp>
      <p:sp>
        <p:nvSpPr>
          <p:cNvPr id="27651" name="Slide Number Placeholder 3"/>
          <p:cNvSpPr>
            <a:spLocks noGrp="1"/>
          </p:cNvSpPr>
          <p:nvPr>
            <p:ph type="sldNum" sz="quarter" idx="5"/>
          </p:nvPr>
        </p:nvSpPr>
        <p:spPr>
          <a:noFill/>
        </p:spPr>
        <p:txBody>
          <a:bodyPr/>
          <a:lstStyle/>
          <a:p>
            <a:fld id="{0209316D-A759-4A42-8FF6-98E52A12C104}" type="slidenum">
              <a:rPr lang="en-US" smtClean="0">
                <a:cs typeface="Arial" charset="0"/>
              </a:rPr>
              <a:pPr/>
              <a:t>3</a:t>
            </a:fld>
            <a:endParaRPr lang="en-US" dirty="0">
              <a:cs typeface="Arial" charset="0"/>
            </a:endParaRPr>
          </a:p>
        </p:txBody>
      </p:sp>
    </p:spTree>
    <p:extLst>
      <p:ext uri="{BB962C8B-B14F-4D97-AF65-F5344CB8AC3E}">
        <p14:creationId xmlns:p14="http://schemas.microsoft.com/office/powerpoint/2010/main" val="220327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pPr eaLnBrk="1" hangingPunct="1"/>
            <a:endParaRPr lang="en-US" dirty="0"/>
          </a:p>
        </p:txBody>
      </p:sp>
      <p:sp>
        <p:nvSpPr>
          <p:cNvPr id="37891" name="Slide Number Placeholder 3"/>
          <p:cNvSpPr>
            <a:spLocks noGrp="1"/>
          </p:cNvSpPr>
          <p:nvPr>
            <p:ph type="sldNum" sz="quarter" idx="5"/>
          </p:nvPr>
        </p:nvSpPr>
        <p:spPr>
          <a:noFill/>
        </p:spPr>
        <p:txBody>
          <a:bodyPr/>
          <a:lstStyle/>
          <a:p>
            <a:fld id="{4E32DA03-A06E-4824-87AF-1BE367CCCEAE}" type="slidenum">
              <a:rPr lang="en-US" smtClean="0">
                <a:cs typeface="Arial" charset="0"/>
              </a:rPr>
              <a:pPr/>
              <a:t>4</a:t>
            </a:fld>
            <a:endParaRPr lang="en-US" dirty="0">
              <a:cs typeface="Arial" charset="0"/>
            </a:endParaRPr>
          </a:p>
        </p:txBody>
      </p:sp>
    </p:spTree>
    <p:extLst>
      <p:ext uri="{BB962C8B-B14F-4D97-AF65-F5344CB8AC3E}">
        <p14:creationId xmlns:p14="http://schemas.microsoft.com/office/powerpoint/2010/main" val="382011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pPr eaLnBrk="1" hangingPunct="1"/>
            <a:endParaRPr lang="en-US" dirty="0"/>
          </a:p>
        </p:txBody>
      </p:sp>
      <p:sp>
        <p:nvSpPr>
          <p:cNvPr id="29699" name="Slide Number Placeholder 3"/>
          <p:cNvSpPr>
            <a:spLocks noGrp="1"/>
          </p:cNvSpPr>
          <p:nvPr>
            <p:ph type="sldNum" sz="quarter" idx="5"/>
          </p:nvPr>
        </p:nvSpPr>
        <p:spPr>
          <a:noFill/>
        </p:spPr>
        <p:txBody>
          <a:bodyPr/>
          <a:lstStyle/>
          <a:p>
            <a:fld id="{6B7595FF-A2A5-49FB-980E-9A2A1BF7F330}" type="slidenum">
              <a:rPr lang="en-US" smtClean="0">
                <a:cs typeface="Arial" charset="0"/>
              </a:rPr>
              <a:pPr/>
              <a:t>5</a:t>
            </a:fld>
            <a:endParaRPr lang="en-US" dirty="0">
              <a:cs typeface="Arial" charset="0"/>
            </a:endParaRPr>
          </a:p>
        </p:txBody>
      </p:sp>
    </p:spTree>
    <p:extLst>
      <p:ext uri="{BB962C8B-B14F-4D97-AF65-F5344CB8AC3E}">
        <p14:creationId xmlns:p14="http://schemas.microsoft.com/office/powerpoint/2010/main" val="153737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pPr eaLnBrk="1" hangingPunct="1"/>
            <a:endParaRPr lang="en-US" dirty="0"/>
          </a:p>
        </p:txBody>
      </p:sp>
      <p:sp>
        <p:nvSpPr>
          <p:cNvPr id="33795" name="Slide Number Placeholder 3"/>
          <p:cNvSpPr>
            <a:spLocks noGrp="1"/>
          </p:cNvSpPr>
          <p:nvPr>
            <p:ph type="sldNum" sz="quarter" idx="5"/>
          </p:nvPr>
        </p:nvSpPr>
        <p:spPr>
          <a:noFill/>
        </p:spPr>
        <p:txBody>
          <a:bodyPr/>
          <a:lstStyle/>
          <a:p>
            <a:fld id="{2E205DD8-399B-412A-8751-4AB755D49788}" type="slidenum">
              <a:rPr lang="en-US" smtClean="0">
                <a:cs typeface="Arial" charset="0"/>
              </a:rPr>
              <a:pPr/>
              <a:t>6</a:t>
            </a:fld>
            <a:endParaRPr lang="en-US" dirty="0">
              <a:cs typeface="Arial" charset="0"/>
            </a:endParaRPr>
          </a:p>
        </p:txBody>
      </p:sp>
    </p:spTree>
    <p:extLst>
      <p:ext uri="{BB962C8B-B14F-4D97-AF65-F5344CB8AC3E}">
        <p14:creationId xmlns:p14="http://schemas.microsoft.com/office/powerpoint/2010/main" val="1304618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F98260F2-7F80-4AA9-8743-8B3562EC558D}" type="slidenum">
              <a:rPr lang="en-US" smtClean="0">
                <a:cs typeface="Arial" charset="0"/>
              </a:rPr>
              <a:pPr/>
              <a:t>7</a:t>
            </a:fld>
            <a:endParaRPr lang="en-US" dirty="0">
              <a:cs typeface="Arial"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0102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p:spPr>
        <p:txBody>
          <a:bodyPr/>
          <a:lstStyle/>
          <a:p>
            <a:pPr eaLnBrk="1" hangingPunct="1"/>
            <a:endParaRPr lang="en-US" dirty="0"/>
          </a:p>
        </p:txBody>
      </p:sp>
      <p:sp>
        <p:nvSpPr>
          <p:cNvPr id="93187" name="Slide Number Placeholder 3"/>
          <p:cNvSpPr>
            <a:spLocks noGrp="1"/>
          </p:cNvSpPr>
          <p:nvPr>
            <p:ph type="sldNum" sz="quarter" idx="5"/>
          </p:nvPr>
        </p:nvSpPr>
        <p:spPr>
          <a:noFill/>
        </p:spPr>
        <p:txBody>
          <a:bodyPr/>
          <a:lstStyle/>
          <a:p>
            <a:fld id="{7D07FE41-EF2E-4FB4-91E8-6970590022D9}" type="slidenum">
              <a:rPr lang="en-US" smtClean="0">
                <a:cs typeface="Arial" charset="0"/>
              </a:rPr>
              <a:pPr/>
              <a:t>8</a:t>
            </a:fld>
            <a:endParaRPr lang="en-US" dirty="0">
              <a:cs typeface="Arial" charset="0"/>
            </a:endParaRPr>
          </a:p>
        </p:txBody>
      </p:sp>
    </p:spTree>
    <p:extLst>
      <p:ext uri="{BB962C8B-B14F-4D97-AF65-F5344CB8AC3E}">
        <p14:creationId xmlns:p14="http://schemas.microsoft.com/office/powerpoint/2010/main" val="107136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773EEADE-3582-49BE-BEDD-89213221CFA1}" type="slidenum">
              <a:rPr lang="en-US" smtClean="0">
                <a:cs typeface="Arial" charset="0"/>
              </a:rPr>
              <a:pPr/>
              <a:t>9</a:t>
            </a:fld>
            <a:endParaRPr lang="en-US" dirty="0">
              <a:cs typeface="Arial"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dirty="0"/>
              <a:t>A department can be inserted</a:t>
            </a:r>
            <a:r>
              <a:rPr lang="en-US" baseline="0" dirty="0"/>
              <a:t> into the department table without having advisor or student data.  An advisor can be inserted into advisor table without any students.  An advisor’s email and department is stored only once and not duplicated for each student.</a:t>
            </a:r>
            <a:endParaRPr lang="en-US" dirty="0"/>
          </a:p>
        </p:txBody>
      </p:sp>
    </p:spTree>
    <p:extLst>
      <p:ext uri="{BB962C8B-B14F-4D97-AF65-F5344CB8AC3E}">
        <p14:creationId xmlns:p14="http://schemas.microsoft.com/office/powerpoint/2010/main" val="396995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B77291CA-4EBF-4EF1-8966-FF3FCAD70AA7}" type="slidenum">
              <a:rPr lang="en-US" smtClean="0">
                <a:cs typeface="Arial" charset="0"/>
              </a:rPr>
              <a:pPr/>
              <a:t>10</a:t>
            </a:fld>
            <a:endParaRPr lang="en-US" dirty="0">
              <a:cs typeface="Arial"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175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0425"/>
            <a:ext cx="7315200" cy="1470025"/>
          </a:xfrm>
        </p:spPr>
        <p:txBody>
          <a:bodyPr/>
          <a:lstStyle>
            <a:lvl1pPr>
              <a:defRPr>
                <a:solidFill>
                  <a:srgbClr val="4F6228"/>
                </a:solidFill>
              </a:defRPr>
            </a:lvl1pPr>
          </a:lstStyle>
          <a:p>
            <a:r>
              <a:rPr lang="en-US" dirty="0"/>
              <a:t>Click to edit Master title style</a:t>
            </a:r>
          </a:p>
        </p:txBody>
      </p:sp>
      <p:sp>
        <p:nvSpPr>
          <p:cNvPr id="3" name="Subtitle 2"/>
          <p:cNvSpPr>
            <a:spLocks noGrp="1"/>
          </p:cNvSpPr>
          <p:nvPr>
            <p:ph type="subTitle" idx="1"/>
          </p:nvPr>
        </p:nvSpPr>
        <p:spPr>
          <a:xfrm>
            <a:off x="1447800" y="3886200"/>
            <a:ext cx="7315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1-</a:t>
            </a:r>
            <a:fld id="{EB113DCE-7BD3-4A08-A827-805AEF36AFC1}"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1-</a:t>
            </a:r>
            <a:fld id="{01D876D9-FC0F-40CF-B8E2-14A14682641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74638"/>
            <a:ext cx="1809750" cy="5973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7800" y="274638"/>
            <a:ext cx="5276850" cy="5973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1-</a:t>
            </a:r>
            <a:fld id="{86D29DE9-4F50-4927-B971-FDBFC0D07EEC}"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US"/>
              <a:t>Click to edit Master title style</a:t>
            </a:r>
          </a:p>
        </p:txBody>
      </p:sp>
      <p:sp>
        <p:nvSpPr>
          <p:cNvPr id="3" name="Table Placeholder 2"/>
          <p:cNvSpPr>
            <a:spLocks noGrp="1"/>
          </p:cNvSpPr>
          <p:nvPr>
            <p:ph type="tbl" idx="1"/>
          </p:nvPr>
        </p:nvSpPr>
        <p:spPr>
          <a:xfrm>
            <a:off x="1447800" y="1600200"/>
            <a:ext cx="7239000" cy="4648200"/>
          </a:xfrm>
        </p:spPr>
        <p:txBody>
          <a:bodyPr/>
          <a:lstStyle/>
          <a:p>
            <a:pPr lvl="0"/>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Educations,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a:t>2-</a:t>
            </a:r>
            <a:fld id="{C3F1CFA5-4BB7-4426-AC87-F0740D89953A}" type="slidenum">
              <a:rPr lang="en-US"/>
              <a:pPr>
                <a:defRPr/>
              </a:pPr>
              <a:t>‹#›</a:t>
            </a:fld>
            <a:endParaRPr lang="en-US" dirty="0"/>
          </a:p>
        </p:txBody>
      </p:sp>
    </p:spTree>
    <p:extLst>
      <p:ext uri="{BB962C8B-B14F-4D97-AF65-F5344CB8AC3E}">
        <p14:creationId xmlns:p14="http://schemas.microsoft.com/office/powerpoint/2010/main" val="288200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1-</a:t>
            </a:r>
            <a:fld id="{003F08E3-EF1B-4A9E-A05A-8122D5D8E81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1-</a:t>
            </a:r>
            <a:fld id="{CEC96F01-D13F-4D36-8750-F2990B3AC07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47800" y="1600200"/>
            <a:ext cx="3543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600200"/>
            <a:ext cx="3543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1-</a:t>
            </a:r>
            <a:fld id="{415D5194-FA52-4D23-A397-A7D80ECFDFD3}"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r>
              <a:rPr lang="en-US"/>
              <a:t>1-</a:t>
            </a:r>
            <a:fld id="{7FA41283-78CC-4CF6-985C-B4C436009C12}"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a:t>1-</a:t>
            </a:r>
            <a:fld id="{FAD59D45-9A81-4187-A0B8-825210711EF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r>
              <a:rPr lang="en-US"/>
              <a:t>1-</a:t>
            </a:r>
            <a:fld id="{FDB2189C-3D98-492A-9DFD-E62719C4BB0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1-</a:t>
            </a:r>
            <a:fld id="{C4687BB3-A1FB-4D3B-9915-8BF21EF79935}"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1-</a:t>
            </a:r>
            <a:fld id="{82796E7F-88AC-44E5-B412-080C276FAC6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cstate="print"/>
          <a:stretch>
            <a:fillRect/>
          </a:stretch>
        </p:blipFill>
        <p:spPr>
          <a:xfrm>
            <a:off x="152400" y="228600"/>
            <a:ext cx="1216103" cy="1216103"/>
          </a:xfrm>
          <a:prstGeom prst="rect">
            <a:avLst/>
          </a:prstGeom>
        </p:spPr>
      </p:pic>
      <p:sp>
        <p:nvSpPr>
          <p:cNvPr id="1027" name="Rectangle 2"/>
          <p:cNvSpPr>
            <a:spLocks noGrp="1" noChangeArrowheads="1"/>
          </p:cNvSpPr>
          <p:nvPr>
            <p:ph type="title"/>
          </p:nvPr>
        </p:nvSpPr>
        <p:spPr bwMode="auto">
          <a:xfrm>
            <a:off x="1447800" y="274638"/>
            <a:ext cx="7239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1447800" y="1600200"/>
            <a:ext cx="7239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1447800" y="6324600"/>
            <a:ext cx="5181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aseline="0" smtClean="0">
                <a:solidFill>
                  <a:srgbClr val="4F6228"/>
                </a:solidFill>
                <a:latin typeface="Lucida Sans" pitchFamily="34" charset="0"/>
                <a:cs typeface="+mn-cs"/>
              </a:defRPr>
            </a:lvl1pPr>
          </a:lstStyle>
          <a:p>
            <a:pPr>
              <a:defRPr/>
            </a:pPr>
            <a:r>
              <a:rPr lang="en-US"/>
              <a:t>KROENKE and AUER - DATABASE CONCEPTS (7th Edition)                                      Copyright © 2015 Pearson Education, Inc. Publishing as Prentice Hall</a:t>
            </a:r>
            <a:endParaRPr lang="en-US" dirty="0"/>
          </a:p>
        </p:txBody>
      </p:sp>
      <p:sp>
        <p:nvSpPr>
          <p:cNvPr id="1030" name="Rectangle 6"/>
          <p:cNvSpPr>
            <a:spLocks noGrp="1" noChangeArrowheads="1"/>
          </p:cNvSpPr>
          <p:nvPr>
            <p:ph type="sldNum" sz="quarter" idx="4"/>
          </p:nvPr>
        </p:nvSpPr>
        <p:spPr bwMode="auto">
          <a:xfrm>
            <a:off x="7848600" y="6400800"/>
            <a:ext cx="990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smtClean="0">
                <a:solidFill>
                  <a:srgbClr val="4F6228"/>
                </a:solidFill>
                <a:latin typeface="Lucida Sans" pitchFamily="34" charset="0"/>
                <a:cs typeface="+mn-cs"/>
              </a:defRPr>
            </a:lvl1pPr>
          </a:lstStyle>
          <a:p>
            <a:pPr>
              <a:defRPr/>
            </a:pPr>
            <a:r>
              <a:rPr lang="en-US" dirty="0"/>
              <a:t>1-</a:t>
            </a:r>
            <a:fld id="{69CBA737-CAFA-4E12-94B6-F6D37D0517AF}" type="slidenum">
              <a:rPr lang="en-US" smtClean="0"/>
              <a:pPr>
                <a:defRPr/>
              </a:pPr>
              <a:t>‹#›</a:t>
            </a:fld>
            <a:endParaRPr lang="en-US" dirty="0"/>
          </a:p>
        </p:txBody>
      </p:sp>
      <p:sp>
        <p:nvSpPr>
          <p:cNvPr id="1034" name="Rectangle 10"/>
          <p:cNvSpPr>
            <a:spLocks noChangeArrowheads="1"/>
          </p:cNvSpPr>
          <p:nvPr/>
        </p:nvSpPr>
        <p:spPr bwMode="auto">
          <a:xfrm>
            <a:off x="152400" y="1600200"/>
            <a:ext cx="1219200" cy="5105400"/>
          </a:xfrm>
          <a:prstGeom prst="rect">
            <a:avLst/>
          </a:prstGeom>
          <a:solidFill>
            <a:srgbClr val="4F6228"/>
          </a:solidFill>
          <a:ln w="9525">
            <a:solidFill>
              <a:schemeClr val="tx1"/>
            </a:solidFill>
            <a:miter lim="800000"/>
            <a:headEnd/>
            <a:tailEnd/>
          </a:ln>
          <a:effectLst/>
        </p:spPr>
        <p:txBody>
          <a:bodyPr wrap="none" anchor="ctr"/>
          <a:lstStyle/>
          <a:p>
            <a:pPr>
              <a:defRPr/>
            </a:pPr>
            <a:endParaRPr lang="en-US">
              <a:cs typeface="+mn-cs"/>
            </a:endParaRPr>
          </a:p>
        </p:txBody>
      </p:sp>
      <p:sp>
        <p:nvSpPr>
          <p:cNvPr id="1035" name="Line 11"/>
          <p:cNvSpPr>
            <a:spLocks noChangeShapeType="1"/>
          </p:cNvSpPr>
          <p:nvPr/>
        </p:nvSpPr>
        <p:spPr bwMode="auto">
          <a:xfrm>
            <a:off x="152400" y="1524000"/>
            <a:ext cx="8763000" cy="0"/>
          </a:xfrm>
          <a:prstGeom prst="line">
            <a:avLst/>
          </a:prstGeom>
          <a:noFill/>
          <a:ln w="63500">
            <a:solidFill>
              <a:srgbClr val="4F6228"/>
            </a:solidFill>
            <a:round/>
            <a:headEnd/>
            <a:tailEnd/>
          </a:ln>
          <a:effectLst/>
        </p:spPr>
        <p:txBody>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1" fontAlgn="base" hangingPunct="1">
        <a:spcBef>
          <a:spcPct val="0"/>
        </a:spcBef>
        <a:spcAft>
          <a:spcPct val="0"/>
        </a:spcAft>
        <a:defRPr sz="4400">
          <a:solidFill>
            <a:srgbClr val="4F6228"/>
          </a:solidFill>
          <a:latin typeface="+mj-lt"/>
          <a:ea typeface="+mj-ea"/>
          <a:cs typeface="+mj-cs"/>
        </a:defRPr>
      </a:lvl1pPr>
      <a:lvl2pPr algn="ctr" rtl="0" eaLnBrk="1" fontAlgn="base" hangingPunct="1">
        <a:spcBef>
          <a:spcPct val="0"/>
        </a:spcBef>
        <a:spcAft>
          <a:spcPct val="0"/>
        </a:spcAft>
        <a:defRPr sz="4400">
          <a:solidFill>
            <a:srgbClr val="003399"/>
          </a:solidFill>
          <a:latin typeface="Arial" charset="0"/>
        </a:defRPr>
      </a:lvl2pPr>
      <a:lvl3pPr algn="ctr" rtl="0" eaLnBrk="1" fontAlgn="base" hangingPunct="1">
        <a:spcBef>
          <a:spcPct val="0"/>
        </a:spcBef>
        <a:spcAft>
          <a:spcPct val="0"/>
        </a:spcAft>
        <a:defRPr sz="4400">
          <a:solidFill>
            <a:srgbClr val="003399"/>
          </a:solidFill>
          <a:latin typeface="Arial" charset="0"/>
        </a:defRPr>
      </a:lvl3pPr>
      <a:lvl4pPr algn="ctr" rtl="0" eaLnBrk="1" fontAlgn="base" hangingPunct="1">
        <a:spcBef>
          <a:spcPct val="0"/>
        </a:spcBef>
        <a:spcAft>
          <a:spcPct val="0"/>
        </a:spcAft>
        <a:defRPr sz="4400">
          <a:solidFill>
            <a:srgbClr val="003399"/>
          </a:solidFill>
          <a:latin typeface="Arial" charset="0"/>
        </a:defRPr>
      </a:lvl4pPr>
      <a:lvl5pPr algn="ctr" rtl="0" eaLnBrk="1" fontAlgn="base" hangingPunct="1">
        <a:spcBef>
          <a:spcPct val="0"/>
        </a:spcBef>
        <a:spcAft>
          <a:spcPct val="0"/>
        </a:spcAft>
        <a:defRPr sz="4400">
          <a:solidFill>
            <a:srgbClr val="003399"/>
          </a:solidFill>
          <a:latin typeface="Arial" charset="0"/>
        </a:defRPr>
      </a:lvl5pPr>
      <a:lvl6pPr marL="457200" algn="ctr" rtl="0" eaLnBrk="1" fontAlgn="base" hangingPunct="1">
        <a:spcBef>
          <a:spcPct val="0"/>
        </a:spcBef>
        <a:spcAft>
          <a:spcPct val="0"/>
        </a:spcAft>
        <a:defRPr sz="4400">
          <a:solidFill>
            <a:srgbClr val="993300"/>
          </a:solidFill>
          <a:latin typeface="Arial" charset="0"/>
        </a:defRPr>
      </a:lvl6pPr>
      <a:lvl7pPr marL="914400" algn="ctr" rtl="0" eaLnBrk="1" fontAlgn="base" hangingPunct="1">
        <a:spcBef>
          <a:spcPct val="0"/>
        </a:spcBef>
        <a:spcAft>
          <a:spcPct val="0"/>
        </a:spcAft>
        <a:defRPr sz="4400">
          <a:solidFill>
            <a:srgbClr val="993300"/>
          </a:solidFill>
          <a:latin typeface="Arial" charset="0"/>
        </a:defRPr>
      </a:lvl7pPr>
      <a:lvl8pPr marL="1371600" algn="ctr" rtl="0" eaLnBrk="1" fontAlgn="base" hangingPunct="1">
        <a:spcBef>
          <a:spcPct val="0"/>
        </a:spcBef>
        <a:spcAft>
          <a:spcPct val="0"/>
        </a:spcAft>
        <a:defRPr sz="4400">
          <a:solidFill>
            <a:srgbClr val="993300"/>
          </a:solidFill>
          <a:latin typeface="Arial" charset="0"/>
        </a:defRPr>
      </a:lvl8pPr>
      <a:lvl9pPr marL="1828800" algn="ctr" rtl="0" eaLnBrk="1" fontAlgn="base" hangingPunct="1">
        <a:spcBef>
          <a:spcPct val="0"/>
        </a:spcBef>
        <a:spcAft>
          <a:spcPct val="0"/>
        </a:spcAft>
        <a:defRPr sz="4400">
          <a:solidFill>
            <a:srgbClr val="9933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b-engines.com/en/rank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9475" y="2362200"/>
            <a:ext cx="7315200" cy="1470025"/>
          </a:xfrm>
        </p:spPr>
        <p:txBody>
          <a:bodyPr/>
          <a:lstStyle/>
          <a:p>
            <a:r>
              <a:rPr lang="en-US" dirty="0"/>
              <a:t>What is a Database </a:t>
            </a:r>
            <a:br>
              <a:rPr lang="en-US" dirty="0"/>
            </a:br>
            <a:r>
              <a:rPr lang="en-US" dirty="0"/>
              <a:t>and Why use it?</a:t>
            </a:r>
          </a:p>
        </p:txBody>
      </p:sp>
      <p:sp>
        <p:nvSpPr>
          <p:cNvPr id="4" name="Footer Placeholder 3"/>
          <p:cNvSpPr>
            <a:spLocks noGrp="1"/>
          </p:cNvSpPr>
          <p:nvPr>
            <p:ph type="ftr" sz="quarter" idx="10"/>
          </p:nvPr>
        </p:nvSpPr>
        <p:spPr>
          <a:xfrm>
            <a:off x="1474839" y="6321425"/>
            <a:ext cx="5181600" cy="400050"/>
          </a:xfrm>
        </p:spPr>
        <p:txBody>
          <a:bodyPr/>
          <a:lstStyle/>
          <a:p>
            <a:pPr>
              <a:defRPr/>
            </a:pPr>
            <a:r>
              <a:rPr lang="en-US"/>
              <a:t>KROENKE and AUER - DATABASE CONCEPTS (7th Edition)                                      Copyright © 2015 Pearson Education, Inc. Publishing as Prentice Hall</a:t>
            </a:r>
            <a:endParaRPr lang="en-US" dirty="0"/>
          </a:p>
        </p:txBody>
      </p:sp>
      <p:sp>
        <p:nvSpPr>
          <p:cNvPr id="5" name="Slide Number Placeholder 4"/>
          <p:cNvSpPr>
            <a:spLocks noGrp="1"/>
          </p:cNvSpPr>
          <p:nvPr>
            <p:ph type="sldNum" sz="quarter" idx="11"/>
          </p:nvPr>
        </p:nvSpPr>
        <p:spPr/>
        <p:txBody>
          <a:bodyPr/>
          <a:lstStyle/>
          <a:p>
            <a:pPr>
              <a:defRPr/>
            </a:pPr>
            <a:r>
              <a:rPr lang="en-US"/>
              <a:t>1-</a:t>
            </a:r>
            <a:fld id="{003F08E3-EF1B-4A9E-A05A-8122D5D8E817}" type="slidenum">
              <a:rPr lang="en-US" smtClean="0"/>
              <a:pPr>
                <a:defRPr/>
              </a:pPr>
              <a:t>1</a:t>
            </a:fld>
            <a:endParaRPr lang="en-US" dirty="0"/>
          </a:p>
        </p:txBody>
      </p:sp>
    </p:spTree>
    <p:extLst>
      <p:ext uri="{BB962C8B-B14F-4D97-AF65-F5344CB8AC3E}">
        <p14:creationId xmlns:p14="http://schemas.microsoft.com/office/powerpoint/2010/main" val="400353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524000" y="228600"/>
            <a:ext cx="7315200" cy="1143000"/>
          </a:xfrm>
        </p:spPr>
        <p:txBody>
          <a:bodyPr/>
          <a:lstStyle/>
          <a:p>
            <a:r>
              <a:rPr lang="en-US" dirty="0"/>
              <a:t>Putting the Pieces Back Together</a:t>
            </a:r>
          </a:p>
        </p:txBody>
      </p:sp>
      <p:sp>
        <p:nvSpPr>
          <p:cNvPr id="35842" name="Rectangle 3"/>
          <p:cNvSpPr>
            <a:spLocks noGrp="1" noChangeArrowheads="1"/>
          </p:cNvSpPr>
          <p:nvPr>
            <p:ph idx="1"/>
          </p:nvPr>
        </p:nvSpPr>
        <p:spPr>
          <a:xfrm>
            <a:off x="1447800" y="1676400"/>
            <a:ext cx="7391400" cy="4495800"/>
          </a:xfrm>
        </p:spPr>
        <p:txBody>
          <a:bodyPr/>
          <a:lstStyle/>
          <a:p>
            <a:pPr>
              <a:lnSpc>
                <a:spcPct val="90000"/>
              </a:lnSpc>
            </a:pPr>
            <a:r>
              <a:rPr lang="en-US" sz="2400" dirty="0"/>
              <a:t>In our relational database, we broke our list into several tables.  Somehow the tables must be </a:t>
            </a:r>
            <a:r>
              <a:rPr lang="en-US" sz="2400" i="1" dirty="0"/>
              <a:t>joined</a:t>
            </a:r>
            <a:r>
              <a:rPr lang="en-US" sz="2400" dirty="0"/>
              <a:t> back together.</a:t>
            </a:r>
          </a:p>
          <a:p>
            <a:pPr>
              <a:lnSpc>
                <a:spcPct val="90000"/>
              </a:lnSpc>
            </a:pPr>
            <a:endParaRPr lang="en-US" sz="2400" dirty="0"/>
          </a:p>
          <a:p>
            <a:pPr>
              <a:lnSpc>
                <a:spcPct val="90000"/>
              </a:lnSpc>
            </a:pPr>
            <a:r>
              <a:rPr lang="en-US" sz="2400" dirty="0"/>
              <a:t>In a relational database, tables are joined together using the value of the data.</a:t>
            </a:r>
          </a:p>
          <a:p>
            <a:pPr>
              <a:lnSpc>
                <a:spcPct val="90000"/>
              </a:lnSpc>
            </a:pPr>
            <a:endParaRPr lang="en-US" sz="2400" dirty="0"/>
          </a:p>
          <a:p>
            <a:pPr>
              <a:lnSpc>
                <a:spcPct val="90000"/>
              </a:lnSpc>
            </a:pPr>
            <a:r>
              <a:rPr lang="en-US" sz="2400" dirty="0"/>
              <a:t>Student-Advisor information is stored in tables for DEPARTMENT, ADVSIOR and STUDENT themes.</a:t>
            </a:r>
            <a:endParaRPr lang="en-US" sz="2400" b="1" i="1" dirty="0"/>
          </a:p>
        </p:txBody>
      </p:sp>
      <p:sp>
        <p:nvSpPr>
          <p:cNvPr id="35843" name="Slide Number Placeholder 2"/>
          <p:cNvSpPr>
            <a:spLocks noGrp="1"/>
          </p:cNvSpPr>
          <p:nvPr>
            <p:ph type="sldNum" sz="quarter" idx="11"/>
          </p:nvPr>
        </p:nvSpPr>
        <p:spPr>
          <a:noFill/>
        </p:spPr>
        <p:txBody>
          <a:bodyPr/>
          <a:lstStyle/>
          <a:p>
            <a:r>
              <a:rPr lang="en-US" dirty="0">
                <a:cs typeface="Arial" charset="0"/>
              </a:rPr>
              <a:t>1-</a:t>
            </a:r>
            <a:fld id="{726EE012-7D35-4372-BE19-F63CEDCA42DE}" type="slidenum">
              <a:rPr lang="en-US">
                <a:cs typeface="Arial" charset="0"/>
              </a:rPr>
              <a:pPr/>
              <a:t>10</a:t>
            </a:fld>
            <a:endParaRPr lang="en-US" dirty="0">
              <a:cs typeface="Arial" charset="0"/>
            </a:endParaRP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447800" y="152400"/>
            <a:ext cx="7467600" cy="990600"/>
          </a:xfrm>
        </p:spPr>
        <p:txBody>
          <a:bodyPr/>
          <a:lstStyle/>
          <a:p>
            <a:r>
              <a:rPr lang="en-US" sz="4000" dirty="0"/>
              <a:t>Relationships Between Tables</a:t>
            </a:r>
          </a:p>
        </p:txBody>
      </p:sp>
      <p:sp>
        <p:nvSpPr>
          <p:cNvPr id="61442" name="Rectangle 3"/>
          <p:cNvSpPr>
            <a:spLocks noGrp="1" noChangeArrowheads="1"/>
          </p:cNvSpPr>
          <p:nvPr>
            <p:ph idx="1"/>
          </p:nvPr>
        </p:nvSpPr>
        <p:spPr>
          <a:xfrm>
            <a:off x="1447800" y="1676400"/>
            <a:ext cx="7467600" cy="3048000"/>
          </a:xfrm>
        </p:spPr>
        <p:txBody>
          <a:bodyPr/>
          <a:lstStyle/>
          <a:p>
            <a:r>
              <a:rPr lang="en-US" sz="2000" dirty="0"/>
              <a:t>A table may be related to other tables.</a:t>
            </a:r>
          </a:p>
          <a:p>
            <a:pPr lvl="1"/>
            <a:r>
              <a:rPr lang="en-US" sz="1800" dirty="0"/>
              <a:t>the primary key of the related row is stored in the table.  These columns are called a foreign key. </a:t>
            </a:r>
          </a:p>
          <a:p>
            <a:pPr marL="0" indent="0">
              <a:buNone/>
            </a:pPr>
            <a:r>
              <a:rPr lang="en-US" sz="2000" dirty="0"/>
              <a:t> </a:t>
            </a:r>
          </a:p>
          <a:p>
            <a:pPr lvl="1"/>
            <a:r>
              <a:rPr lang="en-US" sz="1800" dirty="0"/>
              <a:t>Student is related to Advisor</a:t>
            </a:r>
          </a:p>
          <a:p>
            <a:pPr lvl="2"/>
            <a:r>
              <a:rPr lang="en-US" sz="1600" dirty="0"/>
              <a:t>Advisor’s Last Name (primary key of Advisor table) is stored in Student table</a:t>
            </a:r>
          </a:p>
          <a:p>
            <a:pPr lvl="2"/>
            <a:endParaRPr lang="en-US" sz="1600" dirty="0"/>
          </a:p>
          <a:p>
            <a:pPr lvl="2"/>
            <a:endParaRPr lang="en-US" sz="1600" dirty="0"/>
          </a:p>
          <a:p>
            <a:pPr lvl="1"/>
            <a:r>
              <a:rPr lang="en-US" sz="1800" dirty="0"/>
              <a:t>Department is related to Advisor</a:t>
            </a:r>
          </a:p>
          <a:p>
            <a:pPr lvl="2"/>
            <a:r>
              <a:rPr lang="en-US" sz="1600" dirty="0"/>
              <a:t>Department (primary key of Department table) is stored in Advisor table</a:t>
            </a:r>
          </a:p>
        </p:txBody>
      </p:sp>
      <p:sp>
        <p:nvSpPr>
          <p:cNvPr id="61444" name="Slide Number Placeholder 2"/>
          <p:cNvSpPr>
            <a:spLocks noGrp="1"/>
          </p:cNvSpPr>
          <p:nvPr>
            <p:ph type="sldNum" sz="quarter" idx="11"/>
          </p:nvPr>
        </p:nvSpPr>
        <p:spPr>
          <a:noFill/>
        </p:spPr>
        <p:txBody>
          <a:bodyPr/>
          <a:lstStyle/>
          <a:p>
            <a:r>
              <a:rPr lang="en-US" dirty="0">
                <a:cs typeface="Arial" charset="0"/>
              </a:rPr>
              <a:t>2-</a:t>
            </a:r>
            <a:fld id="{AE3F0B59-E6D9-4107-913F-7444965703B1}" type="slidenum">
              <a:rPr lang="en-US">
                <a:cs typeface="Arial" charset="0"/>
              </a:rPr>
              <a:pPr/>
              <a:t>11</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Tree>
    <p:extLst>
      <p:ext uri="{BB962C8B-B14F-4D97-AF65-F5344CB8AC3E}">
        <p14:creationId xmlns:p14="http://schemas.microsoft.com/office/powerpoint/2010/main" val="306173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522413" y="274638"/>
            <a:ext cx="7164387" cy="1096962"/>
          </a:xfrm>
        </p:spPr>
        <p:txBody>
          <a:bodyPr/>
          <a:lstStyle/>
          <a:p>
            <a:r>
              <a:rPr lang="en-US" dirty="0"/>
              <a:t>Sounds Like</a:t>
            </a:r>
            <a:br>
              <a:rPr lang="en-US" dirty="0"/>
            </a:br>
            <a:r>
              <a:rPr lang="en-US" dirty="0"/>
              <a:t>More Work, Not Less</a:t>
            </a:r>
          </a:p>
        </p:txBody>
      </p:sp>
      <p:sp>
        <p:nvSpPr>
          <p:cNvPr id="37890" name="Rectangle 3"/>
          <p:cNvSpPr>
            <a:spLocks noGrp="1" noChangeArrowheads="1"/>
          </p:cNvSpPr>
          <p:nvPr>
            <p:ph idx="1"/>
          </p:nvPr>
        </p:nvSpPr>
        <p:spPr/>
        <p:txBody>
          <a:bodyPr/>
          <a:lstStyle/>
          <a:p>
            <a:r>
              <a:rPr lang="en-US" sz="2400" dirty="0"/>
              <a:t>A relational database is more complicated than a spreadsheet.</a:t>
            </a:r>
          </a:p>
          <a:p>
            <a:endParaRPr lang="en-US" sz="2400" dirty="0"/>
          </a:p>
          <a:p>
            <a:r>
              <a:rPr lang="en-US" sz="2400" dirty="0"/>
              <a:t>However, a relational database minimizes data redundancy, preserves complex relationships among topics, and allows for partial data.</a:t>
            </a:r>
          </a:p>
          <a:p>
            <a:endParaRPr lang="en-US" sz="2400" dirty="0"/>
          </a:p>
          <a:p>
            <a:r>
              <a:rPr lang="en-US" sz="2400" dirty="0"/>
              <a:t>Furthermore, a relational database provides a solid foundation for user forms and reports.  </a:t>
            </a:r>
          </a:p>
        </p:txBody>
      </p:sp>
      <p:sp>
        <p:nvSpPr>
          <p:cNvPr id="37891" name="Slide Number Placeholder 2"/>
          <p:cNvSpPr>
            <a:spLocks noGrp="1"/>
          </p:cNvSpPr>
          <p:nvPr>
            <p:ph type="sldNum" sz="quarter" idx="11"/>
          </p:nvPr>
        </p:nvSpPr>
        <p:spPr>
          <a:noFill/>
        </p:spPr>
        <p:txBody>
          <a:bodyPr/>
          <a:lstStyle/>
          <a:p>
            <a:r>
              <a:rPr lang="en-US" dirty="0">
                <a:cs typeface="Arial" charset="0"/>
              </a:rPr>
              <a:t>1-</a:t>
            </a:r>
            <a:fld id="{CD2E7FF5-8E06-4A63-9515-DE0963C14873}" type="slidenum">
              <a:rPr lang="en-US">
                <a:cs typeface="Arial" charset="0"/>
              </a:rPr>
              <a:pPr/>
              <a:t>12</a:t>
            </a:fld>
            <a:endParaRPr lang="en-US" dirty="0">
              <a:cs typeface="Arial" charset="0"/>
            </a:endParaRP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sz="4000" dirty="0"/>
              <a:t>Components of a  Web Application</a:t>
            </a:r>
          </a:p>
        </p:txBody>
      </p:sp>
      <p:sp>
        <p:nvSpPr>
          <p:cNvPr id="60419" name="Slide Number Placeholder 2"/>
          <p:cNvSpPr>
            <a:spLocks noGrp="1"/>
          </p:cNvSpPr>
          <p:nvPr>
            <p:ph type="sldNum" sz="quarter" idx="11"/>
          </p:nvPr>
        </p:nvSpPr>
        <p:spPr>
          <a:noFill/>
        </p:spPr>
        <p:txBody>
          <a:bodyPr/>
          <a:lstStyle/>
          <a:p>
            <a:r>
              <a:rPr lang="en-US" dirty="0">
                <a:cs typeface="Arial" charset="0"/>
              </a:rPr>
              <a:t>1-</a:t>
            </a:r>
            <a:fld id="{2278942E-B4ED-42BB-B617-B60D91C4A9E4}" type="slidenum">
              <a:rPr lang="en-US">
                <a:cs typeface="Arial" charset="0"/>
              </a:rPr>
              <a:pPr/>
              <a:t>13</a:t>
            </a:fld>
            <a:endParaRPr lang="en-US" dirty="0">
              <a:cs typeface="Arial" charset="0"/>
            </a:endParaRPr>
          </a:p>
        </p:txBody>
      </p:sp>
      <p:pic>
        <p:nvPicPr>
          <p:cNvPr id="60418" name="Picture 4"/>
          <p:cNvPicPr>
            <a:picLocks noChangeAspect="1" noChangeArrowheads="1"/>
          </p:cNvPicPr>
          <p:nvPr/>
        </p:nvPicPr>
        <p:blipFill>
          <a:blip r:embed="rId3" cstate="print"/>
          <a:srcRect/>
          <a:stretch>
            <a:fillRect/>
          </a:stretch>
        </p:blipFill>
        <p:spPr bwMode="auto">
          <a:xfrm>
            <a:off x="1457632" y="2150281"/>
            <a:ext cx="7467600" cy="2316163"/>
          </a:xfrm>
          <a:prstGeom prst="rect">
            <a:avLst/>
          </a:prstGeom>
          <a:noFill/>
          <a:ln w="9525">
            <a:noFill/>
            <a:miter lim="800000"/>
            <a:headEnd/>
            <a:tailEnd/>
          </a:ln>
        </p:spPr>
      </p:pic>
      <p:sp>
        <p:nvSpPr>
          <p:cNvPr id="6" name="TextBox 5"/>
          <p:cNvSpPr txBox="1"/>
          <p:nvPr/>
        </p:nvSpPr>
        <p:spPr>
          <a:xfrm>
            <a:off x="3657600" y="4953000"/>
            <a:ext cx="4343400" cy="646331"/>
          </a:xfrm>
          <a:prstGeom prst="rect">
            <a:avLst/>
          </a:prstGeom>
          <a:noFill/>
        </p:spPr>
        <p:txBody>
          <a:bodyPr wrap="square" rtlCol="0">
            <a:spAutoFit/>
          </a:bodyPr>
          <a:lstStyle/>
          <a:p>
            <a:r>
              <a:rPr lang="en-US" dirty="0"/>
              <a:t>Figure 1-15:  Components of a Database System</a:t>
            </a: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1447800" y="152400"/>
            <a:ext cx="7467600" cy="1219200"/>
          </a:xfrm>
        </p:spPr>
        <p:txBody>
          <a:bodyPr/>
          <a:lstStyle/>
          <a:p>
            <a:r>
              <a:rPr lang="en-US" dirty="0"/>
              <a:t>Database Management System (DBMS)</a:t>
            </a:r>
          </a:p>
        </p:txBody>
      </p:sp>
      <p:sp>
        <p:nvSpPr>
          <p:cNvPr id="70658" name="Rectangle 3"/>
          <p:cNvSpPr>
            <a:spLocks noGrp="1" noChangeArrowheads="1"/>
          </p:cNvSpPr>
          <p:nvPr>
            <p:ph idx="1"/>
          </p:nvPr>
        </p:nvSpPr>
        <p:spPr>
          <a:xfrm>
            <a:off x="1447800" y="1600200"/>
            <a:ext cx="7391400" cy="4648200"/>
          </a:xfrm>
        </p:spPr>
        <p:txBody>
          <a:bodyPr/>
          <a:lstStyle/>
          <a:p>
            <a:r>
              <a:rPr lang="en-US" sz="1800" dirty="0"/>
              <a:t>Just as an operating system acts as an intermediary between an application and the file system, a </a:t>
            </a:r>
            <a:r>
              <a:rPr lang="en-US" sz="1800" b="1" dirty="0"/>
              <a:t>database management system (DBMS)</a:t>
            </a:r>
            <a:r>
              <a:rPr lang="en-US" sz="1800" dirty="0"/>
              <a:t> serves as an intermediary between applications and the files used to store table data.</a:t>
            </a:r>
          </a:p>
          <a:p>
            <a:pPr lvl="1"/>
            <a:r>
              <a:rPr lang="en-US" sz="1400" dirty="0"/>
              <a:t>Simplifies the application code</a:t>
            </a:r>
          </a:p>
          <a:p>
            <a:pPr lvl="1"/>
            <a:r>
              <a:rPr lang="en-US" sz="1400" dirty="0"/>
              <a:t>Less errors, more consistency</a:t>
            </a:r>
          </a:p>
          <a:p>
            <a:pPr lvl="1"/>
            <a:r>
              <a:rPr lang="en-US" sz="1400" dirty="0"/>
              <a:t>Independence between application code and the database design.  This allows the database schema to change (add new columns, add new tables, new indexes) without impacting existing programs.</a:t>
            </a:r>
          </a:p>
          <a:p>
            <a:endParaRPr lang="en-US" sz="1800" dirty="0"/>
          </a:p>
          <a:p>
            <a:r>
              <a:rPr lang="en-US" sz="1800" dirty="0"/>
              <a:t>The DBMS manages and controls database activities </a:t>
            </a:r>
          </a:p>
          <a:p>
            <a:pPr lvl="1"/>
            <a:r>
              <a:rPr lang="en-US" sz="1400" dirty="0"/>
              <a:t>optimizing search requests and efficient update</a:t>
            </a:r>
          </a:p>
          <a:p>
            <a:pPr lvl="1"/>
            <a:r>
              <a:rPr lang="en-US" sz="1400" dirty="0"/>
              <a:t>support multiple concurrent requests preventing interference between requests</a:t>
            </a:r>
          </a:p>
          <a:p>
            <a:pPr lvl="1"/>
            <a:r>
              <a:rPr lang="en-US" sz="1400" dirty="0"/>
              <a:t>backup and recovery from application, software, hardware failures.</a:t>
            </a:r>
          </a:p>
        </p:txBody>
      </p:sp>
      <p:sp>
        <p:nvSpPr>
          <p:cNvPr id="70659" name="Slide Number Placeholder 2"/>
          <p:cNvSpPr>
            <a:spLocks noGrp="1"/>
          </p:cNvSpPr>
          <p:nvPr>
            <p:ph type="sldNum" sz="quarter" idx="11"/>
          </p:nvPr>
        </p:nvSpPr>
        <p:spPr>
          <a:noFill/>
        </p:spPr>
        <p:txBody>
          <a:bodyPr/>
          <a:lstStyle/>
          <a:p>
            <a:r>
              <a:rPr lang="en-US" dirty="0">
                <a:cs typeface="Arial" charset="0"/>
              </a:rPr>
              <a:t>1-</a:t>
            </a:r>
            <a:fld id="{8534CD53-8390-4356-BB40-A48E46639F69}" type="slidenum">
              <a:rPr lang="en-US">
                <a:cs typeface="Arial" charset="0"/>
              </a:rPr>
              <a:pPr/>
              <a:t>14</a:t>
            </a:fld>
            <a:endParaRPr lang="en-US" dirty="0">
              <a:cs typeface="Arial" charset="0"/>
            </a:endParaRP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AMP, LAMP and WAMP</a:t>
            </a:r>
          </a:p>
        </p:txBody>
      </p:sp>
      <p:sp>
        <p:nvSpPr>
          <p:cNvPr id="17411" name="Rectangle 3"/>
          <p:cNvSpPr>
            <a:spLocks noGrp="1" noChangeArrowheads="1"/>
          </p:cNvSpPr>
          <p:nvPr>
            <p:ph idx="1"/>
          </p:nvPr>
        </p:nvSpPr>
        <p:spPr/>
        <p:txBody>
          <a:bodyPr/>
          <a:lstStyle/>
          <a:p>
            <a:pPr eaLnBrk="1" hangingPunct="1"/>
            <a:r>
              <a:rPr lang="en-US" sz="2000" b="1" dirty="0"/>
              <a:t>AMP </a:t>
            </a:r>
            <a:r>
              <a:rPr lang="en-US" sz="2000" dirty="0"/>
              <a:t>refers to a combination of the Apache Web server, the MySQL DBMS, and the PHP or Pearl programming language.</a:t>
            </a:r>
          </a:p>
          <a:p>
            <a:pPr eaLnBrk="1" hangingPunct="1"/>
            <a:endParaRPr lang="en-US" sz="2000" dirty="0"/>
          </a:p>
          <a:p>
            <a:pPr eaLnBrk="1" hangingPunct="1"/>
            <a:r>
              <a:rPr lang="en-US" sz="2000" b="1" dirty="0"/>
              <a:t>LAMP</a:t>
            </a:r>
            <a:r>
              <a:rPr lang="en-US" sz="2000" dirty="0"/>
              <a:t> is AMP running on the Linux </a:t>
            </a:r>
            <a:r>
              <a:rPr lang="en-US" sz="1800" dirty="0"/>
              <a:t>operating system.</a:t>
            </a:r>
          </a:p>
          <a:p>
            <a:pPr eaLnBrk="1" hangingPunct="1"/>
            <a:endParaRPr lang="en-US" sz="1800" dirty="0"/>
          </a:p>
          <a:p>
            <a:r>
              <a:rPr lang="en-US" sz="2000" b="1" dirty="0"/>
              <a:t>WAMP</a:t>
            </a:r>
            <a:r>
              <a:rPr lang="en-US" sz="2000" dirty="0"/>
              <a:t> is AMP running on the Windows operating system.</a:t>
            </a:r>
          </a:p>
          <a:p>
            <a:endParaRPr lang="en-US" sz="2000" dirty="0"/>
          </a:p>
          <a:p>
            <a:r>
              <a:rPr lang="en-US" sz="2000" dirty="0"/>
              <a:t>This class will use a AMP stack created by </a:t>
            </a:r>
            <a:r>
              <a:rPr lang="en-US" sz="2000" dirty="0" err="1"/>
              <a:t>Bitnami</a:t>
            </a:r>
            <a:r>
              <a:rPr lang="en-US" sz="2000" dirty="0"/>
              <a:t>.</a:t>
            </a:r>
          </a:p>
        </p:txBody>
      </p:sp>
      <p:sp>
        <p:nvSpPr>
          <p:cNvPr id="2" name="Slide Number Placeholder 1"/>
          <p:cNvSpPr>
            <a:spLocks noGrp="1"/>
          </p:cNvSpPr>
          <p:nvPr>
            <p:ph type="sldNum" sz="quarter" idx="11"/>
          </p:nvPr>
        </p:nvSpPr>
        <p:spPr/>
        <p:txBody>
          <a:bodyPr/>
          <a:lstStyle/>
          <a:p>
            <a:pPr>
              <a:defRPr/>
            </a:pPr>
            <a:r>
              <a:rPr lang="en-US" dirty="0"/>
              <a:t>7-</a:t>
            </a:r>
            <a:fld id="{EF6B11C9-9AAF-4B5D-8190-1978FB055D77}" type="slidenum">
              <a:rPr lang="en-US" smtClean="0"/>
              <a:pPr>
                <a:defRPr/>
              </a:pPr>
              <a:t>15</a:t>
            </a:fld>
            <a:endParaRPr lang="en-US" dirty="0"/>
          </a:p>
        </p:txBody>
      </p:sp>
      <p:sp>
        <p:nvSpPr>
          <p:cNvPr id="4" name="Footer Placeholder 3"/>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extLst>
      <p:ext uri="{BB962C8B-B14F-4D97-AF65-F5344CB8AC3E}">
        <p14:creationId xmlns:p14="http://schemas.microsoft.com/office/powerpoint/2010/main" val="94271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Typical Web DBMS Servers</a:t>
            </a:r>
          </a:p>
        </p:txBody>
      </p:sp>
      <p:graphicFrame>
        <p:nvGraphicFramePr>
          <p:cNvPr id="42015" name="Group 31"/>
          <p:cNvGraphicFramePr>
            <a:graphicFrameLocks noGrp="1"/>
          </p:cNvGraphicFramePr>
          <p:nvPr>
            <p:ph type="tbl" idx="1"/>
            <p:extLst>
              <p:ext uri="{D42A27DB-BD31-4B8C-83A1-F6EECF244321}">
                <p14:modId xmlns:p14="http://schemas.microsoft.com/office/powerpoint/2010/main" val="2618485003"/>
              </p:ext>
            </p:extLst>
          </p:nvPr>
        </p:nvGraphicFramePr>
        <p:xfrm>
          <a:off x="1981200" y="1676400"/>
          <a:ext cx="6629400" cy="3510014"/>
        </p:xfrm>
        <a:graphic>
          <a:graphicData uri="http://schemas.openxmlformats.org/drawingml/2006/table">
            <a:tbl>
              <a:tblPr/>
              <a:tblGrid>
                <a:gridCol w="2095893">
                  <a:extLst>
                    <a:ext uri="{9D8B030D-6E8A-4147-A177-3AD203B41FA5}">
                      <a16:colId xmlns:a16="http://schemas.microsoft.com/office/drawing/2014/main" val="20000"/>
                    </a:ext>
                  </a:extLst>
                </a:gridCol>
                <a:gridCol w="2164237">
                  <a:extLst>
                    <a:ext uri="{9D8B030D-6E8A-4147-A177-3AD203B41FA5}">
                      <a16:colId xmlns:a16="http://schemas.microsoft.com/office/drawing/2014/main" val="20001"/>
                    </a:ext>
                  </a:extLst>
                </a:gridCol>
                <a:gridCol w="2369270">
                  <a:extLst>
                    <a:ext uri="{9D8B030D-6E8A-4147-A177-3AD203B41FA5}">
                      <a16:colId xmlns:a16="http://schemas.microsoft.com/office/drawing/2014/main" val="20002"/>
                    </a:ext>
                  </a:extLst>
                </a:gridCol>
              </a:tblGrid>
              <a:tr h="7946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Microsoft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Windows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Linux or Unix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1005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Web 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Internet Information Server (IIS)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Apache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77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Microsoft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SQL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Oracle Database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Oracle MySQL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18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rPr>
                        <a:t>API Interface Standard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ODBC for </a:t>
                      </a:r>
                      <a:r>
                        <a:rPr kumimoji="0" lang="en-US" sz="2000" b="0" i="0" u="none" strike="noStrike" cap="none" normalizeH="0" baseline="0" dirty="0" err="1">
                          <a:ln>
                            <a:noFill/>
                          </a:ln>
                          <a:solidFill>
                            <a:schemeClr val="tx1"/>
                          </a:solidFill>
                          <a:effectLst/>
                          <a:latin typeface="Arial" charset="0"/>
                        </a:rPr>
                        <a:t>Php</a:t>
                      </a:r>
                      <a:r>
                        <a:rPr kumimoji="0" lang="en-US" sz="2000" b="0" i="0" u="none" strike="noStrike" cap="none" normalizeH="0" baseline="0" dirty="0">
                          <a:ln>
                            <a:noFill/>
                          </a:ln>
                          <a:solidFill>
                            <a:schemeClr val="tx1"/>
                          </a:solidFill>
                          <a:effectLst/>
                          <a:latin typeface="Arial" charset="0"/>
                        </a:rPr>
                        <a:t> or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JDBC for Java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1"/>
          </p:nvPr>
        </p:nvSpPr>
        <p:spPr/>
        <p:txBody>
          <a:bodyPr/>
          <a:lstStyle/>
          <a:p>
            <a:pPr>
              <a:defRPr/>
            </a:pPr>
            <a:r>
              <a:rPr lang="en-US" dirty="0"/>
              <a:t>7-</a:t>
            </a:r>
            <a:fld id="{E992D645-F234-45E9-9D54-EF97E2B41AA0}" type="slidenum">
              <a:rPr lang="en-US" smtClean="0"/>
              <a:pPr>
                <a:defRPr/>
              </a:pPr>
              <a:t>16</a:t>
            </a:fld>
            <a:endParaRPr lang="en-US" dirty="0"/>
          </a:p>
        </p:txBody>
      </p:sp>
      <p:sp>
        <p:nvSpPr>
          <p:cNvPr id="4" name="Footer Placeholder 3"/>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3" name="TextBox 2"/>
          <p:cNvSpPr txBox="1"/>
          <p:nvPr/>
        </p:nvSpPr>
        <p:spPr>
          <a:xfrm>
            <a:off x="2010469" y="5401270"/>
            <a:ext cx="6600131" cy="923330"/>
          </a:xfrm>
          <a:prstGeom prst="rect">
            <a:avLst/>
          </a:prstGeom>
          <a:noFill/>
        </p:spPr>
        <p:txBody>
          <a:bodyPr wrap="square" rtlCol="0">
            <a:spAutoFit/>
          </a:bodyPr>
          <a:lstStyle/>
          <a:p>
            <a:r>
              <a:rPr lang="en-US" dirty="0"/>
              <a:t>This class uses Apache, MySQL and mysqli </a:t>
            </a:r>
            <a:r>
              <a:rPr lang="en-US" dirty="0" err="1"/>
              <a:t>php</a:t>
            </a:r>
            <a:r>
              <a:rPr lang="en-US" dirty="0"/>
              <a:t> interface rather than ODBC. ODBC works mainly on windows.  mysqli works on windows and </a:t>
            </a:r>
            <a:r>
              <a:rPr lang="en-US" dirty="0" err="1"/>
              <a:t>linux</a:t>
            </a:r>
            <a:r>
              <a:rPr lang="en-US" dirty="0"/>
              <a:t>.</a:t>
            </a:r>
          </a:p>
        </p:txBody>
      </p:sp>
    </p:spTree>
    <p:extLst>
      <p:ext uri="{BB962C8B-B14F-4D97-AF65-F5344CB8AC3E}">
        <p14:creationId xmlns:p14="http://schemas.microsoft.com/office/powerpoint/2010/main" val="3712068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Industry DBs</a:t>
            </a:r>
          </a:p>
        </p:txBody>
      </p:sp>
      <p:sp>
        <p:nvSpPr>
          <p:cNvPr id="4" name="Footer Placeholder 3"/>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5" name="Slide Number Placeholder 4"/>
          <p:cNvSpPr>
            <a:spLocks noGrp="1"/>
          </p:cNvSpPr>
          <p:nvPr>
            <p:ph type="sldNum" sz="quarter" idx="11"/>
          </p:nvPr>
        </p:nvSpPr>
        <p:spPr/>
        <p:txBody>
          <a:bodyPr/>
          <a:lstStyle/>
          <a:p>
            <a:pPr>
              <a:defRPr/>
            </a:pPr>
            <a:r>
              <a:rPr lang="en-US"/>
              <a:t>C-</a:t>
            </a:r>
            <a:fld id="{F307EFAC-622F-4DCA-97E5-41F6E74831D6}" type="slidenum">
              <a:rPr lang="en-US" smtClean="0"/>
              <a:pPr>
                <a:defRPr/>
              </a:pPr>
              <a:t>17</a:t>
            </a:fld>
            <a:endParaRPr lang="en-US" dirty="0"/>
          </a:p>
        </p:txBody>
      </p:sp>
      <p:sp>
        <p:nvSpPr>
          <p:cNvPr id="7" name="TextBox 6"/>
          <p:cNvSpPr txBox="1"/>
          <p:nvPr/>
        </p:nvSpPr>
        <p:spPr>
          <a:xfrm>
            <a:off x="1600200" y="5181600"/>
            <a:ext cx="7086600" cy="646331"/>
          </a:xfrm>
          <a:prstGeom prst="rect">
            <a:avLst/>
          </a:prstGeom>
          <a:noFill/>
        </p:spPr>
        <p:txBody>
          <a:bodyPr wrap="square" rtlCol="0">
            <a:spAutoFit/>
          </a:bodyPr>
          <a:lstStyle/>
          <a:p>
            <a:r>
              <a:rPr lang="en-US" dirty="0"/>
              <a:t>From  </a:t>
            </a:r>
            <a:r>
              <a:rPr lang="en-US" dirty="0">
                <a:hlinkClick r:id="rId2"/>
              </a:rPr>
              <a:t>http://db-engines.com/en/ranking</a:t>
            </a:r>
            <a:r>
              <a:rPr lang="en-US" dirty="0"/>
              <a:t> which measures the frequency that these DBMSs are mentioned on the web.</a:t>
            </a:r>
          </a:p>
        </p:txBody>
      </p:sp>
      <p:pic>
        <p:nvPicPr>
          <p:cNvPr id="8" name="Content Placeholder 7">
            <a:extLst>
              <a:ext uri="{FF2B5EF4-FFF2-40B4-BE49-F238E27FC236}">
                <a16:creationId xmlns:a16="http://schemas.microsoft.com/office/drawing/2014/main" id="{674202DC-91FC-4D4E-B9D1-2AEDD65FC913}"/>
              </a:ext>
            </a:extLst>
          </p:cNvPr>
          <p:cNvPicPr>
            <a:picLocks noGrp="1" noChangeAspect="1"/>
          </p:cNvPicPr>
          <p:nvPr>
            <p:ph idx="1"/>
          </p:nvPr>
        </p:nvPicPr>
        <p:blipFill>
          <a:blip r:embed="rId3"/>
          <a:stretch>
            <a:fillRect/>
          </a:stretch>
        </p:blipFill>
        <p:spPr>
          <a:xfrm>
            <a:off x="1524000" y="2077436"/>
            <a:ext cx="7239000" cy="2476693"/>
          </a:xfrm>
          <a:prstGeom prst="rect">
            <a:avLst/>
          </a:prstGeom>
        </p:spPr>
      </p:pic>
    </p:spTree>
    <p:extLst>
      <p:ext uri="{BB962C8B-B14F-4D97-AF65-F5344CB8AC3E}">
        <p14:creationId xmlns:p14="http://schemas.microsoft.com/office/powerpoint/2010/main" val="102581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1600" dirty="0"/>
              <a:t>A database stores large amounts of data and allows efficient query and modification and controlled sharing of data</a:t>
            </a:r>
          </a:p>
          <a:p>
            <a:endParaRPr lang="en-US" sz="1600" dirty="0"/>
          </a:p>
          <a:p>
            <a:r>
              <a:rPr lang="en-US" sz="1600" dirty="0"/>
              <a:t>Data is stored in one or more tables in rows (tuples) having unique keys in a normalized form </a:t>
            </a:r>
          </a:p>
          <a:p>
            <a:endParaRPr lang="en-US" sz="1600" dirty="0"/>
          </a:p>
          <a:p>
            <a:r>
              <a:rPr lang="en-US" sz="1600" dirty="0"/>
              <a:t>Normalization solves problems of update, insert and delete problems of complex data</a:t>
            </a:r>
          </a:p>
          <a:p>
            <a:endParaRPr lang="en-US" sz="1600" dirty="0"/>
          </a:p>
          <a:p>
            <a:r>
              <a:rPr lang="en-US" sz="1600" dirty="0"/>
              <a:t>SQL is the language used to retrieve and update data  </a:t>
            </a:r>
          </a:p>
          <a:p>
            <a:pPr marL="0" indent="0">
              <a:buNone/>
            </a:pPr>
            <a:endParaRPr lang="en-US" sz="1600" dirty="0"/>
          </a:p>
          <a:p>
            <a:r>
              <a:rPr lang="en-US" sz="1600" dirty="0"/>
              <a:t>A database system consists of the DBMS server and is often used in conjunction with a Web application server</a:t>
            </a:r>
          </a:p>
          <a:p>
            <a:pPr lvl="1"/>
            <a:r>
              <a:rPr lang="en-US" sz="1400" dirty="0"/>
              <a:t>JDBC, ODBC and are common programming interfaces for the Java language and the windows platform</a:t>
            </a:r>
          </a:p>
          <a:p>
            <a:pPr lvl="1"/>
            <a:r>
              <a:rPr lang="en-US" sz="1400" dirty="0"/>
              <a:t>mysqli is a programming interface unique to MySQL</a:t>
            </a:r>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
        <p:nvSpPr>
          <p:cNvPr id="5" name="Slide Number Placeholder 4"/>
          <p:cNvSpPr>
            <a:spLocks noGrp="1"/>
          </p:cNvSpPr>
          <p:nvPr>
            <p:ph type="sldNum" sz="quarter" idx="11"/>
          </p:nvPr>
        </p:nvSpPr>
        <p:spPr/>
        <p:txBody>
          <a:bodyPr/>
          <a:lstStyle/>
          <a:p>
            <a:pPr>
              <a:defRPr/>
            </a:pPr>
            <a:r>
              <a:rPr lang="en-US" dirty="0"/>
              <a:t>1-</a:t>
            </a:r>
            <a:fld id="{003F08E3-EF1B-4A9E-A05A-8122D5D8E817}" type="slidenum">
              <a:rPr lang="en-US" smtClean="0"/>
              <a:pPr>
                <a:defRPr/>
              </a:pPr>
              <a:t>18</a:t>
            </a:fld>
            <a:endParaRPr lang="en-US" dirty="0"/>
          </a:p>
        </p:txBody>
      </p:sp>
    </p:spTree>
    <p:extLst>
      <p:ext uri="{BB962C8B-B14F-4D97-AF65-F5344CB8AC3E}">
        <p14:creationId xmlns:p14="http://schemas.microsoft.com/office/powerpoint/2010/main" val="365302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2413" y="274638"/>
            <a:ext cx="7089775" cy="1096962"/>
          </a:xfrm>
        </p:spPr>
        <p:txBody>
          <a:bodyPr/>
          <a:lstStyle/>
          <a:p>
            <a:r>
              <a:rPr lang="en-US" dirty="0"/>
              <a:t>Purpose of a Database</a:t>
            </a:r>
          </a:p>
        </p:txBody>
      </p:sp>
      <p:sp>
        <p:nvSpPr>
          <p:cNvPr id="21506" name="Rectangle 3"/>
          <p:cNvSpPr>
            <a:spLocks noGrp="1" noChangeArrowheads="1"/>
          </p:cNvSpPr>
          <p:nvPr>
            <p:ph idx="1"/>
          </p:nvPr>
        </p:nvSpPr>
        <p:spPr>
          <a:xfrm>
            <a:off x="1522413" y="1600201"/>
            <a:ext cx="7089775" cy="4267200"/>
          </a:xfrm>
        </p:spPr>
        <p:txBody>
          <a:bodyPr/>
          <a:lstStyle/>
          <a:p>
            <a:r>
              <a:rPr lang="en-US" sz="2000" dirty="0"/>
              <a:t>Keep track of things.</a:t>
            </a:r>
          </a:p>
          <a:p>
            <a:endParaRPr lang="en-US" sz="2000" dirty="0"/>
          </a:p>
          <a:p>
            <a:r>
              <a:rPr lang="en-US" sz="2000" dirty="0"/>
              <a:t>Unlike a spreadsheet, a database stores information that is more complicated.</a:t>
            </a:r>
          </a:p>
          <a:p>
            <a:pPr lvl="1"/>
            <a:r>
              <a:rPr lang="en-US" sz="1600" dirty="0"/>
              <a:t>College admin system:  students transcripts, class schedules, departments and professors</a:t>
            </a:r>
          </a:p>
          <a:p>
            <a:pPr lvl="1"/>
            <a:endParaRPr lang="en-US" sz="2000" dirty="0"/>
          </a:p>
          <a:p>
            <a:r>
              <a:rPr lang="en-US" sz="2000" dirty="0"/>
              <a:t>Performance</a:t>
            </a:r>
          </a:p>
          <a:p>
            <a:pPr lvl="1"/>
            <a:r>
              <a:rPr lang="en-US" sz="2000" dirty="0"/>
              <a:t>Data is too large to read into memory</a:t>
            </a:r>
          </a:p>
          <a:p>
            <a:pPr lvl="1"/>
            <a:r>
              <a:rPr lang="en-US" sz="2000" dirty="0"/>
              <a:t>Efficient update, don’t rewrite the entire file </a:t>
            </a:r>
          </a:p>
          <a:p>
            <a:pPr lvl="1"/>
            <a:r>
              <a:rPr lang="en-US" sz="2000" dirty="0"/>
              <a:t>Multiple concurrent users, controlled sharing, recovery from failures</a:t>
            </a:r>
          </a:p>
        </p:txBody>
      </p:sp>
      <p:sp>
        <p:nvSpPr>
          <p:cNvPr id="21507" name="Slide Number Placeholder 2"/>
          <p:cNvSpPr>
            <a:spLocks noGrp="1"/>
          </p:cNvSpPr>
          <p:nvPr>
            <p:ph type="sldNum" sz="quarter" idx="11"/>
          </p:nvPr>
        </p:nvSpPr>
        <p:spPr>
          <a:noFill/>
        </p:spPr>
        <p:txBody>
          <a:bodyPr/>
          <a:lstStyle/>
          <a:p>
            <a:r>
              <a:rPr lang="en-US" dirty="0">
                <a:cs typeface="Arial" charset="0"/>
              </a:rPr>
              <a:t>1-</a:t>
            </a:r>
            <a:fld id="{C5D5F3EE-05F5-4208-BC1A-64678C97399D}" type="slidenum">
              <a:rPr lang="en-US">
                <a:cs typeface="Arial" charset="0"/>
              </a:rPr>
              <a:pPr/>
              <a:t>2</a:t>
            </a:fld>
            <a:endParaRPr lang="en-US" dirty="0">
              <a:cs typeface="Arial" charset="0"/>
            </a:endParaRP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a:t>Relation</a:t>
            </a:r>
          </a:p>
        </p:txBody>
      </p:sp>
      <p:sp>
        <p:nvSpPr>
          <p:cNvPr id="26626" name="Rectangle 3"/>
          <p:cNvSpPr>
            <a:spLocks noGrp="1" noChangeArrowheads="1"/>
          </p:cNvSpPr>
          <p:nvPr>
            <p:ph idx="1"/>
          </p:nvPr>
        </p:nvSpPr>
        <p:spPr/>
        <p:txBody>
          <a:bodyPr/>
          <a:lstStyle/>
          <a:p>
            <a:r>
              <a:rPr lang="en-US" sz="2800" dirty="0"/>
              <a:t>A </a:t>
            </a:r>
            <a:r>
              <a:rPr lang="en-US" sz="2800" b="1" dirty="0"/>
              <a:t>relation</a:t>
            </a:r>
            <a:r>
              <a:rPr lang="en-US" sz="2800" i="1" dirty="0"/>
              <a:t> </a:t>
            </a:r>
            <a:r>
              <a:rPr lang="en-US" sz="2800" dirty="0"/>
              <a:t>is a two-dimensional table that has specific characteristics.</a:t>
            </a:r>
          </a:p>
          <a:p>
            <a:r>
              <a:rPr lang="en-US" sz="2800" dirty="0"/>
              <a:t>The table, like a spreadsheet, consists of rows and columns.</a:t>
            </a:r>
          </a:p>
        </p:txBody>
      </p:sp>
      <p:sp>
        <p:nvSpPr>
          <p:cNvPr id="26654" name="Slide Number Placeholder 2"/>
          <p:cNvSpPr>
            <a:spLocks noGrp="1"/>
          </p:cNvSpPr>
          <p:nvPr>
            <p:ph type="sldNum" sz="quarter" idx="11"/>
          </p:nvPr>
        </p:nvSpPr>
        <p:spPr>
          <a:noFill/>
        </p:spPr>
        <p:txBody>
          <a:bodyPr/>
          <a:lstStyle/>
          <a:p>
            <a:r>
              <a:rPr lang="en-US" dirty="0">
                <a:cs typeface="Arial" charset="0"/>
              </a:rPr>
              <a:t>2-</a:t>
            </a:r>
            <a:fld id="{10F6DF2F-A217-4F26-AFE5-620F671258BF}" type="slidenum">
              <a:rPr lang="en-US">
                <a:cs typeface="Arial" charset="0"/>
              </a:rPr>
              <a:pPr/>
              <a:t>3</a:t>
            </a:fld>
            <a:endParaRPr lang="en-US" dirty="0">
              <a:cs typeface="Arial" charset="0"/>
            </a:endParaRPr>
          </a:p>
        </p:txBody>
      </p:sp>
      <p:graphicFrame>
        <p:nvGraphicFramePr>
          <p:cNvPr id="21508" name="Group 4"/>
          <p:cNvGraphicFramePr>
            <a:graphicFrameLocks noGrp="1"/>
          </p:cNvGraphicFramePr>
          <p:nvPr/>
        </p:nvGraphicFramePr>
        <p:xfrm>
          <a:off x="2133600" y="4114800"/>
          <a:ext cx="6096000" cy="15240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Tree>
    <p:extLst>
      <p:ext uri="{BB962C8B-B14F-4D97-AF65-F5344CB8AC3E}">
        <p14:creationId xmlns:p14="http://schemas.microsoft.com/office/powerpoint/2010/main" val="3850337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Terminology</a:t>
            </a:r>
          </a:p>
        </p:txBody>
      </p:sp>
      <p:graphicFrame>
        <p:nvGraphicFramePr>
          <p:cNvPr id="26655" name="Group 31"/>
          <p:cNvGraphicFramePr>
            <a:graphicFrameLocks noGrp="1"/>
          </p:cNvGraphicFramePr>
          <p:nvPr>
            <p:ph type="tbl" idx="1"/>
          </p:nvPr>
        </p:nvGraphicFramePr>
        <p:xfrm>
          <a:off x="1524000" y="2286000"/>
          <a:ext cx="7239000" cy="3117850"/>
        </p:xfrm>
        <a:graphic>
          <a:graphicData uri="http://schemas.openxmlformats.org/drawingml/2006/table">
            <a:tb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1035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Column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0"/>
                  </a:ext>
                </a:extLst>
              </a:tr>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Record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Field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1"/>
                  </a:ext>
                </a:extLst>
              </a:tr>
              <a:tr h="1035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Relation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Tuple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2"/>
                  </a:ext>
                </a:extLst>
              </a:tr>
            </a:tbl>
          </a:graphicData>
        </a:graphic>
      </p:graphicFrame>
      <p:sp>
        <p:nvSpPr>
          <p:cNvPr id="36886" name="Slide Number Placeholder 2"/>
          <p:cNvSpPr>
            <a:spLocks noGrp="1"/>
          </p:cNvSpPr>
          <p:nvPr>
            <p:ph type="sldNum" sz="quarter" idx="11"/>
          </p:nvPr>
        </p:nvSpPr>
        <p:spPr>
          <a:noFill/>
        </p:spPr>
        <p:txBody>
          <a:bodyPr/>
          <a:lstStyle/>
          <a:p>
            <a:r>
              <a:rPr lang="en-US" dirty="0">
                <a:cs typeface="Arial" charset="0"/>
              </a:rPr>
              <a:t>2-</a:t>
            </a:r>
            <a:fld id="{B597ABD6-751E-48CA-8CB9-8B1F7E5464F9}" type="slidenum">
              <a:rPr lang="en-US">
                <a:cs typeface="Arial" charset="0"/>
              </a:rPr>
              <a:pPr/>
              <a:t>4</a:t>
            </a:fld>
            <a:endParaRPr lang="en-US" dirty="0">
              <a:cs typeface="Arial" charset="0"/>
            </a:endParaRPr>
          </a:p>
        </p:txBody>
      </p:sp>
      <p:sp>
        <p:nvSpPr>
          <p:cNvPr id="36884" name="Text Box 21"/>
          <p:cNvSpPr txBox="1">
            <a:spLocks noChangeArrowheads="1"/>
          </p:cNvSpPr>
          <p:nvPr/>
        </p:nvSpPr>
        <p:spPr bwMode="auto">
          <a:xfrm>
            <a:off x="1524000" y="1752600"/>
            <a:ext cx="2309813" cy="519113"/>
          </a:xfrm>
          <a:prstGeom prst="rect">
            <a:avLst/>
          </a:prstGeom>
          <a:noFill/>
          <a:ln w="9525">
            <a:noFill/>
            <a:miter lim="800000"/>
            <a:headEnd/>
            <a:tailEnd/>
          </a:ln>
        </p:spPr>
        <p:txBody>
          <a:bodyPr wrap="none">
            <a:spAutoFit/>
          </a:bodyPr>
          <a:lstStyle/>
          <a:p>
            <a:r>
              <a:rPr lang="en-US" sz="2800" dirty="0">
                <a:solidFill>
                  <a:srgbClr val="993300"/>
                </a:solidFill>
                <a:latin typeface="Arial Rounded MT Bold" pitchFamily="34" charset="0"/>
              </a:rPr>
              <a:t>Synonyms…</a:t>
            </a:r>
          </a:p>
        </p:txBody>
      </p:sp>
      <p:sp>
        <p:nvSpPr>
          <p:cNvPr id="7" name="Rectangle 6"/>
          <p:cNvSpPr/>
          <p:nvPr/>
        </p:nvSpPr>
        <p:spPr>
          <a:xfrm>
            <a:off x="3048000" y="5879068"/>
            <a:ext cx="4572000" cy="369332"/>
          </a:xfrm>
          <a:prstGeom prst="rect">
            <a:avLst/>
          </a:prstGeom>
        </p:spPr>
        <p:txBody>
          <a:bodyPr>
            <a:spAutoFit/>
          </a:bodyPr>
          <a:lstStyle/>
          <a:p>
            <a:r>
              <a:rPr lang="en-US" dirty="0"/>
              <a:t>Figure 2-6:  Equivalent Sets of Terms</a:t>
            </a: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Tree>
    <p:extLst>
      <p:ext uri="{BB962C8B-B14F-4D97-AF65-F5344CB8AC3E}">
        <p14:creationId xmlns:p14="http://schemas.microsoft.com/office/powerpoint/2010/main" val="293383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47800" y="228600"/>
            <a:ext cx="7467600" cy="1143000"/>
          </a:xfrm>
        </p:spPr>
        <p:txBody>
          <a:bodyPr/>
          <a:lstStyle/>
          <a:p>
            <a:r>
              <a:rPr lang="en-US" dirty="0"/>
              <a:t>Characteristics of a Relation</a:t>
            </a:r>
          </a:p>
        </p:txBody>
      </p:sp>
      <p:sp>
        <p:nvSpPr>
          <p:cNvPr id="28674" name="Rectangle 3"/>
          <p:cNvSpPr>
            <a:spLocks noGrp="1" noChangeArrowheads="1"/>
          </p:cNvSpPr>
          <p:nvPr>
            <p:ph idx="1"/>
          </p:nvPr>
        </p:nvSpPr>
        <p:spPr>
          <a:xfrm>
            <a:off x="1447800" y="1600200"/>
            <a:ext cx="7239000" cy="4562475"/>
          </a:xfrm>
        </p:spPr>
        <p:txBody>
          <a:bodyPr/>
          <a:lstStyle/>
          <a:p>
            <a:pPr marL="514350" indent="-514350">
              <a:lnSpc>
                <a:spcPct val="90000"/>
              </a:lnSpc>
              <a:buFont typeface="+mj-lt"/>
              <a:buAutoNum type="arabicPeriod"/>
            </a:pPr>
            <a:r>
              <a:rPr lang="en-US" sz="2400" dirty="0"/>
              <a:t>Rows contains data about an entity.</a:t>
            </a:r>
          </a:p>
          <a:p>
            <a:pPr marL="514350" indent="-514350">
              <a:lnSpc>
                <a:spcPct val="90000"/>
              </a:lnSpc>
              <a:buFont typeface="+mj-lt"/>
              <a:buAutoNum type="arabicPeriod"/>
            </a:pPr>
            <a:r>
              <a:rPr lang="en-US" sz="2400" dirty="0"/>
              <a:t>Columns contain data on attributes of the entity.</a:t>
            </a:r>
          </a:p>
          <a:p>
            <a:pPr marL="514350" indent="-514350">
              <a:lnSpc>
                <a:spcPct val="90000"/>
              </a:lnSpc>
              <a:buFont typeface="+mj-lt"/>
              <a:buAutoNum type="arabicPeriod"/>
            </a:pPr>
            <a:r>
              <a:rPr lang="en-US" sz="2400" b="1" i="1" dirty="0"/>
              <a:t>Cells of the table hold a single value.</a:t>
            </a:r>
          </a:p>
          <a:p>
            <a:pPr marL="514350" indent="-514350">
              <a:lnSpc>
                <a:spcPct val="90000"/>
              </a:lnSpc>
              <a:buFont typeface="+mj-lt"/>
              <a:buAutoNum type="arabicPeriod"/>
            </a:pPr>
            <a:r>
              <a:rPr lang="en-US" sz="2400" b="1" i="1" dirty="0"/>
              <a:t>All entries in a column are of the same kind.</a:t>
            </a:r>
          </a:p>
          <a:p>
            <a:pPr marL="514350" indent="-514350">
              <a:lnSpc>
                <a:spcPct val="90000"/>
              </a:lnSpc>
              <a:buFont typeface="+mj-lt"/>
              <a:buAutoNum type="arabicPeriod"/>
            </a:pPr>
            <a:r>
              <a:rPr lang="en-US" sz="2400" dirty="0"/>
              <a:t>Each column has a unique name.</a:t>
            </a:r>
          </a:p>
          <a:p>
            <a:pPr marL="514350" indent="-514350">
              <a:lnSpc>
                <a:spcPct val="90000"/>
              </a:lnSpc>
              <a:buFont typeface="+mj-lt"/>
              <a:buAutoNum type="arabicPeriod"/>
            </a:pPr>
            <a:r>
              <a:rPr lang="en-US" sz="2400" dirty="0"/>
              <a:t>The order of the columns is unimportant.</a:t>
            </a:r>
          </a:p>
          <a:p>
            <a:pPr marL="514350" indent="-514350">
              <a:lnSpc>
                <a:spcPct val="90000"/>
              </a:lnSpc>
              <a:buFont typeface="+mj-lt"/>
              <a:buAutoNum type="arabicPeriod"/>
            </a:pPr>
            <a:r>
              <a:rPr lang="en-US" sz="2400" dirty="0"/>
              <a:t>The order of the rows is unimportant.</a:t>
            </a:r>
          </a:p>
          <a:p>
            <a:pPr marL="514350" indent="-514350">
              <a:lnSpc>
                <a:spcPct val="90000"/>
              </a:lnSpc>
              <a:buFont typeface="+mj-lt"/>
              <a:buAutoNum type="arabicPeriod"/>
            </a:pPr>
            <a:r>
              <a:rPr lang="en-US" sz="2400" b="1" i="1" dirty="0"/>
              <a:t>No two rows may be identical (or have same key)</a:t>
            </a:r>
          </a:p>
          <a:p>
            <a:pPr>
              <a:lnSpc>
                <a:spcPct val="90000"/>
              </a:lnSpc>
            </a:pPr>
            <a:endParaRPr lang="en-US" sz="2800" b="1" dirty="0"/>
          </a:p>
        </p:txBody>
      </p:sp>
      <p:sp>
        <p:nvSpPr>
          <p:cNvPr id="28676" name="Slide Number Placeholder 2"/>
          <p:cNvSpPr>
            <a:spLocks noGrp="1"/>
          </p:cNvSpPr>
          <p:nvPr>
            <p:ph type="sldNum" sz="quarter" idx="11"/>
          </p:nvPr>
        </p:nvSpPr>
        <p:spPr>
          <a:noFill/>
        </p:spPr>
        <p:txBody>
          <a:bodyPr/>
          <a:lstStyle/>
          <a:p>
            <a:r>
              <a:rPr lang="en-US" dirty="0">
                <a:cs typeface="Arial" charset="0"/>
              </a:rPr>
              <a:t>2-</a:t>
            </a:r>
            <a:fld id="{5967B43C-C194-471C-840F-35887D4C201D}" type="slidenum">
              <a:rPr lang="en-US">
                <a:cs typeface="Arial" charset="0"/>
              </a:rPr>
              <a:pPr/>
              <a:t>5</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Tree>
    <p:extLst>
      <p:ext uri="{BB962C8B-B14F-4D97-AF65-F5344CB8AC3E}">
        <p14:creationId xmlns:p14="http://schemas.microsoft.com/office/powerpoint/2010/main" val="298361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t>A Nonrelation Example</a:t>
            </a:r>
          </a:p>
        </p:txBody>
      </p:sp>
      <p:sp>
        <p:nvSpPr>
          <p:cNvPr id="32799" name="Slide Number Placeholder 2"/>
          <p:cNvSpPr>
            <a:spLocks noGrp="1"/>
          </p:cNvSpPr>
          <p:nvPr>
            <p:ph type="sldNum" sz="quarter" idx="11"/>
          </p:nvPr>
        </p:nvSpPr>
        <p:spPr>
          <a:noFill/>
        </p:spPr>
        <p:txBody>
          <a:bodyPr/>
          <a:lstStyle/>
          <a:p>
            <a:r>
              <a:rPr lang="en-US" dirty="0">
                <a:cs typeface="Arial" charset="0"/>
              </a:rPr>
              <a:t>2-</a:t>
            </a:r>
            <a:fld id="{0428E3BB-7916-4336-BF4D-1588B2186951}" type="slidenum">
              <a:rPr lang="en-US">
                <a:cs typeface="Arial" charset="0"/>
              </a:rPr>
              <a:pPr/>
              <a:t>6</a:t>
            </a:fld>
            <a:endParaRPr lang="en-US" dirty="0">
              <a:cs typeface="Arial" charset="0"/>
            </a:endParaRPr>
          </a:p>
        </p:txBody>
      </p:sp>
      <p:graphicFrame>
        <p:nvGraphicFramePr>
          <p:cNvPr id="24611" name="Group 35"/>
          <p:cNvGraphicFramePr>
            <a:graphicFrameLocks noGrp="1"/>
          </p:cNvGraphicFramePr>
          <p:nvPr>
            <p:extLst>
              <p:ext uri="{D42A27DB-BD31-4B8C-83A1-F6EECF244321}">
                <p14:modId xmlns:p14="http://schemas.microsoft.com/office/powerpoint/2010/main" val="712858426"/>
              </p:ext>
            </p:extLst>
          </p:nvPr>
        </p:nvGraphicFramePr>
        <p:xfrm>
          <a:off x="1494503" y="2622993"/>
          <a:ext cx="7315200" cy="3103564"/>
        </p:xfrm>
        <a:graphic>
          <a:graphicData uri="http://schemas.openxmlformats.org/drawingml/2006/table">
            <a:tbl>
              <a:tblPr/>
              <a:tblGrid>
                <a:gridCol w="32194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tblGrid>
              <a:tr h="5182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EmployeeNumber</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Phone</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LastName</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10304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335-6421,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454-9744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Abernathy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215-7789</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Cadley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610-9850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Copley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299-9090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Jackson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796" name="Text Box 31"/>
          <p:cNvSpPr txBox="1">
            <a:spLocks noChangeArrowheads="1"/>
          </p:cNvSpPr>
          <p:nvPr/>
        </p:nvSpPr>
        <p:spPr bwMode="auto">
          <a:xfrm>
            <a:off x="2057400" y="1828800"/>
            <a:ext cx="6781800" cy="538163"/>
          </a:xfrm>
          <a:prstGeom prst="rect">
            <a:avLst/>
          </a:prstGeom>
          <a:noFill/>
          <a:ln w="19050">
            <a:solidFill>
              <a:schemeClr val="tx1"/>
            </a:solidFill>
            <a:miter lim="800000"/>
            <a:headEnd/>
            <a:tailEnd/>
          </a:ln>
        </p:spPr>
        <p:txBody>
          <a:bodyPr>
            <a:spAutoFit/>
          </a:bodyPr>
          <a:lstStyle/>
          <a:p>
            <a:r>
              <a:rPr lang="en-US" sz="2800" i="1" dirty="0">
                <a:solidFill>
                  <a:srgbClr val="993300"/>
                </a:solidFill>
                <a:latin typeface="Arial Rounded MT Bold" pitchFamily="34" charset="0"/>
              </a:rPr>
              <a:t>Cells of the table hold multiple values</a:t>
            </a:r>
          </a:p>
        </p:txBody>
      </p:sp>
      <p:sp>
        <p:nvSpPr>
          <p:cNvPr id="32797" name="Line 32"/>
          <p:cNvSpPr>
            <a:spLocks noChangeShapeType="1"/>
          </p:cNvSpPr>
          <p:nvPr/>
        </p:nvSpPr>
        <p:spPr bwMode="auto">
          <a:xfrm flipH="1">
            <a:off x="5943600" y="2362200"/>
            <a:ext cx="1066800" cy="990600"/>
          </a:xfrm>
          <a:prstGeom prst="line">
            <a:avLst/>
          </a:prstGeom>
          <a:noFill/>
          <a:ln w="38100">
            <a:solidFill>
              <a:schemeClr val="tx1"/>
            </a:solidFill>
            <a:round/>
            <a:headEnd/>
            <a:tailEnd type="triangle" w="lg" len="med"/>
          </a:ln>
        </p:spPr>
        <p:txBody>
          <a:bodyPr/>
          <a:lstStyle/>
          <a:p>
            <a:endParaRPr lang="en-US" dirty="0"/>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
        <p:nvSpPr>
          <p:cNvPr id="8" name="Text Box 31"/>
          <p:cNvSpPr txBox="1">
            <a:spLocks noChangeArrowheads="1"/>
          </p:cNvSpPr>
          <p:nvPr/>
        </p:nvSpPr>
        <p:spPr bwMode="auto">
          <a:xfrm>
            <a:off x="2133600" y="5892801"/>
            <a:ext cx="6781800" cy="538163"/>
          </a:xfrm>
          <a:prstGeom prst="rect">
            <a:avLst/>
          </a:prstGeom>
          <a:noFill/>
          <a:ln w="19050">
            <a:solidFill>
              <a:schemeClr val="tx1"/>
            </a:solidFill>
            <a:miter lim="800000"/>
            <a:headEnd/>
            <a:tailEnd/>
          </a:ln>
        </p:spPr>
        <p:txBody>
          <a:bodyPr>
            <a:spAutoFit/>
          </a:bodyPr>
          <a:lstStyle/>
          <a:p>
            <a:r>
              <a:rPr lang="en-US" sz="2800" i="1" dirty="0">
                <a:solidFill>
                  <a:srgbClr val="993300"/>
                </a:solidFill>
                <a:latin typeface="Arial Rounded MT Bold" pitchFamily="34" charset="0"/>
              </a:rPr>
              <a:t>Multiple rows with same key</a:t>
            </a:r>
          </a:p>
        </p:txBody>
      </p:sp>
      <p:sp>
        <p:nvSpPr>
          <p:cNvPr id="9" name="Line 32"/>
          <p:cNvSpPr>
            <a:spLocks noChangeShapeType="1"/>
          </p:cNvSpPr>
          <p:nvPr/>
        </p:nvSpPr>
        <p:spPr bwMode="auto">
          <a:xfrm flipH="1" flipV="1">
            <a:off x="2362200" y="4590372"/>
            <a:ext cx="914400" cy="1302426"/>
          </a:xfrm>
          <a:prstGeom prst="line">
            <a:avLst/>
          </a:prstGeom>
          <a:noFill/>
          <a:ln w="38100">
            <a:solidFill>
              <a:schemeClr val="tx1"/>
            </a:solidFill>
            <a:round/>
            <a:headEnd/>
            <a:tailEnd type="triangle" w="lg" len="med"/>
          </a:ln>
        </p:spPr>
        <p:txBody>
          <a:bodyPr/>
          <a:lstStyle/>
          <a:p>
            <a:endParaRPr lang="en-US" dirty="0"/>
          </a:p>
        </p:txBody>
      </p:sp>
      <p:sp>
        <p:nvSpPr>
          <p:cNvPr id="10" name="Line 32"/>
          <p:cNvSpPr>
            <a:spLocks noChangeShapeType="1"/>
          </p:cNvSpPr>
          <p:nvPr/>
        </p:nvSpPr>
        <p:spPr bwMode="auto">
          <a:xfrm flipH="1" flipV="1">
            <a:off x="2438400" y="5470728"/>
            <a:ext cx="762000" cy="422071"/>
          </a:xfrm>
          <a:prstGeom prst="line">
            <a:avLst/>
          </a:prstGeom>
          <a:noFill/>
          <a:ln w="38100">
            <a:solidFill>
              <a:schemeClr val="tx1"/>
            </a:solidFill>
            <a:round/>
            <a:headEnd/>
            <a:tailEnd type="triangle" w="lg" len="med"/>
          </a:ln>
        </p:spPr>
        <p:txBody>
          <a:bodyPr/>
          <a:lstStyle/>
          <a:p>
            <a:endParaRPr lang="en-US" dirty="0"/>
          </a:p>
        </p:txBody>
      </p:sp>
    </p:spTree>
    <p:extLst>
      <p:ext uri="{BB962C8B-B14F-4D97-AF65-F5344CB8AC3E}">
        <p14:creationId xmlns:p14="http://schemas.microsoft.com/office/powerpoint/2010/main" val="90001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600200"/>
            <a:ext cx="7411810" cy="327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8" name="Rectangle 2"/>
          <p:cNvSpPr>
            <a:spLocks noGrp="1" noChangeArrowheads="1"/>
          </p:cNvSpPr>
          <p:nvPr>
            <p:ph type="title"/>
          </p:nvPr>
        </p:nvSpPr>
        <p:spPr/>
        <p:txBody>
          <a:bodyPr/>
          <a:lstStyle/>
          <a:p>
            <a:r>
              <a:rPr lang="en-US" dirty="0"/>
              <a:t>List Issues</a:t>
            </a:r>
          </a:p>
        </p:txBody>
      </p:sp>
      <p:sp>
        <p:nvSpPr>
          <p:cNvPr id="29699" name="Slide Number Placeholder 2"/>
          <p:cNvSpPr>
            <a:spLocks noGrp="1"/>
          </p:cNvSpPr>
          <p:nvPr>
            <p:ph type="sldNum" sz="quarter" idx="11"/>
          </p:nvPr>
        </p:nvSpPr>
        <p:spPr>
          <a:noFill/>
        </p:spPr>
        <p:txBody>
          <a:bodyPr/>
          <a:lstStyle/>
          <a:p>
            <a:r>
              <a:rPr lang="en-US" dirty="0">
                <a:cs typeface="Arial" charset="0"/>
              </a:rPr>
              <a:t>1-</a:t>
            </a:r>
            <a:fld id="{3F0FBF28-A434-426E-A7C7-337F8C8AE436}" type="slidenum">
              <a:rPr lang="en-US">
                <a:cs typeface="Arial" charset="0"/>
              </a:rPr>
              <a:pPr/>
              <a:t>7</a:t>
            </a:fld>
            <a:endParaRPr lang="en-US" dirty="0">
              <a:cs typeface="Arial" charset="0"/>
            </a:endParaRPr>
          </a:p>
        </p:txBody>
      </p:sp>
      <p:sp>
        <p:nvSpPr>
          <p:cNvPr id="6" name="TextBox 5"/>
          <p:cNvSpPr txBox="1"/>
          <p:nvPr/>
        </p:nvSpPr>
        <p:spPr>
          <a:xfrm>
            <a:off x="1905000" y="5638800"/>
            <a:ext cx="6705600" cy="369332"/>
          </a:xfrm>
          <a:prstGeom prst="rect">
            <a:avLst/>
          </a:prstGeom>
          <a:noFill/>
        </p:spPr>
        <p:txBody>
          <a:bodyPr wrap="square" rtlCol="0">
            <a:spAutoFit/>
          </a:bodyPr>
          <a:lstStyle/>
          <a:p>
            <a:r>
              <a:rPr lang="en-US" dirty="0"/>
              <a:t>Figure 1-5:  The Student with Adviser and Department List</a:t>
            </a: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dirty="0"/>
              <a:t>Normalization</a:t>
            </a:r>
          </a:p>
        </p:txBody>
      </p:sp>
      <p:sp>
        <p:nvSpPr>
          <p:cNvPr id="92162" name="Rectangle 3"/>
          <p:cNvSpPr>
            <a:spLocks noGrp="1" noChangeArrowheads="1"/>
          </p:cNvSpPr>
          <p:nvPr>
            <p:ph idx="1"/>
          </p:nvPr>
        </p:nvSpPr>
        <p:spPr/>
        <p:txBody>
          <a:bodyPr/>
          <a:lstStyle/>
          <a:p>
            <a:r>
              <a:rPr lang="en-US" sz="2400" dirty="0"/>
              <a:t>Normalization—A process of analyzing a relation to ensure that it is </a:t>
            </a:r>
            <a:r>
              <a:rPr lang="en-US" sz="2400" i="1" dirty="0"/>
              <a:t>well formed</a:t>
            </a:r>
          </a:p>
          <a:p>
            <a:endParaRPr lang="en-US" sz="2400" i="1" dirty="0"/>
          </a:p>
          <a:p>
            <a:r>
              <a:rPr lang="en-US" sz="2400" dirty="0"/>
              <a:t>More specifically, if a relation is normalized (well formed), rows can be inserted, deleted, or modified without creating update anomalies.</a:t>
            </a:r>
          </a:p>
          <a:p>
            <a:pPr lvl="1"/>
            <a:r>
              <a:rPr lang="en-US" sz="2000" dirty="0"/>
              <a:t>Duplicate data anomaly:  advisor email stored multiple time</a:t>
            </a:r>
          </a:p>
          <a:p>
            <a:pPr lvl="1"/>
            <a:r>
              <a:rPr lang="en-US" sz="2000" dirty="0"/>
              <a:t>Dependency anomaly: to store advisor data, the advisor must have at least one student</a:t>
            </a:r>
          </a:p>
        </p:txBody>
      </p:sp>
      <p:sp>
        <p:nvSpPr>
          <p:cNvPr id="92164" name="Slide Number Placeholder 2"/>
          <p:cNvSpPr>
            <a:spLocks noGrp="1"/>
          </p:cNvSpPr>
          <p:nvPr>
            <p:ph type="sldNum" sz="quarter" idx="11"/>
          </p:nvPr>
        </p:nvSpPr>
        <p:spPr>
          <a:noFill/>
        </p:spPr>
        <p:txBody>
          <a:bodyPr/>
          <a:lstStyle/>
          <a:p>
            <a:r>
              <a:rPr lang="en-US" dirty="0">
                <a:cs typeface="Arial" charset="0"/>
              </a:rPr>
              <a:t>2-</a:t>
            </a:r>
            <a:fld id="{A190A5A7-DBA8-4F25-BF89-6833752491C9}" type="slidenum">
              <a:rPr lang="en-US">
                <a:cs typeface="Arial" charset="0"/>
              </a:rPr>
              <a:pPr/>
              <a:t>8</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spTree>
    <p:extLst>
      <p:ext uri="{BB962C8B-B14F-4D97-AF65-F5344CB8AC3E}">
        <p14:creationId xmlns:p14="http://schemas.microsoft.com/office/powerpoint/2010/main" val="23352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447800" y="1600200"/>
            <a:ext cx="7485089" cy="4267200"/>
          </a:xfrm>
          <a:prstGeom prst="rect">
            <a:avLst/>
          </a:prstGeom>
        </p:spPr>
      </p:pic>
      <p:sp>
        <p:nvSpPr>
          <p:cNvPr id="44034" name="Rectangle 2"/>
          <p:cNvSpPr>
            <a:spLocks noGrp="1" noChangeArrowheads="1"/>
          </p:cNvSpPr>
          <p:nvPr>
            <p:ph type="title"/>
          </p:nvPr>
        </p:nvSpPr>
        <p:spPr/>
        <p:txBody>
          <a:bodyPr/>
          <a:lstStyle/>
          <a:p>
            <a:r>
              <a:rPr lang="en-US" sz="4000" dirty="0"/>
              <a:t>The Department, Advisor and Student Tables</a:t>
            </a:r>
          </a:p>
        </p:txBody>
      </p:sp>
      <p:sp>
        <p:nvSpPr>
          <p:cNvPr id="44035" name="Slide Number Placeholder 2"/>
          <p:cNvSpPr>
            <a:spLocks noGrp="1"/>
          </p:cNvSpPr>
          <p:nvPr>
            <p:ph type="sldNum" sz="quarter" idx="11"/>
          </p:nvPr>
        </p:nvSpPr>
        <p:spPr>
          <a:noFill/>
        </p:spPr>
        <p:txBody>
          <a:bodyPr/>
          <a:lstStyle/>
          <a:p>
            <a:r>
              <a:rPr lang="en-US" dirty="0">
                <a:cs typeface="Arial" charset="0"/>
              </a:rPr>
              <a:t>1-</a:t>
            </a:r>
            <a:fld id="{C24E6A79-C277-4C55-B2CF-E09117352CEE}" type="slidenum">
              <a:rPr lang="en-US">
                <a:cs typeface="Arial" charset="0"/>
              </a:rPr>
              <a:pPr/>
              <a:t>9</a:t>
            </a:fld>
            <a:endParaRPr lang="en-US" dirty="0">
              <a:cs typeface="Arial" charset="0"/>
            </a:endParaRPr>
          </a:p>
        </p:txBody>
      </p:sp>
      <p:sp>
        <p:nvSpPr>
          <p:cNvPr id="6" name="TextBox 5"/>
          <p:cNvSpPr txBox="1"/>
          <p:nvPr/>
        </p:nvSpPr>
        <p:spPr>
          <a:xfrm>
            <a:off x="2286000" y="5867400"/>
            <a:ext cx="6172200" cy="369332"/>
          </a:xfrm>
          <a:prstGeom prst="rect">
            <a:avLst/>
          </a:prstGeom>
          <a:noFill/>
        </p:spPr>
        <p:txBody>
          <a:bodyPr wrap="square" rtlCol="0">
            <a:spAutoFit/>
          </a:bodyPr>
          <a:lstStyle/>
          <a:p>
            <a:r>
              <a:rPr lang="en-US" dirty="0"/>
              <a:t>Figure 1-8: The Department, Adviser, and Student Tables</a:t>
            </a: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theme/theme1.xml><?xml version="1.0" encoding="utf-8"?>
<a:theme xmlns:a="http://schemas.openxmlformats.org/drawingml/2006/main" name="DBC-e06-PPT-Theme-0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DBC-e06-PPT-Theme-01</Template>
  <TotalTime>2342</TotalTime>
  <Words>1415</Words>
  <Application>Microsoft Office PowerPoint</Application>
  <PresentationFormat>On-screen Show (4:3)</PresentationFormat>
  <Paragraphs>191</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Rounded MT Bold</vt:lpstr>
      <vt:lpstr>Lucida Sans</vt:lpstr>
      <vt:lpstr>DBC-e06-PPT-Theme-01</vt:lpstr>
      <vt:lpstr>What is a Database  and Why use it?</vt:lpstr>
      <vt:lpstr>Purpose of a Database</vt:lpstr>
      <vt:lpstr>Relation</vt:lpstr>
      <vt:lpstr>Terminology</vt:lpstr>
      <vt:lpstr>Characteristics of a Relation</vt:lpstr>
      <vt:lpstr>A Nonrelation Example</vt:lpstr>
      <vt:lpstr>List Issues</vt:lpstr>
      <vt:lpstr>Normalization</vt:lpstr>
      <vt:lpstr>The Department, Advisor and Student Tables</vt:lpstr>
      <vt:lpstr>Putting the Pieces Back Together</vt:lpstr>
      <vt:lpstr>Relationships Between Tables</vt:lpstr>
      <vt:lpstr>Sounds Like More Work, Not Less</vt:lpstr>
      <vt:lpstr>Components of a  Web Application</vt:lpstr>
      <vt:lpstr>Database Management System (DBMS)</vt:lpstr>
      <vt:lpstr>AMP, LAMP and WAMP</vt:lpstr>
      <vt:lpstr>Typical Web DBMS Servers</vt:lpstr>
      <vt:lpstr>Top 10 Industry DBs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DBC-e07-Chapter-01-PPT</dc:title>
  <dc:creator>David.J.Auer</dc:creator>
  <cp:lastModifiedBy>david</cp:lastModifiedBy>
  <cp:revision>157</cp:revision>
  <cp:lastPrinted>2016-12-21T03:24:17Z</cp:lastPrinted>
  <dcterms:created xsi:type="dcterms:W3CDTF">2010-07-01T18:09:49Z</dcterms:created>
  <dcterms:modified xsi:type="dcterms:W3CDTF">2017-12-15T01:57:28Z</dcterms:modified>
</cp:coreProperties>
</file>