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8"/>
  </p:notesMasterIdLst>
  <p:handoutMasterIdLst>
    <p:handoutMasterId r:id="rId29"/>
  </p:handoutMasterIdLst>
  <p:sldIdLst>
    <p:sldId id="309" r:id="rId2"/>
    <p:sldId id="262" r:id="rId3"/>
    <p:sldId id="319" r:id="rId4"/>
    <p:sldId id="310" r:id="rId5"/>
    <p:sldId id="274" r:id="rId6"/>
    <p:sldId id="276" r:id="rId7"/>
    <p:sldId id="317" r:id="rId8"/>
    <p:sldId id="318" r:id="rId9"/>
    <p:sldId id="316" r:id="rId10"/>
    <p:sldId id="277" r:id="rId11"/>
    <p:sldId id="278" r:id="rId12"/>
    <p:sldId id="281" r:id="rId13"/>
    <p:sldId id="283" r:id="rId14"/>
    <p:sldId id="284" r:id="rId15"/>
    <p:sldId id="286" r:id="rId16"/>
    <p:sldId id="287" r:id="rId17"/>
    <p:sldId id="312" r:id="rId18"/>
    <p:sldId id="311" r:id="rId19"/>
    <p:sldId id="314" r:id="rId20"/>
    <p:sldId id="288" r:id="rId21"/>
    <p:sldId id="300" r:id="rId22"/>
    <p:sldId id="301" r:id="rId23"/>
    <p:sldId id="299" r:id="rId24"/>
    <p:sldId id="305" r:id="rId25"/>
    <p:sldId id="304" r:id="rId26"/>
    <p:sldId id="315" r:id="rId27"/>
  </p:sldIdLst>
  <p:sldSz cx="9144000" cy="6858000" type="screen4x3"/>
  <p:notesSz cx="7077075" cy="936307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ris Fox" initials="CF"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40EC"/>
    <a:srgbClr val="2117E7"/>
    <a:srgbClr val="4F5A28"/>
    <a:srgbClr val="1811A9"/>
    <a:srgbClr val="E0AA62"/>
    <a:srgbClr val="1A12BC"/>
    <a:srgbClr val="1E15D7"/>
    <a:srgbClr val="7973F5"/>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40" autoAdjust="0"/>
    <p:restoredTop sz="93467" autoAdjust="0"/>
  </p:normalViewPr>
  <p:slideViewPr>
    <p:cSldViewPr>
      <p:cViewPr varScale="1">
        <p:scale>
          <a:sx n="103" d="100"/>
          <a:sy n="103" d="100"/>
        </p:scale>
        <p:origin x="184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145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66733" cy="468154"/>
          </a:xfrm>
          <a:prstGeom prst="rect">
            <a:avLst/>
          </a:prstGeom>
          <a:noFill/>
          <a:ln w="9525">
            <a:noFill/>
            <a:miter lim="800000"/>
            <a:headEnd/>
            <a:tailEnd/>
          </a:ln>
          <a:effectLst/>
        </p:spPr>
        <p:txBody>
          <a:bodyPr vert="horz" wrap="square" lIns="93936" tIns="46968" rIns="93936" bIns="46968" numCol="1" anchor="t" anchorCtr="0" compatLnSpc="1">
            <a:prstTxWarp prst="textNoShape">
              <a:avLst/>
            </a:prstTxWarp>
          </a:bodyPr>
          <a:lstStyle>
            <a:lvl1pPr>
              <a:defRPr sz="1200">
                <a:cs typeface="+mn-cs"/>
              </a:defRPr>
            </a:lvl1pPr>
          </a:lstStyle>
          <a:p>
            <a:pPr>
              <a:defRPr/>
            </a:pPr>
            <a:endParaRPr lang="en-US" dirty="0"/>
          </a:p>
        </p:txBody>
      </p:sp>
      <p:sp>
        <p:nvSpPr>
          <p:cNvPr id="12291" name="Rectangle 3"/>
          <p:cNvSpPr>
            <a:spLocks noGrp="1" noChangeArrowheads="1"/>
          </p:cNvSpPr>
          <p:nvPr>
            <p:ph type="dt" sz="quarter" idx="1"/>
          </p:nvPr>
        </p:nvSpPr>
        <p:spPr bwMode="auto">
          <a:xfrm>
            <a:off x="4008705" y="0"/>
            <a:ext cx="3066733" cy="468154"/>
          </a:xfrm>
          <a:prstGeom prst="rect">
            <a:avLst/>
          </a:prstGeom>
          <a:noFill/>
          <a:ln w="9525">
            <a:noFill/>
            <a:miter lim="800000"/>
            <a:headEnd/>
            <a:tailEnd/>
          </a:ln>
          <a:effectLst/>
        </p:spPr>
        <p:txBody>
          <a:bodyPr vert="horz" wrap="square" lIns="93936" tIns="46968" rIns="93936" bIns="46968" numCol="1" anchor="t" anchorCtr="0" compatLnSpc="1">
            <a:prstTxWarp prst="textNoShape">
              <a:avLst/>
            </a:prstTxWarp>
          </a:bodyPr>
          <a:lstStyle>
            <a:lvl1pPr algn="r">
              <a:defRPr sz="1200">
                <a:cs typeface="+mn-cs"/>
              </a:defRPr>
            </a:lvl1pPr>
          </a:lstStyle>
          <a:p>
            <a:pPr>
              <a:defRPr/>
            </a:pPr>
            <a:endParaRPr lang="en-US" dirty="0"/>
          </a:p>
        </p:txBody>
      </p:sp>
      <p:sp>
        <p:nvSpPr>
          <p:cNvPr id="12292" name="Rectangle 4"/>
          <p:cNvSpPr>
            <a:spLocks noGrp="1" noChangeArrowheads="1"/>
          </p:cNvSpPr>
          <p:nvPr>
            <p:ph type="ftr" sz="quarter" idx="2"/>
          </p:nvPr>
        </p:nvSpPr>
        <p:spPr bwMode="auto">
          <a:xfrm>
            <a:off x="0" y="8893296"/>
            <a:ext cx="3066733" cy="468154"/>
          </a:xfrm>
          <a:prstGeom prst="rect">
            <a:avLst/>
          </a:prstGeom>
          <a:noFill/>
          <a:ln w="9525">
            <a:noFill/>
            <a:miter lim="800000"/>
            <a:headEnd/>
            <a:tailEnd/>
          </a:ln>
          <a:effectLst/>
        </p:spPr>
        <p:txBody>
          <a:bodyPr vert="horz" wrap="square" lIns="93936" tIns="46968" rIns="93936" bIns="46968" numCol="1" anchor="b" anchorCtr="0" compatLnSpc="1">
            <a:prstTxWarp prst="textNoShape">
              <a:avLst/>
            </a:prstTxWarp>
          </a:bodyPr>
          <a:lstStyle>
            <a:lvl1pPr>
              <a:defRPr sz="1200">
                <a:cs typeface="+mn-cs"/>
              </a:defRPr>
            </a:lvl1pPr>
          </a:lstStyle>
          <a:p>
            <a:pPr>
              <a:defRPr/>
            </a:pPr>
            <a:endParaRPr lang="en-US" dirty="0"/>
          </a:p>
        </p:txBody>
      </p:sp>
      <p:sp>
        <p:nvSpPr>
          <p:cNvPr id="12293" name="Rectangle 5"/>
          <p:cNvSpPr>
            <a:spLocks noGrp="1" noChangeArrowheads="1"/>
          </p:cNvSpPr>
          <p:nvPr>
            <p:ph type="sldNum" sz="quarter" idx="3"/>
          </p:nvPr>
        </p:nvSpPr>
        <p:spPr bwMode="auto">
          <a:xfrm>
            <a:off x="4008705" y="8893296"/>
            <a:ext cx="3066733" cy="468154"/>
          </a:xfrm>
          <a:prstGeom prst="rect">
            <a:avLst/>
          </a:prstGeom>
          <a:noFill/>
          <a:ln w="9525">
            <a:noFill/>
            <a:miter lim="800000"/>
            <a:headEnd/>
            <a:tailEnd/>
          </a:ln>
          <a:effectLst/>
        </p:spPr>
        <p:txBody>
          <a:bodyPr vert="horz" wrap="square" lIns="93936" tIns="46968" rIns="93936" bIns="46968" numCol="1" anchor="b" anchorCtr="0" compatLnSpc="1">
            <a:prstTxWarp prst="textNoShape">
              <a:avLst/>
            </a:prstTxWarp>
          </a:bodyPr>
          <a:lstStyle>
            <a:lvl1pPr algn="r">
              <a:defRPr sz="1200">
                <a:cs typeface="+mn-cs"/>
              </a:defRPr>
            </a:lvl1pPr>
          </a:lstStyle>
          <a:p>
            <a:pPr>
              <a:defRPr/>
            </a:pPr>
            <a:fld id="{D713B18F-D700-49F0-9C9D-F0AA6D238AB5}" type="slidenum">
              <a:rPr lang="en-US"/>
              <a:pPr>
                <a:defRPr/>
              </a:pPr>
              <a:t>‹#›</a:t>
            </a:fld>
            <a:endParaRPr lang="en-US" dirty="0"/>
          </a:p>
        </p:txBody>
      </p:sp>
    </p:spTree>
    <p:extLst>
      <p:ext uri="{BB962C8B-B14F-4D97-AF65-F5344CB8AC3E}">
        <p14:creationId xmlns:p14="http://schemas.microsoft.com/office/powerpoint/2010/main" val="38547438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66733" cy="468154"/>
          </a:xfrm>
          <a:prstGeom prst="rect">
            <a:avLst/>
          </a:prstGeom>
          <a:noFill/>
          <a:ln w="9525">
            <a:noFill/>
            <a:miter lim="800000"/>
            <a:headEnd/>
            <a:tailEnd/>
          </a:ln>
          <a:effectLst/>
        </p:spPr>
        <p:txBody>
          <a:bodyPr vert="horz" wrap="square" lIns="93936" tIns="46968" rIns="93936" bIns="46968" numCol="1" anchor="t" anchorCtr="0" compatLnSpc="1">
            <a:prstTxWarp prst="textNoShape">
              <a:avLst/>
            </a:prstTxWarp>
          </a:bodyPr>
          <a:lstStyle>
            <a:lvl1pPr>
              <a:defRPr sz="1200">
                <a:cs typeface="+mn-cs"/>
              </a:defRPr>
            </a:lvl1pPr>
          </a:lstStyle>
          <a:p>
            <a:pPr>
              <a:defRPr/>
            </a:pPr>
            <a:endParaRPr lang="en-US" dirty="0"/>
          </a:p>
        </p:txBody>
      </p:sp>
      <p:sp>
        <p:nvSpPr>
          <p:cNvPr id="10243" name="Rectangle 3"/>
          <p:cNvSpPr>
            <a:spLocks noGrp="1" noChangeArrowheads="1"/>
          </p:cNvSpPr>
          <p:nvPr>
            <p:ph type="dt" idx="1"/>
          </p:nvPr>
        </p:nvSpPr>
        <p:spPr bwMode="auto">
          <a:xfrm>
            <a:off x="4008705" y="0"/>
            <a:ext cx="3066733" cy="468154"/>
          </a:xfrm>
          <a:prstGeom prst="rect">
            <a:avLst/>
          </a:prstGeom>
          <a:noFill/>
          <a:ln w="9525">
            <a:noFill/>
            <a:miter lim="800000"/>
            <a:headEnd/>
            <a:tailEnd/>
          </a:ln>
          <a:effectLst/>
        </p:spPr>
        <p:txBody>
          <a:bodyPr vert="horz" wrap="square" lIns="93936" tIns="46968" rIns="93936" bIns="46968" numCol="1" anchor="t" anchorCtr="0" compatLnSpc="1">
            <a:prstTxWarp prst="textNoShape">
              <a:avLst/>
            </a:prstTxWarp>
          </a:bodyPr>
          <a:lstStyle>
            <a:lvl1pPr algn="r">
              <a:defRPr sz="1200">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96975" y="701675"/>
            <a:ext cx="4683125" cy="351155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707708" y="4447461"/>
            <a:ext cx="5661660" cy="4213384"/>
          </a:xfrm>
          <a:prstGeom prst="rect">
            <a:avLst/>
          </a:prstGeom>
          <a:noFill/>
          <a:ln w="9525">
            <a:noFill/>
            <a:miter lim="800000"/>
            <a:headEnd/>
            <a:tailEnd/>
          </a:ln>
          <a:effectLst/>
        </p:spPr>
        <p:txBody>
          <a:bodyPr vert="horz" wrap="square" lIns="93936" tIns="46968" rIns="93936" bIns="469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6"/>
          <p:cNvSpPr>
            <a:spLocks noGrp="1" noChangeArrowheads="1"/>
          </p:cNvSpPr>
          <p:nvPr>
            <p:ph type="ftr" sz="quarter" idx="4"/>
          </p:nvPr>
        </p:nvSpPr>
        <p:spPr bwMode="auto">
          <a:xfrm>
            <a:off x="0" y="8893296"/>
            <a:ext cx="3066733" cy="468154"/>
          </a:xfrm>
          <a:prstGeom prst="rect">
            <a:avLst/>
          </a:prstGeom>
          <a:noFill/>
          <a:ln w="9525">
            <a:noFill/>
            <a:miter lim="800000"/>
            <a:headEnd/>
            <a:tailEnd/>
          </a:ln>
          <a:effectLst/>
        </p:spPr>
        <p:txBody>
          <a:bodyPr vert="horz" wrap="square" lIns="93936" tIns="46968" rIns="93936" bIns="46968" numCol="1" anchor="b" anchorCtr="0" compatLnSpc="1">
            <a:prstTxWarp prst="textNoShape">
              <a:avLst/>
            </a:prstTxWarp>
          </a:bodyPr>
          <a:lstStyle>
            <a:lvl1pPr>
              <a:defRPr sz="1200">
                <a:cs typeface="+mn-cs"/>
              </a:defRPr>
            </a:lvl1pPr>
          </a:lstStyle>
          <a:p>
            <a:pPr>
              <a:defRPr/>
            </a:pPr>
            <a:endParaRPr lang="en-US" dirty="0"/>
          </a:p>
        </p:txBody>
      </p:sp>
      <p:sp>
        <p:nvSpPr>
          <p:cNvPr id="10247" name="Rectangle 7"/>
          <p:cNvSpPr>
            <a:spLocks noGrp="1" noChangeArrowheads="1"/>
          </p:cNvSpPr>
          <p:nvPr>
            <p:ph type="sldNum" sz="quarter" idx="5"/>
          </p:nvPr>
        </p:nvSpPr>
        <p:spPr bwMode="auto">
          <a:xfrm>
            <a:off x="4008705" y="8893296"/>
            <a:ext cx="3066733" cy="468154"/>
          </a:xfrm>
          <a:prstGeom prst="rect">
            <a:avLst/>
          </a:prstGeom>
          <a:noFill/>
          <a:ln w="9525">
            <a:noFill/>
            <a:miter lim="800000"/>
            <a:headEnd/>
            <a:tailEnd/>
          </a:ln>
          <a:effectLst/>
        </p:spPr>
        <p:txBody>
          <a:bodyPr vert="horz" wrap="square" lIns="93936" tIns="46968" rIns="93936" bIns="46968" numCol="1" anchor="b" anchorCtr="0" compatLnSpc="1">
            <a:prstTxWarp prst="textNoShape">
              <a:avLst/>
            </a:prstTxWarp>
          </a:bodyPr>
          <a:lstStyle>
            <a:lvl1pPr algn="r">
              <a:defRPr sz="1200">
                <a:cs typeface="+mn-cs"/>
              </a:defRPr>
            </a:lvl1pPr>
          </a:lstStyle>
          <a:p>
            <a:pPr>
              <a:defRPr/>
            </a:pPr>
            <a:fld id="{C69ABBFD-EE2E-4503-9026-D5BDA3EC53F9}" type="slidenum">
              <a:rPr lang="en-US"/>
              <a:pPr>
                <a:defRPr/>
              </a:pPr>
              <a:t>‹#›</a:t>
            </a:fld>
            <a:endParaRPr lang="en-US" dirty="0"/>
          </a:p>
        </p:txBody>
      </p:sp>
    </p:spTree>
    <p:extLst>
      <p:ext uri="{BB962C8B-B14F-4D97-AF65-F5344CB8AC3E}">
        <p14:creationId xmlns:p14="http://schemas.microsoft.com/office/powerpoint/2010/main" val="479112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a:ln/>
        </p:spPr>
      </p:sp>
      <p:sp>
        <p:nvSpPr>
          <p:cNvPr id="24578" name="Notes Placeholder 2"/>
          <p:cNvSpPr>
            <a:spLocks noGrp="1"/>
          </p:cNvSpPr>
          <p:nvPr>
            <p:ph type="body" idx="1"/>
          </p:nvPr>
        </p:nvSpPr>
        <p:spPr>
          <a:noFill/>
          <a:ln/>
        </p:spPr>
        <p:txBody>
          <a:bodyPr/>
          <a:lstStyle/>
          <a:p>
            <a:pPr eaLnBrk="1" hangingPunct="1"/>
            <a:endParaRPr lang="en-US" dirty="0"/>
          </a:p>
        </p:txBody>
      </p:sp>
      <p:sp>
        <p:nvSpPr>
          <p:cNvPr id="24579" name="Slide Number Placeholder 3"/>
          <p:cNvSpPr>
            <a:spLocks noGrp="1"/>
          </p:cNvSpPr>
          <p:nvPr>
            <p:ph type="sldNum" sz="quarter" idx="5"/>
          </p:nvPr>
        </p:nvSpPr>
        <p:spPr>
          <a:noFill/>
        </p:spPr>
        <p:txBody>
          <a:bodyPr/>
          <a:lstStyle/>
          <a:p>
            <a:fld id="{17AA4B56-45C1-456F-99B4-D56D13C37C76}" type="slidenum">
              <a:rPr lang="en-US" smtClean="0">
                <a:cs typeface="Arial" charset="0"/>
              </a:rPr>
              <a:pPr/>
              <a:t>2</a:t>
            </a:fld>
            <a:endParaRPr lang="en-US" dirty="0">
              <a:cs typeface="Arial" charset="0"/>
            </a:endParaRPr>
          </a:p>
        </p:txBody>
      </p:sp>
    </p:spTree>
    <p:extLst>
      <p:ext uri="{BB962C8B-B14F-4D97-AF65-F5344CB8AC3E}">
        <p14:creationId xmlns:p14="http://schemas.microsoft.com/office/powerpoint/2010/main" val="3591957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a:ln/>
        </p:spPr>
      </p:sp>
      <p:sp>
        <p:nvSpPr>
          <p:cNvPr id="61442" name="Notes Placeholder 2"/>
          <p:cNvSpPr>
            <a:spLocks noGrp="1"/>
          </p:cNvSpPr>
          <p:nvPr>
            <p:ph type="body" idx="1"/>
          </p:nvPr>
        </p:nvSpPr>
        <p:spPr>
          <a:noFill/>
          <a:ln/>
        </p:spPr>
        <p:txBody>
          <a:bodyPr/>
          <a:lstStyle/>
          <a:p>
            <a:pPr eaLnBrk="1" hangingPunct="1"/>
            <a:endParaRPr lang="en-US" dirty="0"/>
          </a:p>
        </p:txBody>
      </p:sp>
      <p:sp>
        <p:nvSpPr>
          <p:cNvPr id="61443" name="Slide Number Placeholder 3"/>
          <p:cNvSpPr>
            <a:spLocks noGrp="1"/>
          </p:cNvSpPr>
          <p:nvPr>
            <p:ph type="sldNum" sz="quarter" idx="5"/>
          </p:nvPr>
        </p:nvSpPr>
        <p:spPr>
          <a:noFill/>
        </p:spPr>
        <p:txBody>
          <a:bodyPr/>
          <a:lstStyle/>
          <a:p>
            <a:fld id="{30790F36-205C-4FE9-997E-B8BDB3FA042B}" type="slidenum">
              <a:rPr lang="en-US" smtClean="0">
                <a:cs typeface="Arial" charset="0"/>
              </a:rPr>
              <a:pPr/>
              <a:t>12</a:t>
            </a:fld>
            <a:endParaRPr lang="en-US" dirty="0">
              <a:cs typeface="Arial" charset="0"/>
            </a:endParaRPr>
          </a:p>
        </p:txBody>
      </p:sp>
    </p:spTree>
    <p:extLst>
      <p:ext uri="{BB962C8B-B14F-4D97-AF65-F5344CB8AC3E}">
        <p14:creationId xmlns:p14="http://schemas.microsoft.com/office/powerpoint/2010/main" val="1812387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a:ln/>
        </p:spPr>
      </p:sp>
      <p:sp>
        <p:nvSpPr>
          <p:cNvPr id="63490" name="Notes Placeholder 2"/>
          <p:cNvSpPr>
            <a:spLocks noGrp="1"/>
          </p:cNvSpPr>
          <p:nvPr>
            <p:ph type="body" idx="1"/>
          </p:nvPr>
        </p:nvSpPr>
        <p:spPr>
          <a:noFill/>
          <a:ln/>
        </p:spPr>
        <p:txBody>
          <a:bodyPr/>
          <a:lstStyle/>
          <a:p>
            <a:pPr eaLnBrk="1" hangingPunct="1"/>
            <a:endParaRPr lang="en-US" dirty="0"/>
          </a:p>
        </p:txBody>
      </p:sp>
      <p:sp>
        <p:nvSpPr>
          <p:cNvPr id="63491" name="Slide Number Placeholder 3"/>
          <p:cNvSpPr>
            <a:spLocks noGrp="1"/>
          </p:cNvSpPr>
          <p:nvPr>
            <p:ph type="sldNum" sz="quarter" idx="5"/>
          </p:nvPr>
        </p:nvSpPr>
        <p:spPr>
          <a:noFill/>
        </p:spPr>
        <p:txBody>
          <a:bodyPr/>
          <a:lstStyle/>
          <a:p>
            <a:fld id="{F4E1FE03-0B30-448B-85BD-820B5E032005}" type="slidenum">
              <a:rPr lang="en-US" smtClean="0">
                <a:cs typeface="Arial" charset="0"/>
              </a:rPr>
              <a:pPr/>
              <a:t>13</a:t>
            </a:fld>
            <a:endParaRPr lang="en-US" dirty="0">
              <a:cs typeface="Arial" charset="0"/>
            </a:endParaRPr>
          </a:p>
        </p:txBody>
      </p:sp>
    </p:spTree>
    <p:extLst>
      <p:ext uri="{BB962C8B-B14F-4D97-AF65-F5344CB8AC3E}">
        <p14:creationId xmlns:p14="http://schemas.microsoft.com/office/powerpoint/2010/main" val="3507901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a:ln/>
        </p:spPr>
      </p:sp>
      <p:sp>
        <p:nvSpPr>
          <p:cNvPr id="65538" name="Notes Placeholder 2"/>
          <p:cNvSpPr>
            <a:spLocks noGrp="1"/>
          </p:cNvSpPr>
          <p:nvPr>
            <p:ph type="body" idx="1"/>
          </p:nvPr>
        </p:nvSpPr>
        <p:spPr>
          <a:noFill/>
          <a:ln/>
        </p:spPr>
        <p:txBody>
          <a:bodyPr/>
          <a:lstStyle/>
          <a:p>
            <a:pPr eaLnBrk="1" hangingPunct="1"/>
            <a:endParaRPr lang="en-US" dirty="0"/>
          </a:p>
        </p:txBody>
      </p:sp>
      <p:sp>
        <p:nvSpPr>
          <p:cNvPr id="65539" name="Slide Number Placeholder 3"/>
          <p:cNvSpPr>
            <a:spLocks noGrp="1"/>
          </p:cNvSpPr>
          <p:nvPr>
            <p:ph type="sldNum" sz="quarter" idx="5"/>
          </p:nvPr>
        </p:nvSpPr>
        <p:spPr>
          <a:noFill/>
        </p:spPr>
        <p:txBody>
          <a:bodyPr/>
          <a:lstStyle/>
          <a:p>
            <a:fld id="{C367793C-751E-4B5E-997E-8A6ED2D8865D}" type="slidenum">
              <a:rPr lang="en-US" smtClean="0">
                <a:cs typeface="Arial" charset="0"/>
              </a:rPr>
              <a:pPr/>
              <a:t>14</a:t>
            </a:fld>
            <a:endParaRPr lang="en-US" dirty="0">
              <a:cs typeface="Arial" charset="0"/>
            </a:endParaRPr>
          </a:p>
        </p:txBody>
      </p:sp>
    </p:spTree>
    <p:extLst>
      <p:ext uri="{BB962C8B-B14F-4D97-AF65-F5344CB8AC3E}">
        <p14:creationId xmlns:p14="http://schemas.microsoft.com/office/powerpoint/2010/main" val="2044300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noTextEdit="1"/>
          </p:cNvSpPr>
          <p:nvPr>
            <p:ph type="sldImg"/>
          </p:nvPr>
        </p:nvSpPr>
        <p:spPr>
          <a:ln/>
        </p:spPr>
      </p:sp>
      <p:sp>
        <p:nvSpPr>
          <p:cNvPr id="69634" name="Notes Placeholder 2"/>
          <p:cNvSpPr>
            <a:spLocks noGrp="1"/>
          </p:cNvSpPr>
          <p:nvPr>
            <p:ph type="body" idx="1"/>
          </p:nvPr>
        </p:nvSpPr>
        <p:spPr>
          <a:noFill/>
          <a:ln/>
        </p:spPr>
        <p:txBody>
          <a:bodyPr/>
          <a:lstStyle/>
          <a:p>
            <a:pPr eaLnBrk="1" hangingPunct="1"/>
            <a:endParaRPr lang="en-US" dirty="0"/>
          </a:p>
        </p:txBody>
      </p:sp>
      <p:sp>
        <p:nvSpPr>
          <p:cNvPr id="69635" name="Slide Number Placeholder 3"/>
          <p:cNvSpPr>
            <a:spLocks noGrp="1"/>
          </p:cNvSpPr>
          <p:nvPr>
            <p:ph type="sldNum" sz="quarter" idx="5"/>
          </p:nvPr>
        </p:nvSpPr>
        <p:spPr>
          <a:noFill/>
        </p:spPr>
        <p:txBody>
          <a:bodyPr/>
          <a:lstStyle/>
          <a:p>
            <a:fld id="{7AD83B0E-C419-439C-BCD8-95DBE4BE41AE}" type="slidenum">
              <a:rPr lang="en-US" smtClean="0">
                <a:cs typeface="Arial" charset="0"/>
              </a:rPr>
              <a:pPr/>
              <a:t>15</a:t>
            </a:fld>
            <a:endParaRPr lang="en-US" dirty="0">
              <a:cs typeface="Arial" charset="0"/>
            </a:endParaRPr>
          </a:p>
        </p:txBody>
      </p:sp>
    </p:spTree>
    <p:extLst>
      <p:ext uri="{BB962C8B-B14F-4D97-AF65-F5344CB8AC3E}">
        <p14:creationId xmlns:p14="http://schemas.microsoft.com/office/powerpoint/2010/main" val="3888874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noTextEdit="1"/>
          </p:cNvSpPr>
          <p:nvPr>
            <p:ph type="sldImg"/>
          </p:nvPr>
        </p:nvSpPr>
        <p:spPr>
          <a:ln/>
        </p:spPr>
      </p:sp>
      <p:sp>
        <p:nvSpPr>
          <p:cNvPr id="71682" name="Notes Placeholder 2"/>
          <p:cNvSpPr>
            <a:spLocks noGrp="1"/>
          </p:cNvSpPr>
          <p:nvPr>
            <p:ph type="body" idx="1"/>
          </p:nvPr>
        </p:nvSpPr>
        <p:spPr>
          <a:noFill/>
          <a:ln/>
        </p:spPr>
        <p:txBody>
          <a:bodyPr/>
          <a:lstStyle/>
          <a:p>
            <a:pPr eaLnBrk="1" hangingPunct="1"/>
            <a:endParaRPr lang="en-US" dirty="0"/>
          </a:p>
        </p:txBody>
      </p:sp>
      <p:sp>
        <p:nvSpPr>
          <p:cNvPr id="71683" name="Slide Number Placeholder 3"/>
          <p:cNvSpPr>
            <a:spLocks noGrp="1"/>
          </p:cNvSpPr>
          <p:nvPr>
            <p:ph type="sldNum" sz="quarter" idx="5"/>
          </p:nvPr>
        </p:nvSpPr>
        <p:spPr>
          <a:noFill/>
        </p:spPr>
        <p:txBody>
          <a:bodyPr/>
          <a:lstStyle/>
          <a:p>
            <a:fld id="{1A951266-4F1D-4237-A71B-B75B875AD0B8}" type="slidenum">
              <a:rPr lang="en-US" smtClean="0">
                <a:cs typeface="Arial" charset="0"/>
              </a:rPr>
              <a:pPr/>
              <a:t>16</a:t>
            </a:fld>
            <a:endParaRPr lang="en-US" dirty="0">
              <a:cs typeface="Arial" charset="0"/>
            </a:endParaRPr>
          </a:p>
        </p:txBody>
      </p:sp>
    </p:spTree>
    <p:extLst>
      <p:ext uri="{BB962C8B-B14F-4D97-AF65-F5344CB8AC3E}">
        <p14:creationId xmlns:p14="http://schemas.microsoft.com/office/powerpoint/2010/main" val="407684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a:ln/>
        </p:spPr>
      </p:sp>
      <p:sp>
        <p:nvSpPr>
          <p:cNvPr id="80898" name="Notes Placeholder 2"/>
          <p:cNvSpPr>
            <a:spLocks noGrp="1"/>
          </p:cNvSpPr>
          <p:nvPr>
            <p:ph type="body" idx="1"/>
          </p:nvPr>
        </p:nvSpPr>
        <p:spPr>
          <a:noFill/>
          <a:ln/>
        </p:spPr>
        <p:txBody>
          <a:bodyPr/>
          <a:lstStyle/>
          <a:p>
            <a:pPr eaLnBrk="1" hangingPunct="1"/>
            <a:endParaRPr lang="en-US" dirty="0"/>
          </a:p>
        </p:txBody>
      </p:sp>
      <p:sp>
        <p:nvSpPr>
          <p:cNvPr id="80899" name="Slide Number Placeholder 3"/>
          <p:cNvSpPr>
            <a:spLocks noGrp="1"/>
          </p:cNvSpPr>
          <p:nvPr>
            <p:ph type="sldNum" sz="quarter" idx="5"/>
          </p:nvPr>
        </p:nvSpPr>
        <p:spPr>
          <a:noFill/>
        </p:spPr>
        <p:txBody>
          <a:bodyPr/>
          <a:lstStyle/>
          <a:p>
            <a:fld id="{4F0ACBD3-A702-4298-B65D-AEA87ECDFC85}" type="slidenum">
              <a:rPr lang="en-US" smtClean="0">
                <a:cs typeface="Arial" charset="0"/>
              </a:rPr>
              <a:pPr/>
              <a:t>17</a:t>
            </a:fld>
            <a:endParaRPr lang="en-US" dirty="0">
              <a:cs typeface="Arial" charset="0"/>
            </a:endParaRPr>
          </a:p>
        </p:txBody>
      </p:sp>
    </p:spTree>
    <p:extLst>
      <p:ext uri="{BB962C8B-B14F-4D97-AF65-F5344CB8AC3E}">
        <p14:creationId xmlns:p14="http://schemas.microsoft.com/office/powerpoint/2010/main" val="1200482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noTextEdit="1"/>
          </p:cNvSpPr>
          <p:nvPr>
            <p:ph type="sldImg"/>
          </p:nvPr>
        </p:nvSpPr>
        <p:spPr>
          <a:ln/>
        </p:spPr>
      </p:sp>
      <p:sp>
        <p:nvSpPr>
          <p:cNvPr id="73730" name="Notes Placeholder 2"/>
          <p:cNvSpPr>
            <a:spLocks noGrp="1"/>
          </p:cNvSpPr>
          <p:nvPr>
            <p:ph type="body" idx="1"/>
          </p:nvPr>
        </p:nvSpPr>
        <p:spPr>
          <a:noFill/>
          <a:ln/>
        </p:spPr>
        <p:txBody>
          <a:bodyPr/>
          <a:lstStyle/>
          <a:p>
            <a:pPr eaLnBrk="1" hangingPunct="1"/>
            <a:endParaRPr lang="en-US" dirty="0"/>
          </a:p>
        </p:txBody>
      </p:sp>
      <p:sp>
        <p:nvSpPr>
          <p:cNvPr id="73731" name="Slide Number Placeholder 3"/>
          <p:cNvSpPr>
            <a:spLocks noGrp="1"/>
          </p:cNvSpPr>
          <p:nvPr>
            <p:ph type="sldNum" sz="quarter" idx="5"/>
          </p:nvPr>
        </p:nvSpPr>
        <p:spPr>
          <a:noFill/>
        </p:spPr>
        <p:txBody>
          <a:bodyPr/>
          <a:lstStyle/>
          <a:p>
            <a:fld id="{77215F58-40A0-4329-B81A-70DD8CEAB691}" type="slidenum">
              <a:rPr lang="en-US" smtClean="0">
                <a:cs typeface="Arial" charset="0"/>
              </a:rPr>
              <a:pPr/>
              <a:t>20</a:t>
            </a:fld>
            <a:endParaRPr lang="en-US" dirty="0">
              <a:cs typeface="Arial" charset="0"/>
            </a:endParaRPr>
          </a:p>
        </p:txBody>
      </p:sp>
    </p:spTree>
    <p:extLst>
      <p:ext uri="{BB962C8B-B14F-4D97-AF65-F5344CB8AC3E}">
        <p14:creationId xmlns:p14="http://schemas.microsoft.com/office/powerpoint/2010/main" val="3277549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noTextEdit="1"/>
          </p:cNvSpPr>
          <p:nvPr>
            <p:ph type="sldImg"/>
          </p:nvPr>
        </p:nvSpPr>
        <p:spPr>
          <a:ln/>
        </p:spPr>
      </p:sp>
      <p:sp>
        <p:nvSpPr>
          <p:cNvPr id="98306" name="Notes Placeholder 2"/>
          <p:cNvSpPr>
            <a:spLocks noGrp="1"/>
          </p:cNvSpPr>
          <p:nvPr>
            <p:ph type="body" idx="1"/>
          </p:nvPr>
        </p:nvSpPr>
        <p:spPr>
          <a:noFill/>
          <a:ln/>
        </p:spPr>
        <p:txBody>
          <a:bodyPr/>
          <a:lstStyle/>
          <a:p>
            <a:pPr eaLnBrk="1" hangingPunct="1"/>
            <a:r>
              <a:rPr lang="en-US" dirty="0"/>
              <a:t>You may have to disable SAFE MODE</a:t>
            </a:r>
            <a:r>
              <a:rPr lang="en-US" baseline="0" dirty="0"/>
              <a:t> in My SQL Workbench.  This prevents a mistaken update or delete statement from updating many rows in the table.</a:t>
            </a:r>
            <a:endParaRPr lang="en-US" dirty="0"/>
          </a:p>
        </p:txBody>
      </p:sp>
      <p:sp>
        <p:nvSpPr>
          <p:cNvPr id="98307" name="Slide Number Placeholder 3"/>
          <p:cNvSpPr>
            <a:spLocks noGrp="1"/>
          </p:cNvSpPr>
          <p:nvPr>
            <p:ph type="sldNum" sz="quarter" idx="5"/>
          </p:nvPr>
        </p:nvSpPr>
        <p:spPr>
          <a:noFill/>
        </p:spPr>
        <p:txBody>
          <a:bodyPr/>
          <a:lstStyle/>
          <a:p>
            <a:fld id="{78848E9A-3C51-466F-A2EA-3162AC8FB09E}" type="slidenum">
              <a:rPr lang="en-US" smtClean="0">
                <a:cs typeface="Arial" charset="0"/>
              </a:rPr>
              <a:pPr/>
              <a:t>21</a:t>
            </a:fld>
            <a:endParaRPr lang="en-US" dirty="0">
              <a:cs typeface="Arial" charset="0"/>
            </a:endParaRPr>
          </a:p>
        </p:txBody>
      </p:sp>
    </p:spTree>
    <p:extLst>
      <p:ext uri="{BB962C8B-B14F-4D97-AF65-F5344CB8AC3E}">
        <p14:creationId xmlns:p14="http://schemas.microsoft.com/office/powerpoint/2010/main" val="1676504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noTextEdit="1"/>
          </p:cNvSpPr>
          <p:nvPr>
            <p:ph type="sldImg"/>
          </p:nvPr>
        </p:nvSpPr>
        <p:spPr>
          <a:ln/>
        </p:spPr>
      </p:sp>
      <p:sp>
        <p:nvSpPr>
          <p:cNvPr id="100354" name="Notes Placeholder 2"/>
          <p:cNvSpPr>
            <a:spLocks noGrp="1"/>
          </p:cNvSpPr>
          <p:nvPr>
            <p:ph type="body" idx="1"/>
          </p:nvPr>
        </p:nvSpPr>
        <p:spPr>
          <a:noFill/>
          <a:ln/>
        </p:spPr>
        <p:txBody>
          <a:bodyPr/>
          <a:lstStyle/>
          <a:p>
            <a:pPr eaLnBrk="1" hangingPunct="1"/>
            <a:endParaRPr lang="en-US" dirty="0"/>
          </a:p>
        </p:txBody>
      </p:sp>
      <p:sp>
        <p:nvSpPr>
          <p:cNvPr id="100355" name="Slide Number Placeholder 3"/>
          <p:cNvSpPr>
            <a:spLocks noGrp="1"/>
          </p:cNvSpPr>
          <p:nvPr>
            <p:ph type="sldNum" sz="quarter" idx="5"/>
          </p:nvPr>
        </p:nvSpPr>
        <p:spPr>
          <a:noFill/>
        </p:spPr>
        <p:txBody>
          <a:bodyPr/>
          <a:lstStyle/>
          <a:p>
            <a:fld id="{5B55CC15-3122-43FD-B29A-A0AFE68EDA82}" type="slidenum">
              <a:rPr lang="en-US" smtClean="0">
                <a:cs typeface="Arial" charset="0"/>
              </a:rPr>
              <a:pPr/>
              <a:t>22</a:t>
            </a:fld>
            <a:endParaRPr lang="en-US" dirty="0">
              <a:cs typeface="Arial" charset="0"/>
            </a:endParaRPr>
          </a:p>
        </p:txBody>
      </p:sp>
    </p:spTree>
    <p:extLst>
      <p:ext uri="{BB962C8B-B14F-4D97-AF65-F5344CB8AC3E}">
        <p14:creationId xmlns:p14="http://schemas.microsoft.com/office/powerpoint/2010/main" val="2577974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noTextEdit="1"/>
          </p:cNvSpPr>
          <p:nvPr>
            <p:ph type="sldImg"/>
          </p:nvPr>
        </p:nvSpPr>
        <p:spPr>
          <a:ln/>
        </p:spPr>
      </p:sp>
      <p:sp>
        <p:nvSpPr>
          <p:cNvPr id="45058" name="Notes Placeholder 2"/>
          <p:cNvSpPr>
            <a:spLocks noGrp="1"/>
          </p:cNvSpPr>
          <p:nvPr>
            <p:ph type="body" idx="1"/>
          </p:nvPr>
        </p:nvSpPr>
        <p:spPr>
          <a:noFill/>
          <a:ln/>
        </p:spPr>
        <p:txBody>
          <a:bodyPr/>
          <a:lstStyle/>
          <a:p>
            <a:pPr eaLnBrk="1" hangingPunct="1"/>
            <a:endParaRPr lang="en-US" dirty="0"/>
          </a:p>
        </p:txBody>
      </p:sp>
      <p:sp>
        <p:nvSpPr>
          <p:cNvPr id="45059" name="Slide Number Placeholder 3"/>
          <p:cNvSpPr>
            <a:spLocks noGrp="1"/>
          </p:cNvSpPr>
          <p:nvPr>
            <p:ph type="sldNum" sz="quarter" idx="5"/>
          </p:nvPr>
        </p:nvSpPr>
        <p:spPr>
          <a:noFill/>
        </p:spPr>
        <p:txBody>
          <a:bodyPr/>
          <a:lstStyle/>
          <a:p>
            <a:fld id="{B4FFD0FA-5624-4E40-94D9-A5ABDA61B7F8}" type="slidenum">
              <a:rPr lang="en-US" smtClean="0">
                <a:cs typeface="Arial" charset="0"/>
              </a:rPr>
              <a:pPr/>
              <a:t>23</a:t>
            </a:fld>
            <a:endParaRPr lang="en-US" dirty="0">
              <a:cs typeface="Arial" charset="0"/>
            </a:endParaRPr>
          </a:p>
        </p:txBody>
      </p:sp>
    </p:spTree>
    <p:extLst>
      <p:ext uri="{BB962C8B-B14F-4D97-AF65-F5344CB8AC3E}">
        <p14:creationId xmlns:p14="http://schemas.microsoft.com/office/powerpoint/2010/main" val="3759508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a:ln/>
        </p:spPr>
      </p:sp>
      <p:sp>
        <p:nvSpPr>
          <p:cNvPr id="24578" name="Notes Placeholder 2"/>
          <p:cNvSpPr>
            <a:spLocks noGrp="1"/>
          </p:cNvSpPr>
          <p:nvPr>
            <p:ph type="body" idx="1"/>
          </p:nvPr>
        </p:nvSpPr>
        <p:spPr>
          <a:noFill/>
          <a:ln/>
        </p:spPr>
        <p:txBody>
          <a:bodyPr/>
          <a:lstStyle/>
          <a:p>
            <a:pPr eaLnBrk="1" hangingPunct="1"/>
            <a:endParaRPr lang="en-US" dirty="0"/>
          </a:p>
        </p:txBody>
      </p:sp>
      <p:sp>
        <p:nvSpPr>
          <p:cNvPr id="24579" name="Slide Number Placeholder 3"/>
          <p:cNvSpPr>
            <a:spLocks noGrp="1"/>
          </p:cNvSpPr>
          <p:nvPr>
            <p:ph type="sldNum" sz="quarter" idx="5"/>
          </p:nvPr>
        </p:nvSpPr>
        <p:spPr>
          <a:noFill/>
        </p:spPr>
        <p:txBody>
          <a:bodyPr/>
          <a:lstStyle/>
          <a:p>
            <a:fld id="{17AA4B56-45C1-456F-99B4-D56D13C37C76}" type="slidenum">
              <a:rPr lang="en-US" smtClean="0">
                <a:cs typeface="Arial" charset="0"/>
              </a:rPr>
              <a:pPr/>
              <a:t>4</a:t>
            </a:fld>
            <a:endParaRPr lang="en-US" dirty="0">
              <a:cs typeface="Arial" charset="0"/>
            </a:endParaRPr>
          </a:p>
        </p:txBody>
      </p:sp>
    </p:spTree>
    <p:extLst>
      <p:ext uri="{BB962C8B-B14F-4D97-AF65-F5344CB8AC3E}">
        <p14:creationId xmlns:p14="http://schemas.microsoft.com/office/powerpoint/2010/main" val="3542413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p:spPr>
        <p:txBody>
          <a:bodyPr/>
          <a:lstStyle/>
          <a:p>
            <a:fld id="{53164B32-94BF-4630-9C78-55AAD64EACE0}" type="slidenum">
              <a:rPr lang="en-US" smtClean="0">
                <a:cs typeface="Arial" charset="0"/>
              </a:rPr>
              <a:pPr/>
              <a:t>24</a:t>
            </a:fld>
            <a:endParaRPr lang="en-US" dirty="0">
              <a:cs typeface="Arial"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488027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p:spPr>
        <p:txBody>
          <a:bodyPr/>
          <a:lstStyle/>
          <a:p>
            <a:fld id="{D64C6513-9565-4C5D-AFCB-C2694363A939}" type="slidenum">
              <a:rPr lang="en-US" smtClean="0">
                <a:cs typeface="Arial" charset="0"/>
              </a:rPr>
              <a:pPr/>
              <a:t>25</a:t>
            </a:fld>
            <a:endParaRPr lang="en-US" dirty="0">
              <a:cs typeface="Arial" charset="0"/>
            </a:endParaRPr>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pPr eaLnBrk="1" hangingPunct="1"/>
            <a:r>
              <a:rPr lang="en-US" dirty="0"/>
              <a:t>Warning:  if you forget</a:t>
            </a:r>
            <a:r>
              <a:rPr lang="en-US" baseline="0" dirty="0"/>
              <a:t> the join condition in the WHERE clause,  SQL will </a:t>
            </a:r>
            <a:r>
              <a:rPr lang="en-US" baseline="0" dirty="0" err="1"/>
              <a:t>perfrom</a:t>
            </a:r>
            <a:r>
              <a:rPr lang="en-US" baseline="0" dirty="0"/>
              <a:t> a Cartesian product:  that is every row in the first table will be joined with every possible row in the second table.  The result set will be very large.  So always remember join conditions.   </a:t>
            </a:r>
            <a:endParaRPr lang="en-US" dirty="0"/>
          </a:p>
        </p:txBody>
      </p:sp>
    </p:spTree>
    <p:extLst>
      <p:ext uri="{BB962C8B-B14F-4D97-AF65-F5344CB8AC3E}">
        <p14:creationId xmlns:p14="http://schemas.microsoft.com/office/powerpoint/2010/main" val="714938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p:spPr>
        <p:txBody>
          <a:bodyPr/>
          <a:lstStyle/>
          <a:p>
            <a:fld id="{D64C6513-9565-4C5D-AFCB-C2694363A939}" type="slidenum">
              <a:rPr lang="en-US" smtClean="0">
                <a:cs typeface="Arial" charset="0"/>
              </a:rPr>
              <a:pPr/>
              <a:t>26</a:t>
            </a:fld>
            <a:endParaRPr lang="en-US" dirty="0">
              <a:cs typeface="Arial" charset="0"/>
            </a:endParaRPr>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pPr eaLnBrk="1" hangingPunct="1"/>
            <a:r>
              <a:rPr lang="en-US" dirty="0"/>
              <a:t>There</a:t>
            </a:r>
            <a:r>
              <a:rPr lang="en-US" baseline="0" dirty="0"/>
              <a:t> are two “name” columns in the result.  Use AS clause to rename the output columns.</a:t>
            </a:r>
            <a:endParaRPr lang="en-US" dirty="0"/>
          </a:p>
        </p:txBody>
      </p:sp>
    </p:spTree>
    <p:extLst>
      <p:ext uri="{BB962C8B-B14F-4D97-AF65-F5344CB8AC3E}">
        <p14:creationId xmlns:p14="http://schemas.microsoft.com/office/powerpoint/2010/main" val="626084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a:ln/>
        </p:spPr>
      </p:sp>
      <p:sp>
        <p:nvSpPr>
          <p:cNvPr id="47106" name="Notes Placeholder 2"/>
          <p:cNvSpPr>
            <a:spLocks noGrp="1"/>
          </p:cNvSpPr>
          <p:nvPr>
            <p:ph type="body" idx="1"/>
          </p:nvPr>
        </p:nvSpPr>
        <p:spPr>
          <a:noFill/>
          <a:ln/>
        </p:spPr>
        <p:txBody>
          <a:bodyPr/>
          <a:lstStyle/>
          <a:p>
            <a:pPr eaLnBrk="1" hangingPunct="1"/>
            <a:endParaRPr lang="en-US" dirty="0"/>
          </a:p>
        </p:txBody>
      </p:sp>
      <p:sp>
        <p:nvSpPr>
          <p:cNvPr id="47107" name="Slide Number Placeholder 3"/>
          <p:cNvSpPr>
            <a:spLocks noGrp="1"/>
          </p:cNvSpPr>
          <p:nvPr>
            <p:ph type="sldNum" sz="quarter" idx="5"/>
          </p:nvPr>
        </p:nvSpPr>
        <p:spPr>
          <a:noFill/>
        </p:spPr>
        <p:txBody>
          <a:bodyPr/>
          <a:lstStyle/>
          <a:p>
            <a:fld id="{197BC43A-D472-432F-9BBD-951CC925575D}" type="slidenum">
              <a:rPr lang="en-US" smtClean="0">
                <a:cs typeface="Arial" charset="0"/>
              </a:rPr>
              <a:pPr/>
              <a:t>5</a:t>
            </a:fld>
            <a:endParaRPr lang="en-US" dirty="0">
              <a:cs typeface="Arial" charset="0"/>
            </a:endParaRPr>
          </a:p>
        </p:txBody>
      </p:sp>
    </p:spTree>
    <p:extLst>
      <p:ext uri="{BB962C8B-B14F-4D97-AF65-F5344CB8AC3E}">
        <p14:creationId xmlns:p14="http://schemas.microsoft.com/office/powerpoint/2010/main" val="2508031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a:ln/>
        </p:spPr>
      </p:sp>
      <p:sp>
        <p:nvSpPr>
          <p:cNvPr id="51202" name="Notes Placeholder 2"/>
          <p:cNvSpPr>
            <a:spLocks noGrp="1"/>
          </p:cNvSpPr>
          <p:nvPr>
            <p:ph type="body" idx="1"/>
          </p:nvPr>
        </p:nvSpPr>
        <p:spPr>
          <a:noFill/>
          <a:ln/>
        </p:spPr>
        <p:txBody>
          <a:bodyPr/>
          <a:lstStyle/>
          <a:p>
            <a:pPr eaLnBrk="1" hangingPunct="1"/>
            <a:endParaRPr lang="en-US" dirty="0"/>
          </a:p>
        </p:txBody>
      </p:sp>
      <p:sp>
        <p:nvSpPr>
          <p:cNvPr id="51203" name="Slide Number Placeholder 3"/>
          <p:cNvSpPr>
            <a:spLocks noGrp="1"/>
          </p:cNvSpPr>
          <p:nvPr>
            <p:ph type="sldNum" sz="quarter" idx="5"/>
          </p:nvPr>
        </p:nvSpPr>
        <p:spPr>
          <a:noFill/>
        </p:spPr>
        <p:txBody>
          <a:bodyPr/>
          <a:lstStyle/>
          <a:p>
            <a:fld id="{0272359D-28F4-4AA5-936D-E850966EC160}" type="slidenum">
              <a:rPr lang="en-US" smtClean="0">
                <a:cs typeface="Arial" charset="0"/>
              </a:rPr>
              <a:pPr/>
              <a:t>6</a:t>
            </a:fld>
            <a:endParaRPr lang="en-US" dirty="0">
              <a:cs typeface="Arial" charset="0"/>
            </a:endParaRPr>
          </a:p>
        </p:txBody>
      </p:sp>
    </p:spTree>
    <p:extLst>
      <p:ext uri="{BB962C8B-B14F-4D97-AF65-F5344CB8AC3E}">
        <p14:creationId xmlns:p14="http://schemas.microsoft.com/office/powerpoint/2010/main" val="2990865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a:ln/>
        </p:spPr>
      </p:sp>
      <p:sp>
        <p:nvSpPr>
          <p:cNvPr id="51202" name="Notes Placeholder 2"/>
          <p:cNvSpPr>
            <a:spLocks noGrp="1"/>
          </p:cNvSpPr>
          <p:nvPr>
            <p:ph type="body" idx="1"/>
          </p:nvPr>
        </p:nvSpPr>
        <p:spPr>
          <a:noFill/>
          <a:ln/>
        </p:spPr>
        <p:txBody>
          <a:bodyPr/>
          <a:lstStyle/>
          <a:p>
            <a:pPr eaLnBrk="1" hangingPunct="1"/>
            <a:endParaRPr lang="en-US" dirty="0"/>
          </a:p>
        </p:txBody>
      </p:sp>
      <p:sp>
        <p:nvSpPr>
          <p:cNvPr id="51203" name="Slide Number Placeholder 3"/>
          <p:cNvSpPr>
            <a:spLocks noGrp="1"/>
          </p:cNvSpPr>
          <p:nvPr>
            <p:ph type="sldNum" sz="quarter" idx="5"/>
          </p:nvPr>
        </p:nvSpPr>
        <p:spPr>
          <a:noFill/>
        </p:spPr>
        <p:txBody>
          <a:bodyPr/>
          <a:lstStyle/>
          <a:p>
            <a:fld id="{0272359D-28F4-4AA5-936D-E850966EC160}" type="slidenum">
              <a:rPr lang="en-US" smtClean="0">
                <a:cs typeface="Arial" charset="0"/>
              </a:rPr>
              <a:pPr/>
              <a:t>7</a:t>
            </a:fld>
            <a:endParaRPr lang="en-US" dirty="0">
              <a:cs typeface="Arial" charset="0"/>
            </a:endParaRPr>
          </a:p>
        </p:txBody>
      </p:sp>
    </p:spTree>
    <p:extLst>
      <p:ext uri="{BB962C8B-B14F-4D97-AF65-F5344CB8AC3E}">
        <p14:creationId xmlns:p14="http://schemas.microsoft.com/office/powerpoint/2010/main" val="1046004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a:ln/>
        </p:spPr>
      </p:sp>
      <p:sp>
        <p:nvSpPr>
          <p:cNvPr id="51202" name="Notes Placeholder 2"/>
          <p:cNvSpPr>
            <a:spLocks noGrp="1"/>
          </p:cNvSpPr>
          <p:nvPr>
            <p:ph type="body" idx="1"/>
          </p:nvPr>
        </p:nvSpPr>
        <p:spPr>
          <a:noFill/>
          <a:ln/>
        </p:spPr>
        <p:txBody>
          <a:bodyPr/>
          <a:lstStyle/>
          <a:p>
            <a:pPr eaLnBrk="1" hangingPunct="1"/>
            <a:endParaRPr lang="en-US" dirty="0"/>
          </a:p>
        </p:txBody>
      </p:sp>
      <p:sp>
        <p:nvSpPr>
          <p:cNvPr id="51203" name="Slide Number Placeholder 3"/>
          <p:cNvSpPr>
            <a:spLocks noGrp="1"/>
          </p:cNvSpPr>
          <p:nvPr>
            <p:ph type="sldNum" sz="quarter" idx="5"/>
          </p:nvPr>
        </p:nvSpPr>
        <p:spPr>
          <a:noFill/>
        </p:spPr>
        <p:txBody>
          <a:bodyPr/>
          <a:lstStyle/>
          <a:p>
            <a:fld id="{0272359D-28F4-4AA5-936D-E850966EC160}" type="slidenum">
              <a:rPr lang="en-US" smtClean="0">
                <a:cs typeface="Arial" charset="0"/>
              </a:rPr>
              <a:pPr/>
              <a:t>8</a:t>
            </a:fld>
            <a:endParaRPr lang="en-US" dirty="0">
              <a:cs typeface="Arial" charset="0"/>
            </a:endParaRPr>
          </a:p>
        </p:txBody>
      </p:sp>
    </p:spTree>
    <p:extLst>
      <p:ext uri="{BB962C8B-B14F-4D97-AF65-F5344CB8AC3E}">
        <p14:creationId xmlns:p14="http://schemas.microsoft.com/office/powerpoint/2010/main" val="1199466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a:ln/>
        </p:spPr>
      </p:sp>
      <p:sp>
        <p:nvSpPr>
          <p:cNvPr id="51202" name="Notes Placeholder 2"/>
          <p:cNvSpPr>
            <a:spLocks noGrp="1"/>
          </p:cNvSpPr>
          <p:nvPr>
            <p:ph type="body" idx="1"/>
          </p:nvPr>
        </p:nvSpPr>
        <p:spPr>
          <a:noFill/>
          <a:ln/>
        </p:spPr>
        <p:txBody>
          <a:bodyPr/>
          <a:lstStyle/>
          <a:p>
            <a:pPr eaLnBrk="1" hangingPunct="1"/>
            <a:endParaRPr lang="en-US" dirty="0"/>
          </a:p>
        </p:txBody>
      </p:sp>
      <p:sp>
        <p:nvSpPr>
          <p:cNvPr id="51203" name="Slide Number Placeholder 3"/>
          <p:cNvSpPr>
            <a:spLocks noGrp="1"/>
          </p:cNvSpPr>
          <p:nvPr>
            <p:ph type="sldNum" sz="quarter" idx="5"/>
          </p:nvPr>
        </p:nvSpPr>
        <p:spPr>
          <a:noFill/>
        </p:spPr>
        <p:txBody>
          <a:bodyPr/>
          <a:lstStyle/>
          <a:p>
            <a:fld id="{0272359D-28F4-4AA5-936D-E850966EC160}" type="slidenum">
              <a:rPr lang="en-US" smtClean="0">
                <a:cs typeface="Arial" charset="0"/>
              </a:rPr>
              <a:pPr/>
              <a:t>9</a:t>
            </a:fld>
            <a:endParaRPr lang="en-US" dirty="0">
              <a:cs typeface="Arial" charset="0"/>
            </a:endParaRPr>
          </a:p>
        </p:txBody>
      </p:sp>
    </p:spTree>
    <p:extLst>
      <p:ext uri="{BB962C8B-B14F-4D97-AF65-F5344CB8AC3E}">
        <p14:creationId xmlns:p14="http://schemas.microsoft.com/office/powerpoint/2010/main" val="761941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a:ln/>
        </p:spPr>
      </p:sp>
      <p:sp>
        <p:nvSpPr>
          <p:cNvPr id="53250" name="Notes Placeholder 2"/>
          <p:cNvSpPr>
            <a:spLocks noGrp="1"/>
          </p:cNvSpPr>
          <p:nvPr>
            <p:ph type="body" idx="1"/>
          </p:nvPr>
        </p:nvSpPr>
        <p:spPr>
          <a:noFill/>
          <a:ln/>
        </p:spPr>
        <p:txBody>
          <a:bodyPr/>
          <a:lstStyle/>
          <a:p>
            <a:pPr eaLnBrk="1" hangingPunct="1"/>
            <a:endParaRPr lang="en-US" dirty="0"/>
          </a:p>
        </p:txBody>
      </p:sp>
      <p:sp>
        <p:nvSpPr>
          <p:cNvPr id="53251" name="Slide Number Placeholder 3"/>
          <p:cNvSpPr>
            <a:spLocks noGrp="1"/>
          </p:cNvSpPr>
          <p:nvPr>
            <p:ph type="sldNum" sz="quarter" idx="5"/>
          </p:nvPr>
        </p:nvSpPr>
        <p:spPr>
          <a:noFill/>
        </p:spPr>
        <p:txBody>
          <a:bodyPr/>
          <a:lstStyle/>
          <a:p>
            <a:fld id="{58EC79F6-0E87-4775-A049-1AE075E9AA34}" type="slidenum">
              <a:rPr lang="en-US" smtClean="0">
                <a:cs typeface="Arial" charset="0"/>
              </a:rPr>
              <a:pPr/>
              <a:t>10</a:t>
            </a:fld>
            <a:endParaRPr lang="en-US" dirty="0">
              <a:cs typeface="Arial" charset="0"/>
            </a:endParaRPr>
          </a:p>
        </p:txBody>
      </p:sp>
    </p:spTree>
    <p:extLst>
      <p:ext uri="{BB962C8B-B14F-4D97-AF65-F5344CB8AC3E}">
        <p14:creationId xmlns:p14="http://schemas.microsoft.com/office/powerpoint/2010/main" val="1226960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a:ln/>
        </p:spPr>
      </p:sp>
      <p:sp>
        <p:nvSpPr>
          <p:cNvPr id="55298" name="Notes Placeholder 2"/>
          <p:cNvSpPr>
            <a:spLocks noGrp="1"/>
          </p:cNvSpPr>
          <p:nvPr>
            <p:ph type="body" idx="1"/>
          </p:nvPr>
        </p:nvSpPr>
        <p:spPr>
          <a:noFill/>
          <a:ln/>
        </p:spPr>
        <p:txBody>
          <a:bodyPr/>
          <a:lstStyle/>
          <a:p>
            <a:pPr eaLnBrk="1" hangingPunct="1"/>
            <a:endParaRPr lang="en-US" dirty="0"/>
          </a:p>
        </p:txBody>
      </p:sp>
      <p:sp>
        <p:nvSpPr>
          <p:cNvPr id="55299" name="Slide Number Placeholder 3"/>
          <p:cNvSpPr>
            <a:spLocks noGrp="1"/>
          </p:cNvSpPr>
          <p:nvPr>
            <p:ph type="sldNum" sz="quarter" idx="5"/>
          </p:nvPr>
        </p:nvSpPr>
        <p:spPr>
          <a:noFill/>
        </p:spPr>
        <p:txBody>
          <a:bodyPr/>
          <a:lstStyle/>
          <a:p>
            <a:fld id="{315E1080-36FB-4C5A-8933-6863F41DD7B1}" type="slidenum">
              <a:rPr lang="en-US" smtClean="0">
                <a:cs typeface="Arial" charset="0"/>
              </a:rPr>
              <a:pPr/>
              <a:t>11</a:t>
            </a:fld>
            <a:endParaRPr lang="en-US" dirty="0">
              <a:cs typeface="Arial" charset="0"/>
            </a:endParaRPr>
          </a:p>
        </p:txBody>
      </p:sp>
    </p:spTree>
    <p:extLst>
      <p:ext uri="{BB962C8B-B14F-4D97-AF65-F5344CB8AC3E}">
        <p14:creationId xmlns:p14="http://schemas.microsoft.com/office/powerpoint/2010/main" val="3038302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2130425"/>
            <a:ext cx="7315200" cy="1470025"/>
          </a:xfrm>
        </p:spPr>
        <p:txBody>
          <a:bodyPr/>
          <a:lstStyle>
            <a:lvl1pPr>
              <a:defRPr>
                <a:solidFill>
                  <a:srgbClr val="4F6228"/>
                </a:solidFill>
              </a:defRPr>
            </a:lvl1pPr>
          </a:lstStyle>
          <a:p>
            <a:r>
              <a:rPr lang="en-US"/>
              <a:t>Click to edit Master title style</a:t>
            </a:r>
            <a:endParaRPr lang="en-US" dirty="0"/>
          </a:p>
        </p:txBody>
      </p:sp>
      <p:sp>
        <p:nvSpPr>
          <p:cNvPr id="3" name="Subtitle 2"/>
          <p:cNvSpPr>
            <a:spLocks noGrp="1"/>
          </p:cNvSpPr>
          <p:nvPr>
            <p:ph type="subTitle" idx="1"/>
          </p:nvPr>
        </p:nvSpPr>
        <p:spPr>
          <a:xfrm>
            <a:off x="1447800" y="3886200"/>
            <a:ext cx="7315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a:t>KROENKE and AUER - DATABASE CONCEPTS (7th Edition)                                                                           Copyright © 2015 Pearson Education, Inc. Publishing as Prentice Hall</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r>
              <a:rPr lang="en-US"/>
              <a:t>3-</a:t>
            </a:r>
            <a:fld id="{A3853AA5-0F90-4DA9-9F6A-3ABFB18BFA7C}" type="slidenum">
              <a:rPr lang="en-US" smtClean="0"/>
              <a:pPr>
                <a:defRPr/>
              </a:pPr>
              <a:t>‹#›</a:t>
            </a:fld>
            <a:endParaRPr lang="en-US" dirty="0"/>
          </a:p>
        </p:txBody>
      </p:sp>
    </p:spTree>
    <p:extLst>
      <p:ext uri="{BB962C8B-B14F-4D97-AF65-F5344CB8AC3E}">
        <p14:creationId xmlns:p14="http://schemas.microsoft.com/office/powerpoint/2010/main" val="3872446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KROENKE and AUER - DATABASE CONCEPTS (7th Edition)                                                                           Copyright © 2015 Pearson Education, Inc. Publishing as Prentice Hall</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r>
              <a:rPr lang="en-US"/>
              <a:t>3-</a:t>
            </a:r>
            <a:fld id="{55EE4350-455C-4BBD-B4AD-64CDD6499457}" type="slidenum">
              <a:rPr lang="en-US" smtClean="0"/>
              <a:pPr>
                <a:defRPr/>
              </a:pPr>
              <a:t>‹#›</a:t>
            </a:fld>
            <a:endParaRPr lang="en-US" dirty="0"/>
          </a:p>
        </p:txBody>
      </p:sp>
    </p:spTree>
    <p:extLst>
      <p:ext uri="{BB962C8B-B14F-4D97-AF65-F5344CB8AC3E}">
        <p14:creationId xmlns:p14="http://schemas.microsoft.com/office/powerpoint/2010/main" val="3248489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274638"/>
            <a:ext cx="1809750" cy="5973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47800" y="274638"/>
            <a:ext cx="5276850" cy="5973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KROENKE and AUER - DATABASE CONCEPTS (7th Edition)                                                                           Copyright © 2015 Pearson Education, Inc. Publishing as Prentice Hall</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r>
              <a:rPr lang="en-US"/>
              <a:t>3-</a:t>
            </a:r>
            <a:fld id="{B83B3AB5-0DC0-4DEB-A4F4-11E91BE6FAE1}" type="slidenum">
              <a:rPr lang="en-US" smtClean="0"/>
              <a:pPr>
                <a:defRPr/>
              </a:pPr>
              <a:t>‹#›</a:t>
            </a:fld>
            <a:endParaRPr lang="en-US" dirty="0"/>
          </a:p>
        </p:txBody>
      </p:sp>
    </p:spTree>
    <p:extLst>
      <p:ext uri="{BB962C8B-B14F-4D97-AF65-F5344CB8AC3E}">
        <p14:creationId xmlns:p14="http://schemas.microsoft.com/office/powerpoint/2010/main" val="4184666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KROENKE and AUER - DATABASE CONCEPTS (7th Edition)                                                                           Copyright © 2015 Pearson Education, Inc. Publishing as Prentice Hall</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r>
              <a:rPr lang="en-US"/>
              <a:t>3-</a:t>
            </a:r>
            <a:fld id="{0B57505F-E9B9-4D8B-A7CE-983599DCB3B3}" type="slidenum">
              <a:rPr lang="en-US" smtClean="0"/>
              <a:pPr>
                <a:defRPr/>
              </a:pPr>
              <a:t>‹#›</a:t>
            </a:fld>
            <a:endParaRPr lang="en-US" dirty="0"/>
          </a:p>
        </p:txBody>
      </p:sp>
    </p:spTree>
    <p:extLst>
      <p:ext uri="{BB962C8B-B14F-4D97-AF65-F5344CB8AC3E}">
        <p14:creationId xmlns:p14="http://schemas.microsoft.com/office/powerpoint/2010/main" val="570145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KROENKE and AUER - DATABASE CONCEPTS (7th Edition)                                                                           Copyright © 2015 Pearson Education, Inc. Publishing as Prentice Hall</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r>
              <a:rPr lang="en-US"/>
              <a:t>3-</a:t>
            </a:r>
            <a:fld id="{77737837-01FE-44DE-A36D-4AFB6B3CA278}" type="slidenum">
              <a:rPr lang="en-US" smtClean="0"/>
              <a:pPr>
                <a:defRPr/>
              </a:pPr>
              <a:t>‹#›</a:t>
            </a:fld>
            <a:endParaRPr lang="en-US" dirty="0"/>
          </a:p>
        </p:txBody>
      </p:sp>
    </p:spTree>
    <p:extLst>
      <p:ext uri="{BB962C8B-B14F-4D97-AF65-F5344CB8AC3E}">
        <p14:creationId xmlns:p14="http://schemas.microsoft.com/office/powerpoint/2010/main" val="709151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47800" y="1600200"/>
            <a:ext cx="35433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3500" y="1600200"/>
            <a:ext cx="35433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KROENKE and AUER - DATABASE CONCEPTS (7th Edition)                                                                           Copyright © 2015 Pearson Education, Inc. Publishing as Prentice Hall</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r>
              <a:rPr lang="en-US"/>
              <a:t>3-</a:t>
            </a:r>
            <a:fld id="{7B4FD435-919C-4881-BA9B-8BE969C46A41}" type="slidenum">
              <a:rPr lang="en-US" smtClean="0"/>
              <a:pPr>
                <a:defRPr/>
              </a:pPr>
              <a:t>‹#›</a:t>
            </a:fld>
            <a:endParaRPr lang="en-US" dirty="0"/>
          </a:p>
        </p:txBody>
      </p:sp>
    </p:spTree>
    <p:extLst>
      <p:ext uri="{BB962C8B-B14F-4D97-AF65-F5344CB8AC3E}">
        <p14:creationId xmlns:p14="http://schemas.microsoft.com/office/powerpoint/2010/main" val="3487452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KROENKE and AUER - DATABASE CONCEPTS (7th Edition)                                                                           Copyright © 2015 Pearson Education, Inc. Publishing as Prentice Hall</a:t>
            </a: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r>
              <a:rPr lang="en-US"/>
              <a:t>3-</a:t>
            </a:r>
            <a:fld id="{75842C4D-F015-483E-BBA7-02BD209BEFF9}" type="slidenum">
              <a:rPr lang="en-US" smtClean="0"/>
              <a:pPr>
                <a:defRPr/>
              </a:pPr>
              <a:t>‹#›</a:t>
            </a:fld>
            <a:endParaRPr lang="en-US" dirty="0"/>
          </a:p>
        </p:txBody>
      </p:sp>
    </p:spTree>
    <p:extLst>
      <p:ext uri="{BB962C8B-B14F-4D97-AF65-F5344CB8AC3E}">
        <p14:creationId xmlns:p14="http://schemas.microsoft.com/office/powerpoint/2010/main" val="583793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KROENKE and AUER - DATABASE CONCEPTS (7th Edition)                                                                           Copyright © 2015 Pearson Education, Inc. Publishing as Prentice Hall</a:t>
            </a: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r>
              <a:rPr lang="en-US"/>
              <a:t>3-</a:t>
            </a:r>
            <a:fld id="{4BF3619D-DBDB-49A8-9F33-7A46A999D311}" type="slidenum">
              <a:rPr lang="en-US" smtClean="0"/>
              <a:pPr>
                <a:defRPr/>
              </a:pPr>
              <a:t>‹#›</a:t>
            </a:fld>
            <a:endParaRPr lang="en-US" dirty="0"/>
          </a:p>
        </p:txBody>
      </p:sp>
    </p:spTree>
    <p:extLst>
      <p:ext uri="{BB962C8B-B14F-4D97-AF65-F5344CB8AC3E}">
        <p14:creationId xmlns:p14="http://schemas.microsoft.com/office/powerpoint/2010/main" val="1018871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KROENKE and AUER - DATABASE CONCEPTS (7th Edition)                                                                           Copyright © 2015 Pearson Education, Inc. Publishing as Prentice Hall</a:t>
            </a: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r>
              <a:rPr lang="en-US"/>
              <a:t>3-</a:t>
            </a:r>
            <a:fld id="{BBBD0D50-E4C8-4350-9DA3-E21913AE6B2D}" type="slidenum">
              <a:rPr lang="en-US" smtClean="0"/>
              <a:pPr>
                <a:defRPr/>
              </a:pPr>
              <a:t>‹#›</a:t>
            </a:fld>
            <a:endParaRPr lang="en-US" dirty="0"/>
          </a:p>
        </p:txBody>
      </p:sp>
    </p:spTree>
    <p:extLst>
      <p:ext uri="{BB962C8B-B14F-4D97-AF65-F5344CB8AC3E}">
        <p14:creationId xmlns:p14="http://schemas.microsoft.com/office/powerpoint/2010/main" val="812479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KROENKE and AUER - DATABASE CONCEPTS (7th Edition)                                                                           Copyright © 2015 Pearson Education, Inc. Publishing as Prentice Hall</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r>
              <a:rPr lang="en-US"/>
              <a:t>3-</a:t>
            </a:r>
            <a:fld id="{17335D42-0D3B-4554-A464-2B87015DBBA7}" type="slidenum">
              <a:rPr lang="en-US" smtClean="0"/>
              <a:pPr>
                <a:defRPr/>
              </a:pPr>
              <a:t>‹#›</a:t>
            </a:fld>
            <a:endParaRPr lang="en-US" dirty="0"/>
          </a:p>
        </p:txBody>
      </p:sp>
    </p:spTree>
    <p:extLst>
      <p:ext uri="{BB962C8B-B14F-4D97-AF65-F5344CB8AC3E}">
        <p14:creationId xmlns:p14="http://schemas.microsoft.com/office/powerpoint/2010/main" val="3660799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KROENKE and AUER - DATABASE CONCEPTS (7th Edition)                                                                           Copyright © 2015 Pearson Education, Inc. Publishing as Prentice Hall</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r>
              <a:rPr lang="en-US"/>
              <a:t>3-</a:t>
            </a:r>
            <a:fld id="{224C6C3F-B361-4194-BEEF-B541D42A48E7}" type="slidenum">
              <a:rPr lang="en-US" smtClean="0"/>
              <a:pPr>
                <a:defRPr/>
              </a:pPr>
              <a:t>‹#›</a:t>
            </a:fld>
            <a:endParaRPr lang="en-US" dirty="0"/>
          </a:p>
        </p:txBody>
      </p:sp>
    </p:spTree>
    <p:extLst>
      <p:ext uri="{BB962C8B-B14F-4D97-AF65-F5344CB8AC3E}">
        <p14:creationId xmlns:p14="http://schemas.microsoft.com/office/powerpoint/2010/main" val="3243857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3" cstate="print"/>
          <a:stretch>
            <a:fillRect/>
          </a:stretch>
        </p:blipFill>
        <p:spPr>
          <a:xfrm>
            <a:off x="152400" y="228600"/>
            <a:ext cx="1216103" cy="1216103"/>
          </a:xfrm>
          <a:prstGeom prst="rect">
            <a:avLst/>
          </a:prstGeom>
        </p:spPr>
      </p:pic>
      <p:sp>
        <p:nvSpPr>
          <p:cNvPr id="1027" name="Rectangle 2"/>
          <p:cNvSpPr>
            <a:spLocks noGrp="1" noChangeArrowheads="1"/>
          </p:cNvSpPr>
          <p:nvPr>
            <p:ph type="title"/>
          </p:nvPr>
        </p:nvSpPr>
        <p:spPr bwMode="auto">
          <a:xfrm>
            <a:off x="1447800" y="274638"/>
            <a:ext cx="7239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8" name="Rectangle 3"/>
          <p:cNvSpPr>
            <a:spLocks noGrp="1" noChangeArrowheads="1"/>
          </p:cNvSpPr>
          <p:nvPr>
            <p:ph type="body" idx="1"/>
          </p:nvPr>
        </p:nvSpPr>
        <p:spPr bwMode="auto">
          <a:xfrm>
            <a:off x="1447800" y="1600200"/>
            <a:ext cx="72390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9" name="Rectangle 5"/>
          <p:cNvSpPr>
            <a:spLocks noGrp="1" noChangeArrowheads="1"/>
          </p:cNvSpPr>
          <p:nvPr>
            <p:ph type="ftr" sz="quarter" idx="3"/>
          </p:nvPr>
        </p:nvSpPr>
        <p:spPr bwMode="auto">
          <a:xfrm>
            <a:off x="1447800" y="6324600"/>
            <a:ext cx="5181600" cy="4000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aseline="0" smtClean="0">
                <a:solidFill>
                  <a:srgbClr val="4F6228"/>
                </a:solidFill>
                <a:latin typeface="Lucida Sans" pitchFamily="34" charset="0"/>
                <a:cs typeface="+mn-cs"/>
              </a:defRPr>
            </a:lvl1pPr>
          </a:lstStyle>
          <a:p>
            <a:pPr>
              <a:defRPr/>
            </a:pPr>
            <a:r>
              <a:rPr lang="en-US"/>
              <a:t>KROENKE and AUER - DATABASE CONCEPTS (7th Edition)                                                                           Copyright © 2015 Pearson Education, Inc. Publishing as Prentice Hall</a:t>
            </a:r>
            <a:endParaRPr lang="en-US" dirty="0"/>
          </a:p>
        </p:txBody>
      </p:sp>
      <p:sp>
        <p:nvSpPr>
          <p:cNvPr id="1030" name="Rectangle 6"/>
          <p:cNvSpPr>
            <a:spLocks noGrp="1" noChangeArrowheads="1"/>
          </p:cNvSpPr>
          <p:nvPr>
            <p:ph type="sldNum" sz="quarter" idx="4"/>
          </p:nvPr>
        </p:nvSpPr>
        <p:spPr bwMode="auto">
          <a:xfrm>
            <a:off x="7848600" y="6400800"/>
            <a:ext cx="990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aseline="0" smtClean="0">
                <a:solidFill>
                  <a:srgbClr val="4F6228"/>
                </a:solidFill>
                <a:latin typeface="Lucida Sans" pitchFamily="34" charset="0"/>
                <a:cs typeface="+mn-cs"/>
              </a:defRPr>
            </a:lvl1pPr>
          </a:lstStyle>
          <a:p>
            <a:pPr>
              <a:defRPr/>
            </a:pPr>
            <a:r>
              <a:rPr lang="en-US"/>
              <a:t>3-</a:t>
            </a:r>
            <a:fld id="{57A8B24A-8382-46CF-8FAA-AD031FA650C9}" type="slidenum">
              <a:rPr lang="en-US" smtClean="0"/>
              <a:pPr>
                <a:defRPr/>
              </a:pPr>
              <a:t>‹#›</a:t>
            </a:fld>
            <a:endParaRPr lang="en-US" dirty="0"/>
          </a:p>
        </p:txBody>
      </p:sp>
      <p:sp>
        <p:nvSpPr>
          <p:cNvPr id="1034" name="Rectangle 10"/>
          <p:cNvSpPr>
            <a:spLocks noChangeArrowheads="1"/>
          </p:cNvSpPr>
          <p:nvPr/>
        </p:nvSpPr>
        <p:spPr bwMode="auto">
          <a:xfrm>
            <a:off x="152400" y="1600200"/>
            <a:ext cx="1219200" cy="5105400"/>
          </a:xfrm>
          <a:prstGeom prst="rect">
            <a:avLst/>
          </a:prstGeom>
          <a:solidFill>
            <a:srgbClr val="4F6228"/>
          </a:solidFill>
          <a:ln w="9525">
            <a:solidFill>
              <a:schemeClr val="tx1"/>
            </a:solidFill>
            <a:miter lim="800000"/>
            <a:headEnd/>
            <a:tailEnd/>
          </a:ln>
          <a:effectLst/>
        </p:spPr>
        <p:txBody>
          <a:bodyPr wrap="none" anchor="ctr"/>
          <a:lstStyle/>
          <a:p>
            <a:pPr>
              <a:defRPr/>
            </a:pPr>
            <a:endParaRPr lang="en-US">
              <a:cs typeface="+mn-cs"/>
            </a:endParaRPr>
          </a:p>
        </p:txBody>
      </p:sp>
      <p:sp>
        <p:nvSpPr>
          <p:cNvPr id="1035" name="Line 11"/>
          <p:cNvSpPr>
            <a:spLocks noChangeShapeType="1"/>
          </p:cNvSpPr>
          <p:nvPr/>
        </p:nvSpPr>
        <p:spPr bwMode="auto">
          <a:xfrm>
            <a:off x="152400" y="1524000"/>
            <a:ext cx="8763000" cy="0"/>
          </a:xfrm>
          <a:prstGeom prst="line">
            <a:avLst/>
          </a:prstGeom>
          <a:noFill/>
          <a:ln w="63500">
            <a:solidFill>
              <a:srgbClr val="4F6228"/>
            </a:solidFill>
            <a:round/>
            <a:headEnd/>
            <a:tailEnd/>
          </a:ln>
          <a:effectLst/>
        </p:spPr>
        <p:txBody>
          <a:bodyPr/>
          <a:lstStyle/>
          <a:p>
            <a:pPr>
              <a:defRPr/>
            </a:pPr>
            <a:endParaRPr lang="en-US">
              <a:cs typeface="+mn-cs"/>
            </a:endParaRPr>
          </a:p>
        </p:txBody>
      </p:sp>
    </p:spTree>
    <p:extLst>
      <p:ext uri="{BB962C8B-B14F-4D97-AF65-F5344CB8AC3E}">
        <p14:creationId xmlns:p14="http://schemas.microsoft.com/office/powerpoint/2010/main" val="13282997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rtl="0" eaLnBrk="1" fontAlgn="base" hangingPunct="1">
        <a:spcBef>
          <a:spcPct val="0"/>
        </a:spcBef>
        <a:spcAft>
          <a:spcPct val="0"/>
        </a:spcAft>
        <a:defRPr sz="4400">
          <a:solidFill>
            <a:srgbClr val="4F6228"/>
          </a:solidFill>
          <a:latin typeface="+mj-lt"/>
          <a:ea typeface="+mj-ea"/>
          <a:cs typeface="+mj-cs"/>
        </a:defRPr>
      </a:lvl1pPr>
      <a:lvl2pPr algn="ctr" rtl="0" eaLnBrk="1" fontAlgn="base" hangingPunct="1">
        <a:spcBef>
          <a:spcPct val="0"/>
        </a:spcBef>
        <a:spcAft>
          <a:spcPct val="0"/>
        </a:spcAft>
        <a:defRPr sz="4400">
          <a:solidFill>
            <a:srgbClr val="003399"/>
          </a:solidFill>
          <a:latin typeface="Arial" charset="0"/>
        </a:defRPr>
      </a:lvl2pPr>
      <a:lvl3pPr algn="ctr" rtl="0" eaLnBrk="1" fontAlgn="base" hangingPunct="1">
        <a:spcBef>
          <a:spcPct val="0"/>
        </a:spcBef>
        <a:spcAft>
          <a:spcPct val="0"/>
        </a:spcAft>
        <a:defRPr sz="4400">
          <a:solidFill>
            <a:srgbClr val="003399"/>
          </a:solidFill>
          <a:latin typeface="Arial" charset="0"/>
        </a:defRPr>
      </a:lvl3pPr>
      <a:lvl4pPr algn="ctr" rtl="0" eaLnBrk="1" fontAlgn="base" hangingPunct="1">
        <a:spcBef>
          <a:spcPct val="0"/>
        </a:spcBef>
        <a:spcAft>
          <a:spcPct val="0"/>
        </a:spcAft>
        <a:defRPr sz="4400">
          <a:solidFill>
            <a:srgbClr val="003399"/>
          </a:solidFill>
          <a:latin typeface="Arial" charset="0"/>
        </a:defRPr>
      </a:lvl4pPr>
      <a:lvl5pPr algn="ctr" rtl="0" eaLnBrk="1" fontAlgn="base" hangingPunct="1">
        <a:spcBef>
          <a:spcPct val="0"/>
        </a:spcBef>
        <a:spcAft>
          <a:spcPct val="0"/>
        </a:spcAft>
        <a:defRPr sz="4400">
          <a:solidFill>
            <a:srgbClr val="003399"/>
          </a:solidFill>
          <a:latin typeface="Arial" charset="0"/>
        </a:defRPr>
      </a:lvl5pPr>
      <a:lvl6pPr marL="457200" algn="ctr" rtl="0" eaLnBrk="1" fontAlgn="base" hangingPunct="1">
        <a:spcBef>
          <a:spcPct val="0"/>
        </a:spcBef>
        <a:spcAft>
          <a:spcPct val="0"/>
        </a:spcAft>
        <a:defRPr sz="4400">
          <a:solidFill>
            <a:srgbClr val="993300"/>
          </a:solidFill>
          <a:latin typeface="Arial" charset="0"/>
        </a:defRPr>
      </a:lvl6pPr>
      <a:lvl7pPr marL="914400" algn="ctr" rtl="0" eaLnBrk="1" fontAlgn="base" hangingPunct="1">
        <a:spcBef>
          <a:spcPct val="0"/>
        </a:spcBef>
        <a:spcAft>
          <a:spcPct val="0"/>
        </a:spcAft>
        <a:defRPr sz="4400">
          <a:solidFill>
            <a:srgbClr val="993300"/>
          </a:solidFill>
          <a:latin typeface="Arial" charset="0"/>
        </a:defRPr>
      </a:lvl7pPr>
      <a:lvl8pPr marL="1371600" algn="ctr" rtl="0" eaLnBrk="1" fontAlgn="base" hangingPunct="1">
        <a:spcBef>
          <a:spcPct val="0"/>
        </a:spcBef>
        <a:spcAft>
          <a:spcPct val="0"/>
        </a:spcAft>
        <a:defRPr sz="4400">
          <a:solidFill>
            <a:srgbClr val="993300"/>
          </a:solidFill>
          <a:latin typeface="Arial" charset="0"/>
        </a:defRPr>
      </a:lvl8pPr>
      <a:lvl9pPr marL="1828800" algn="ctr" rtl="0" eaLnBrk="1" fontAlgn="base" hangingPunct="1">
        <a:spcBef>
          <a:spcPct val="0"/>
        </a:spcBef>
        <a:spcAft>
          <a:spcPct val="0"/>
        </a:spcAft>
        <a:defRPr sz="4400">
          <a:solidFill>
            <a:srgbClr val="993300"/>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www.essentialsql.com/learn-to-use-union-intersect-and-except-claus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dev.mysql.com/doc/refman/5.7/en/functions.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447800" y="1676400"/>
            <a:ext cx="7315200" cy="2971799"/>
          </a:xfrm>
        </p:spPr>
        <p:txBody>
          <a:bodyPr/>
          <a:lstStyle/>
          <a:p>
            <a:r>
              <a:rPr lang="en-US" dirty="0"/>
              <a:t>SQL Basics</a:t>
            </a:r>
            <a:br>
              <a:rPr lang="en-US" dirty="0"/>
            </a:br>
            <a:br>
              <a:rPr lang="en-US" dirty="0"/>
            </a:br>
            <a:r>
              <a:rPr lang="en-US" sz="3600" dirty="0"/>
              <a:t>Structured Query Language</a:t>
            </a:r>
            <a:endParaRPr lang="en-US" dirty="0"/>
          </a:p>
        </p:txBody>
      </p:sp>
      <p:sp>
        <p:nvSpPr>
          <p:cNvPr id="4" name="Footer Placeholder 3"/>
          <p:cNvSpPr>
            <a:spLocks noGrp="1"/>
          </p:cNvSpPr>
          <p:nvPr>
            <p:ph type="ftr" sz="quarter" idx="10"/>
          </p:nvPr>
        </p:nvSpPr>
        <p:spPr/>
        <p:txBody>
          <a:bodyPr/>
          <a:lstStyle/>
          <a:p>
            <a:pPr>
              <a:defRPr/>
            </a:pPr>
            <a:r>
              <a:rPr lang="en-US"/>
              <a:t>KROENKE and AUER - DATABASE CONCEPTS (7th Edition)                                                                           Copyright © 2015 Pearson Education, Inc. Publishing as Prentice Hall</a:t>
            </a:r>
            <a:endParaRPr lang="en-US" dirty="0"/>
          </a:p>
        </p:txBody>
      </p:sp>
      <p:sp>
        <p:nvSpPr>
          <p:cNvPr id="5" name="Slide Number Placeholder 4"/>
          <p:cNvSpPr>
            <a:spLocks noGrp="1"/>
          </p:cNvSpPr>
          <p:nvPr>
            <p:ph type="sldNum" sz="quarter" idx="11"/>
          </p:nvPr>
        </p:nvSpPr>
        <p:spPr/>
        <p:txBody>
          <a:bodyPr/>
          <a:lstStyle/>
          <a:p>
            <a:pPr>
              <a:defRPr/>
            </a:pPr>
            <a:r>
              <a:rPr lang="en-US"/>
              <a:t>3-</a:t>
            </a:r>
            <a:fld id="{0B57505F-E9B9-4D8B-A7CE-983599DCB3B3}" type="slidenum">
              <a:rPr lang="en-US" smtClean="0"/>
              <a:pPr>
                <a:defRPr/>
              </a:pPr>
              <a:t>1</a:t>
            </a:fld>
            <a:endParaRPr lang="en-US" dirty="0"/>
          </a:p>
        </p:txBody>
      </p:sp>
    </p:spTree>
    <p:extLst>
      <p:ext uri="{BB962C8B-B14F-4D97-AF65-F5344CB8AC3E}">
        <p14:creationId xmlns:p14="http://schemas.microsoft.com/office/powerpoint/2010/main" val="3044259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1447800" y="152400"/>
            <a:ext cx="7467600" cy="1295400"/>
          </a:xfrm>
        </p:spPr>
        <p:txBody>
          <a:bodyPr/>
          <a:lstStyle/>
          <a:p>
            <a:r>
              <a:rPr lang="en-US" sz="3200" dirty="0"/>
              <a:t>SQL for Data Retrieval:</a:t>
            </a:r>
            <a:br>
              <a:rPr lang="en-US" sz="3200" dirty="0"/>
            </a:br>
            <a:r>
              <a:rPr lang="en-US" sz="3600" dirty="0"/>
              <a:t>Showing Each Row Only Once</a:t>
            </a:r>
          </a:p>
        </p:txBody>
      </p:sp>
      <p:sp>
        <p:nvSpPr>
          <p:cNvPr id="52226" name="Rectangle 3"/>
          <p:cNvSpPr>
            <a:spLocks noGrp="1" noChangeArrowheads="1"/>
          </p:cNvSpPr>
          <p:nvPr>
            <p:ph idx="1"/>
          </p:nvPr>
        </p:nvSpPr>
        <p:spPr>
          <a:xfrm>
            <a:off x="1447800" y="1676400"/>
            <a:ext cx="7467600" cy="4419600"/>
          </a:xfrm>
        </p:spPr>
        <p:txBody>
          <a:bodyPr/>
          <a:lstStyle/>
          <a:p>
            <a:r>
              <a:rPr lang="en-US" sz="2400" dirty="0"/>
              <a:t>The DISTINCT keyword may be added to the SELECT statement to eliminate duplicate rows</a:t>
            </a:r>
          </a:p>
          <a:p>
            <a:endParaRPr lang="en-US" dirty="0"/>
          </a:p>
          <a:p>
            <a:pPr lvl="1">
              <a:buFontTx/>
              <a:buNone/>
            </a:pPr>
            <a:r>
              <a:rPr lang="en-US" sz="1800" dirty="0">
                <a:latin typeface="Courier New" pitchFamily="49" charset="0"/>
              </a:rPr>
              <a:t>			</a:t>
            </a:r>
            <a:r>
              <a:rPr lang="en-US" sz="1800" b="1" dirty="0">
                <a:solidFill>
                  <a:srgbClr val="2117E7"/>
                </a:solidFill>
                <a:latin typeface="Courier New" pitchFamily="49" charset="0"/>
              </a:rPr>
              <a:t>SELECT  DISTINCT Continent</a:t>
            </a:r>
          </a:p>
          <a:p>
            <a:pPr lvl="1">
              <a:buFontTx/>
              <a:buNone/>
            </a:pPr>
            <a:r>
              <a:rPr lang="en-US" sz="1800" b="1" dirty="0">
                <a:solidFill>
                  <a:srgbClr val="2117E7"/>
                </a:solidFill>
                <a:latin typeface="Courier New" pitchFamily="49" charset="0"/>
              </a:rPr>
              <a:t>			FROM	 Country;</a:t>
            </a:r>
          </a:p>
        </p:txBody>
      </p:sp>
      <p:sp>
        <p:nvSpPr>
          <p:cNvPr id="52227" name="Slide Number Placeholder 1"/>
          <p:cNvSpPr>
            <a:spLocks noGrp="1"/>
          </p:cNvSpPr>
          <p:nvPr>
            <p:ph type="sldNum" sz="quarter" idx="11"/>
          </p:nvPr>
        </p:nvSpPr>
        <p:spPr>
          <a:noFill/>
        </p:spPr>
        <p:txBody>
          <a:bodyPr/>
          <a:lstStyle/>
          <a:p>
            <a:r>
              <a:rPr lang="en-US" dirty="0">
                <a:cs typeface="Arial" charset="0"/>
              </a:rPr>
              <a:t>3-</a:t>
            </a:r>
            <a:fld id="{3FFA8B4E-E064-400B-B38D-1C0BD3DA6EA8}" type="slidenum">
              <a:rPr lang="en-US">
                <a:cs typeface="Arial" charset="0"/>
              </a:rPr>
              <a:pPr/>
              <a:t>10</a:t>
            </a:fld>
            <a:endParaRPr lang="en-US" dirty="0">
              <a:cs typeface="Arial" charset="0"/>
            </a:endParaRPr>
          </a:p>
        </p:txBody>
      </p:sp>
      <p:sp>
        <p:nvSpPr>
          <p:cNvPr id="2" name="Footer Placeholder 1"/>
          <p:cNvSpPr>
            <a:spLocks noGrp="1"/>
          </p:cNvSpPr>
          <p:nvPr>
            <p:ph type="ftr" sz="quarter" idx="10"/>
          </p:nvPr>
        </p:nvSpPr>
        <p:spPr/>
        <p:txBody>
          <a:bodyPr/>
          <a:lstStyle/>
          <a:p>
            <a:pPr>
              <a:defRPr/>
            </a:pPr>
            <a:r>
              <a:rPr lang="en-US"/>
              <a:t>KROENKE and AUER - DATABASE CONCEPTS (7th Edition)                                                                           Copyright © 2015 Pearson Education, Inc. Publishing as Prentice Hall</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sz="3200" dirty="0"/>
              <a:t>SQL for Data Retrieval:</a:t>
            </a:r>
            <a:br>
              <a:rPr lang="en-US" sz="3200" dirty="0"/>
            </a:br>
            <a:r>
              <a:rPr lang="en-US" sz="3600" dirty="0"/>
              <a:t>Specifying Search Criteria</a:t>
            </a:r>
          </a:p>
        </p:txBody>
      </p:sp>
      <p:sp>
        <p:nvSpPr>
          <p:cNvPr id="54274" name="Rectangle 3"/>
          <p:cNvSpPr>
            <a:spLocks noGrp="1" noChangeArrowheads="1"/>
          </p:cNvSpPr>
          <p:nvPr>
            <p:ph idx="1"/>
          </p:nvPr>
        </p:nvSpPr>
        <p:spPr/>
        <p:txBody>
          <a:bodyPr/>
          <a:lstStyle/>
          <a:p>
            <a:r>
              <a:rPr lang="en-US" sz="2400" dirty="0"/>
              <a:t>The WHERE clause stipulates the filter criteria</a:t>
            </a:r>
          </a:p>
          <a:p>
            <a:endParaRPr lang="en-US" dirty="0"/>
          </a:p>
          <a:p>
            <a:pPr lvl="1">
              <a:buFontTx/>
              <a:buNone/>
            </a:pPr>
            <a:r>
              <a:rPr lang="en-US" sz="1800" b="1" dirty="0">
                <a:latin typeface="Courier New" pitchFamily="49" charset="0"/>
              </a:rPr>
              <a:t>		</a:t>
            </a:r>
            <a:r>
              <a:rPr lang="en-US" sz="1800" b="1" dirty="0">
                <a:solidFill>
                  <a:srgbClr val="2117E7"/>
                </a:solidFill>
                <a:latin typeface="Courier New" pitchFamily="49" charset="0"/>
              </a:rPr>
              <a:t>SELECT   	Name</a:t>
            </a:r>
          </a:p>
          <a:p>
            <a:pPr lvl="1">
              <a:buFontTx/>
              <a:buNone/>
            </a:pPr>
            <a:r>
              <a:rPr lang="en-US" sz="1800" b="1" dirty="0">
                <a:solidFill>
                  <a:srgbClr val="2117E7"/>
                </a:solidFill>
                <a:latin typeface="Courier New" pitchFamily="49" charset="0"/>
              </a:rPr>
              <a:t>		FROM      	COUNTRY</a:t>
            </a:r>
          </a:p>
          <a:p>
            <a:pPr lvl="1">
              <a:buFontTx/>
              <a:buNone/>
            </a:pPr>
            <a:r>
              <a:rPr lang="en-US" sz="1800" b="1" dirty="0">
                <a:solidFill>
                  <a:srgbClr val="2117E7"/>
                </a:solidFill>
                <a:latin typeface="Courier New" pitchFamily="49" charset="0"/>
              </a:rPr>
              <a:t>		WHERE    	Population &gt; 50000000;</a:t>
            </a:r>
          </a:p>
          <a:p>
            <a:pPr lvl="1">
              <a:buFontTx/>
              <a:buNone/>
            </a:pPr>
            <a:endParaRPr lang="en-US" sz="1800" b="1" dirty="0">
              <a:solidFill>
                <a:srgbClr val="CC99FF"/>
              </a:solidFill>
              <a:latin typeface="Courier New" pitchFamily="49" charset="0"/>
            </a:endParaRPr>
          </a:p>
        </p:txBody>
      </p:sp>
      <p:sp>
        <p:nvSpPr>
          <p:cNvPr id="54275" name="Slide Number Placeholder 1"/>
          <p:cNvSpPr>
            <a:spLocks noGrp="1"/>
          </p:cNvSpPr>
          <p:nvPr>
            <p:ph type="sldNum" sz="quarter" idx="11"/>
          </p:nvPr>
        </p:nvSpPr>
        <p:spPr>
          <a:noFill/>
        </p:spPr>
        <p:txBody>
          <a:bodyPr/>
          <a:lstStyle/>
          <a:p>
            <a:r>
              <a:rPr lang="en-US" dirty="0">
                <a:cs typeface="Arial" charset="0"/>
              </a:rPr>
              <a:t>3-</a:t>
            </a:r>
            <a:fld id="{9E0AD6B3-F3F7-45D8-8F1F-38DBBDED9DA8}" type="slidenum">
              <a:rPr lang="en-US">
                <a:cs typeface="Arial" charset="0"/>
              </a:rPr>
              <a:pPr/>
              <a:t>11</a:t>
            </a:fld>
            <a:endParaRPr lang="en-US" dirty="0">
              <a:cs typeface="Arial" charset="0"/>
            </a:endParaRPr>
          </a:p>
        </p:txBody>
      </p:sp>
      <p:sp>
        <p:nvSpPr>
          <p:cNvPr id="2" name="Footer Placeholder 1"/>
          <p:cNvSpPr>
            <a:spLocks noGrp="1"/>
          </p:cNvSpPr>
          <p:nvPr>
            <p:ph type="ftr" sz="quarter" idx="10"/>
          </p:nvPr>
        </p:nvSpPr>
        <p:spPr/>
        <p:txBody>
          <a:bodyPr/>
          <a:lstStyle/>
          <a:p>
            <a:pPr>
              <a:defRPr/>
            </a:pPr>
            <a:r>
              <a:rPr lang="en-US"/>
              <a:t>KROENKE and AUER - DATABASE CONCEPTS (7th Edition)                                                                           Copyright © 2015 Pearson Education, Inc. Publishing as Prentice Hall</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r>
              <a:rPr lang="en-US" sz="3200" dirty="0"/>
              <a:t>Logic Operators</a:t>
            </a:r>
            <a:endParaRPr lang="en-US" sz="3600" dirty="0"/>
          </a:p>
        </p:txBody>
      </p:sp>
      <p:sp>
        <p:nvSpPr>
          <p:cNvPr id="60418" name="Rectangle 3"/>
          <p:cNvSpPr>
            <a:spLocks noGrp="1" noChangeArrowheads="1"/>
          </p:cNvSpPr>
          <p:nvPr>
            <p:ph idx="1"/>
          </p:nvPr>
        </p:nvSpPr>
        <p:spPr>
          <a:xfrm>
            <a:off x="1671638" y="1839913"/>
            <a:ext cx="7015162" cy="4408487"/>
          </a:xfrm>
        </p:spPr>
        <p:txBody>
          <a:bodyPr/>
          <a:lstStyle/>
          <a:p>
            <a:pPr lvl="1">
              <a:buFontTx/>
              <a:buNone/>
            </a:pPr>
            <a:r>
              <a:rPr lang="en-US" sz="1800" b="1" dirty="0">
                <a:solidFill>
                  <a:srgbClr val="2117E7"/>
                </a:solidFill>
                <a:latin typeface="Courier New" pitchFamily="49" charset="0"/>
              </a:rPr>
              <a:t>SELECT * from COUNTRY</a:t>
            </a:r>
          </a:p>
          <a:p>
            <a:pPr lvl="1">
              <a:buFontTx/>
              <a:buNone/>
            </a:pPr>
            <a:r>
              <a:rPr lang="en-US" sz="1800" b="1" dirty="0">
                <a:solidFill>
                  <a:srgbClr val="2117E7"/>
                </a:solidFill>
                <a:latin typeface="Courier New" pitchFamily="49" charset="0"/>
              </a:rPr>
              <a:t>WHERE  </a:t>
            </a:r>
            <a:r>
              <a:rPr lang="en-US" sz="1800" b="1" dirty="0" err="1">
                <a:solidFill>
                  <a:srgbClr val="2117E7"/>
                </a:solidFill>
                <a:latin typeface="Courier New" pitchFamily="49" charset="0"/>
              </a:rPr>
              <a:t>LifeExpectancy</a:t>
            </a:r>
            <a:r>
              <a:rPr lang="en-US" sz="1800" b="1" dirty="0">
                <a:solidFill>
                  <a:srgbClr val="2117E7"/>
                </a:solidFill>
                <a:latin typeface="Courier New" pitchFamily="49" charset="0"/>
              </a:rPr>
              <a:t> &gt;= 50 </a:t>
            </a:r>
          </a:p>
          <a:p>
            <a:pPr lvl="1">
              <a:buFontTx/>
              <a:buNone/>
            </a:pPr>
            <a:r>
              <a:rPr lang="en-US" sz="1800" b="1" dirty="0">
                <a:solidFill>
                  <a:srgbClr val="2117E7"/>
                </a:solidFill>
                <a:latin typeface="Courier New" pitchFamily="49" charset="0"/>
              </a:rPr>
              <a:t>      or </a:t>
            </a:r>
            <a:r>
              <a:rPr lang="en-US" sz="1800" b="1" dirty="0" err="1">
                <a:solidFill>
                  <a:srgbClr val="2117E7"/>
                </a:solidFill>
                <a:latin typeface="Courier New" pitchFamily="49" charset="0"/>
              </a:rPr>
              <a:t>LifeExpectancy</a:t>
            </a:r>
            <a:r>
              <a:rPr lang="en-US" sz="1800" b="1" dirty="0">
                <a:solidFill>
                  <a:srgbClr val="2117E7"/>
                </a:solidFill>
                <a:latin typeface="Courier New" pitchFamily="49" charset="0"/>
              </a:rPr>
              <a:t> &lt;= 80 ; </a:t>
            </a:r>
          </a:p>
          <a:p>
            <a:pPr lvl="1">
              <a:buFontTx/>
              <a:buNone/>
            </a:pPr>
            <a:endParaRPr lang="en-US" sz="1800" b="1" dirty="0">
              <a:latin typeface="Courier New" pitchFamily="49" charset="0"/>
            </a:endParaRPr>
          </a:p>
          <a:p>
            <a:pPr lvl="1">
              <a:buFontTx/>
              <a:buNone/>
            </a:pPr>
            <a:r>
              <a:rPr lang="en-US" sz="1800" b="1" dirty="0">
                <a:solidFill>
                  <a:srgbClr val="2117E7"/>
                </a:solidFill>
                <a:latin typeface="Courier New" pitchFamily="49" charset="0"/>
              </a:rPr>
              <a:t>SELECT * from COUNTRY</a:t>
            </a:r>
          </a:p>
          <a:p>
            <a:pPr lvl="1">
              <a:buFontTx/>
              <a:buNone/>
            </a:pPr>
            <a:r>
              <a:rPr lang="en-US" sz="1800" b="1" dirty="0">
                <a:solidFill>
                  <a:srgbClr val="2117E7"/>
                </a:solidFill>
                <a:latin typeface="Courier New" pitchFamily="49" charset="0"/>
              </a:rPr>
              <a:t>WHERE  </a:t>
            </a:r>
            <a:r>
              <a:rPr lang="en-US" sz="1800" b="1" dirty="0" err="1">
                <a:solidFill>
                  <a:srgbClr val="2117E7"/>
                </a:solidFill>
                <a:latin typeface="Courier New" pitchFamily="49" charset="0"/>
              </a:rPr>
              <a:t>LifeExpectancy</a:t>
            </a:r>
            <a:r>
              <a:rPr lang="en-US" sz="1800" b="1" dirty="0">
                <a:solidFill>
                  <a:srgbClr val="2117E7"/>
                </a:solidFill>
                <a:latin typeface="Courier New" pitchFamily="49" charset="0"/>
              </a:rPr>
              <a:t> BETWEEN 50 and 80 ;</a:t>
            </a:r>
          </a:p>
          <a:p>
            <a:pPr lvl="1">
              <a:buFontTx/>
              <a:buNone/>
            </a:pPr>
            <a:endParaRPr lang="en-US" sz="1800" b="1" dirty="0">
              <a:latin typeface="Courier New" pitchFamily="49" charset="0"/>
            </a:endParaRPr>
          </a:p>
          <a:p>
            <a:pPr lvl="1">
              <a:buFontTx/>
              <a:buNone/>
            </a:pPr>
            <a:r>
              <a:rPr lang="en-US" sz="1800" b="1" dirty="0">
                <a:solidFill>
                  <a:srgbClr val="2117E7"/>
                </a:solidFill>
                <a:latin typeface="Courier New" pitchFamily="49" charset="0"/>
              </a:rPr>
              <a:t>SELECT  * from COUNTRY</a:t>
            </a:r>
          </a:p>
          <a:p>
            <a:pPr lvl="1">
              <a:buFontTx/>
              <a:buNone/>
            </a:pPr>
            <a:r>
              <a:rPr lang="en-US" sz="1800" b="1" dirty="0">
                <a:solidFill>
                  <a:srgbClr val="2117E7"/>
                </a:solidFill>
                <a:latin typeface="Courier New" pitchFamily="49" charset="0"/>
              </a:rPr>
              <a:t>where </a:t>
            </a:r>
            <a:r>
              <a:rPr lang="en-US" sz="1800" b="1" dirty="0" err="1">
                <a:solidFill>
                  <a:srgbClr val="2117E7"/>
                </a:solidFill>
                <a:latin typeface="Courier New" pitchFamily="49" charset="0"/>
              </a:rPr>
              <a:t>LifeExpectancy</a:t>
            </a:r>
            <a:r>
              <a:rPr lang="en-US" sz="1800" b="1" dirty="0">
                <a:solidFill>
                  <a:srgbClr val="2117E7"/>
                </a:solidFill>
                <a:latin typeface="Courier New" pitchFamily="49" charset="0"/>
              </a:rPr>
              <a:t> &lt; 50 </a:t>
            </a:r>
          </a:p>
          <a:p>
            <a:pPr lvl="1">
              <a:buFontTx/>
              <a:buNone/>
            </a:pPr>
            <a:r>
              <a:rPr lang="en-US" sz="1800" b="1" dirty="0">
                <a:solidFill>
                  <a:srgbClr val="2117E7"/>
                </a:solidFill>
                <a:latin typeface="Courier New" pitchFamily="49" charset="0"/>
              </a:rPr>
              <a:t>  and Continent = ‘North America’;</a:t>
            </a:r>
          </a:p>
          <a:p>
            <a:pPr lvl="1">
              <a:buFontTx/>
              <a:buNone/>
            </a:pPr>
            <a:endParaRPr lang="en-US" sz="1800" b="1" dirty="0">
              <a:solidFill>
                <a:srgbClr val="2117E7"/>
              </a:solidFill>
              <a:latin typeface="Courier New" pitchFamily="49" charset="0"/>
            </a:endParaRPr>
          </a:p>
          <a:p>
            <a:pPr lvl="1">
              <a:buFontTx/>
              <a:buNone/>
            </a:pPr>
            <a:endParaRPr lang="en-US" sz="1800" b="1" dirty="0">
              <a:latin typeface="Courier New" pitchFamily="49" charset="0"/>
            </a:endParaRPr>
          </a:p>
        </p:txBody>
      </p:sp>
      <p:sp>
        <p:nvSpPr>
          <p:cNvPr id="60419" name="Slide Number Placeholder 1"/>
          <p:cNvSpPr>
            <a:spLocks noGrp="1"/>
          </p:cNvSpPr>
          <p:nvPr>
            <p:ph type="sldNum" sz="quarter" idx="11"/>
          </p:nvPr>
        </p:nvSpPr>
        <p:spPr>
          <a:noFill/>
        </p:spPr>
        <p:txBody>
          <a:bodyPr/>
          <a:lstStyle/>
          <a:p>
            <a:r>
              <a:rPr lang="en-US" dirty="0">
                <a:cs typeface="Arial" charset="0"/>
              </a:rPr>
              <a:t>3-</a:t>
            </a:r>
            <a:fld id="{01949EFE-3A80-41AA-B79B-81CF30FC0D58}" type="slidenum">
              <a:rPr lang="en-US">
                <a:cs typeface="Arial" charset="0"/>
              </a:rPr>
              <a:pPr/>
              <a:t>12</a:t>
            </a:fld>
            <a:endParaRPr lang="en-US" dirty="0">
              <a:cs typeface="Arial" charset="0"/>
            </a:endParaRPr>
          </a:p>
        </p:txBody>
      </p:sp>
      <p:sp>
        <p:nvSpPr>
          <p:cNvPr id="2" name="Footer Placeholder 1"/>
          <p:cNvSpPr>
            <a:spLocks noGrp="1"/>
          </p:cNvSpPr>
          <p:nvPr>
            <p:ph type="ftr" sz="quarter" idx="10"/>
          </p:nvPr>
        </p:nvSpPr>
        <p:spPr/>
        <p:txBody>
          <a:bodyPr/>
          <a:lstStyle/>
          <a:p>
            <a:pPr>
              <a:defRPr/>
            </a:pPr>
            <a:r>
              <a:rPr lang="en-US"/>
              <a:t>KROENKE and AUER - DATABASE CONCEPTS (7th Edition)                                                                           Copyright © 2015 Pearson Education, Inc. Publishing as Prentice Hall</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a:xfrm>
            <a:off x="1447800" y="228600"/>
            <a:ext cx="7467600" cy="1143000"/>
          </a:xfrm>
        </p:spPr>
        <p:txBody>
          <a:bodyPr/>
          <a:lstStyle/>
          <a:p>
            <a:r>
              <a:rPr lang="en-US" sz="3200" dirty="0"/>
              <a:t>SQL for Data Retrieval:</a:t>
            </a:r>
            <a:br>
              <a:rPr lang="en-US" sz="3200" dirty="0"/>
            </a:br>
            <a:r>
              <a:rPr lang="en-US" sz="3600" dirty="0"/>
              <a:t>A List of Values</a:t>
            </a:r>
          </a:p>
        </p:txBody>
      </p:sp>
      <p:sp>
        <p:nvSpPr>
          <p:cNvPr id="62466" name="Rectangle 3"/>
          <p:cNvSpPr>
            <a:spLocks noGrp="1" noChangeArrowheads="1"/>
          </p:cNvSpPr>
          <p:nvPr>
            <p:ph idx="1"/>
          </p:nvPr>
        </p:nvSpPr>
        <p:spPr>
          <a:xfrm>
            <a:off x="1447800" y="1752600"/>
            <a:ext cx="7467600" cy="4343400"/>
          </a:xfrm>
        </p:spPr>
        <p:txBody>
          <a:bodyPr/>
          <a:lstStyle/>
          <a:p>
            <a:r>
              <a:rPr lang="en-US" sz="2400" dirty="0"/>
              <a:t>The WHERE clause may include the IN keyword to specify that a particular column value must be included in a list of values.</a:t>
            </a:r>
          </a:p>
          <a:p>
            <a:endParaRPr lang="en-US" sz="2800" dirty="0"/>
          </a:p>
          <a:p>
            <a:pPr lvl="1">
              <a:buFontTx/>
              <a:buNone/>
            </a:pPr>
            <a:r>
              <a:rPr lang="en-US" sz="1600" b="1" dirty="0">
                <a:solidFill>
                  <a:srgbClr val="2117E7"/>
                </a:solidFill>
                <a:latin typeface="Courier New" pitchFamily="49" charset="0"/>
              </a:rPr>
              <a:t>SELECT * from COUNTRY </a:t>
            </a:r>
          </a:p>
          <a:p>
            <a:pPr lvl="1">
              <a:buFontTx/>
              <a:buNone/>
            </a:pPr>
            <a:r>
              <a:rPr lang="en-US" sz="1600" b="1" dirty="0">
                <a:solidFill>
                  <a:srgbClr val="2117E7"/>
                </a:solidFill>
                <a:latin typeface="Courier New" pitchFamily="49" charset="0"/>
              </a:rPr>
              <a:t>WHERE Code IN ('USA', 'CAN', 'MEX’)</a:t>
            </a:r>
          </a:p>
          <a:p>
            <a:pPr lvl="1">
              <a:buFontTx/>
              <a:buNone/>
            </a:pPr>
            <a:endParaRPr lang="en-US" sz="1600" b="1" dirty="0">
              <a:solidFill>
                <a:srgbClr val="2117E7"/>
              </a:solidFill>
              <a:latin typeface="Courier New" pitchFamily="49" charset="0"/>
            </a:endParaRPr>
          </a:p>
          <a:p>
            <a:pPr lvl="1">
              <a:buFontTx/>
              <a:buNone/>
            </a:pPr>
            <a:r>
              <a:rPr lang="en-US" sz="1600" dirty="0"/>
              <a:t>equivalent to the query</a:t>
            </a:r>
          </a:p>
          <a:p>
            <a:pPr lvl="1">
              <a:buFontTx/>
              <a:buNone/>
            </a:pPr>
            <a:endParaRPr lang="en-US" sz="1600" b="1" dirty="0">
              <a:solidFill>
                <a:srgbClr val="2117E7"/>
              </a:solidFill>
              <a:latin typeface="Courier New" pitchFamily="49" charset="0"/>
            </a:endParaRPr>
          </a:p>
          <a:p>
            <a:pPr lvl="1">
              <a:buFontTx/>
              <a:buNone/>
            </a:pPr>
            <a:r>
              <a:rPr lang="en-US" sz="1600" b="1" dirty="0">
                <a:solidFill>
                  <a:srgbClr val="2117E7"/>
                </a:solidFill>
                <a:latin typeface="Courier New" pitchFamily="49" charset="0"/>
              </a:rPr>
              <a:t>SELECT * from COUNTRY </a:t>
            </a:r>
          </a:p>
          <a:p>
            <a:pPr lvl="1">
              <a:buFontTx/>
              <a:buNone/>
            </a:pPr>
            <a:r>
              <a:rPr lang="en-US" sz="1600" b="1" dirty="0">
                <a:solidFill>
                  <a:srgbClr val="2117E7"/>
                </a:solidFill>
                <a:latin typeface="Courier New" pitchFamily="49" charset="0"/>
              </a:rPr>
              <a:t>WHERE Code = 'USA‘ or Code = 'CAN‘ or Code = 'MEX'</a:t>
            </a:r>
          </a:p>
          <a:p>
            <a:pPr lvl="2">
              <a:buFontTx/>
              <a:buNone/>
            </a:pPr>
            <a:endParaRPr lang="en-US" sz="1800" b="1" dirty="0">
              <a:solidFill>
                <a:srgbClr val="2117E7"/>
              </a:solidFill>
              <a:latin typeface="Courier New" pitchFamily="49" charset="0"/>
            </a:endParaRPr>
          </a:p>
          <a:p>
            <a:pPr lvl="2">
              <a:buFontTx/>
              <a:buNone/>
            </a:pPr>
            <a:r>
              <a:rPr lang="en-US" sz="1800" b="1" dirty="0">
                <a:solidFill>
                  <a:srgbClr val="2117E7"/>
                </a:solidFill>
                <a:latin typeface="Courier New" pitchFamily="49" charset="0"/>
              </a:rPr>
              <a:t> </a:t>
            </a:r>
            <a:endParaRPr lang="en-US" sz="2400" dirty="0"/>
          </a:p>
        </p:txBody>
      </p:sp>
      <p:sp>
        <p:nvSpPr>
          <p:cNvPr id="62467" name="Slide Number Placeholder 1"/>
          <p:cNvSpPr>
            <a:spLocks noGrp="1"/>
          </p:cNvSpPr>
          <p:nvPr>
            <p:ph type="sldNum" sz="quarter" idx="11"/>
          </p:nvPr>
        </p:nvSpPr>
        <p:spPr>
          <a:noFill/>
        </p:spPr>
        <p:txBody>
          <a:bodyPr/>
          <a:lstStyle/>
          <a:p>
            <a:r>
              <a:rPr lang="en-US" dirty="0">
                <a:cs typeface="Arial" charset="0"/>
              </a:rPr>
              <a:t>3-</a:t>
            </a:r>
            <a:fld id="{9DC5C843-5CED-4AEA-AD49-24B27567E055}" type="slidenum">
              <a:rPr lang="en-US">
                <a:cs typeface="Arial" charset="0"/>
              </a:rPr>
              <a:pPr/>
              <a:t>13</a:t>
            </a:fld>
            <a:endParaRPr lang="en-US" dirty="0">
              <a:cs typeface="Arial" charset="0"/>
            </a:endParaRPr>
          </a:p>
        </p:txBody>
      </p:sp>
      <p:sp>
        <p:nvSpPr>
          <p:cNvPr id="2" name="Footer Placeholder 1"/>
          <p:cNvSpPr>
            <a:spLocks noGrp="1"/>
          </p:cNvSpPr>
          <p:nvPr>
            <p:ph type="ftr" sz="quarter" idx="10"/>
          </p:nvPr>
        </p:nvSpPr>
        <p:spPr/>
        <p:txBody>
          <a:bodyPr/>
          <a:lstStyle/>
          <a:p>
            <a:pPr>
              <a:defRPr/>
            </a:pPr>
            <a:r>
              <a:rPr lang="en-US" dirty="0"/>
              <a:t>KROENKE and AUER - DATABASE CONCEPTS (7th Edition)                                                                           Copyright © 2015 Pearson Education, Inc. Publishing as Prentice Hall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r>
              <a:rPr lang="en-US" sz="3200" dirty="0"/>
              <a:t>SQL for Data Retrieval:</a:t>
            </a:r>
            <a:br>
              <a:rPr lang="en-US" sz="3200" dirty="0"/>
            </a:br>
            <a:r>
              <a:rPr lang="en-US" sz="3200" dirty="0"/>
              <a:t>The Logical NOT Operator</a:t>
            </a:r>
          </a:p>
        </p:txBody>
      </p:sp>
      <p:sp>
        <p:nvSpPr>
          <p:cNvPr id="64514" name="Rectangle 3"/>
          <p:cNvSpPr>
            <a:spLocks noGrp="1" noChangeArrowheads="1"/>
          </p:cNvSpPr>
          <p:nvPr>
            <p:ph idx="1"/>
          </p:nvPr>
        </p:nvSpPr>
        <p:spPr>
          <a:xfrm>
            <a:off x="1447800" y="1603375"/>
            <a:ext cx="7239000" cy="4568825"/>
          </a:xfrm>
        </p:spPr>
        <p:txBody>
          <a:bodyPr/>
          <a:lstStyle/>
          <a:p>
            <a:r>
              <a:rPr lang="en-US" sz="2800" dirty="0"/>
              <a:t>Any criteria statement may be preceded by a NOT operator, which is to say that all information will be shown except that information matching the specified criteria</a:t>
            </a:r>
          </a:p>
          <a:p>
            <a:endParaRPr lang="en-US" sz="2400" dirty="0"/>
          </a:p>
          <a:p>
            <a:pPr lvl="2">
              <a:buFontTx/>
              <a:buNone/>
            </a:pPr>
            <a:r>
              <a:rPr lang="en-US" sz="1800" b="1" dirty="0">
                <a:solidFill>
                  <a:srgbClr val="2117E7"/>
                </a:solidFill>
                <a:latin typeface="Courier New" pitchFamily="49" charset="0"/>
              </a:rPr>
              <a:t>SELECT * from COUNTRY </a:t>
            </a:r>
          </a:p>
          <a:p>
            <a:pPr lvl="2">
              <a:buFontTx/>
              <a:buNone/>
            </a:pPr>
            <a:r>
              <a:rPr lang="en-US" sz="1800" b="1" dirty="0">
                <a:solidFill>
                  <a:srgbClr val="2117E7"/>
                </a:solidFill>
                <a:latin typeface="Courier New" pitchFamily="49" charset="0"/>
              </a:rPr>
              <a:t>WHERE Code NOT IN ('USA', 'CAN', 'MEX') </a:t>
            </a:r>
            <a:endParaRPr lang="en-US" dirty="0"/>
          </a:p>
          <a:p>
            <a:pPr lvl="1"/>
            <a:endParaRPr lang="en-US" sz="1800" b="1" dirty="0">
              <a:solidFill>
                <a:srgbClr val="CC99FF"/>
              </a:solidFill>
              <a:latin typeface="Courier New" pitchFamily="49" charset="0"/>
            </a:endParaRPr>
          </a:p>
        </p:txBody>
      </p:sp>
      <p:sp>
        <p:nvSpPr>
          <p:cNvPr id="64515" name="Slide Number Placeholder 1"/>
          <p:cNvSpPr>
            <a:spLocks noGrp="1"/>
          </p:cNvSpPr>
          <p:nvPr>
            <p:ph type="sldNum" sz="quarter" idx="11"/>
          </p:nvPr>
        </p:nvSpPr>
        <p:spPr>
          <a:noFill/>
        </p:spPr>
        <p:txBody>
          <a:bodyPr/>
          <a:lstStyle/>
          <a:p>
            <a:r>
              <a:rPr lang="en-US" dirty="0">
                <a:cs typeface="Arial" charset="0"/>
              </a:rPr>
              <a:t>3-</a:t>
            </a:r>
            <a:fld id="{F2585AD6-1353-40C8-9E6E-B2D1E710B3A5}" type="slidenum">
              <a:rPr lang="en-US">
                <a:cs typeface="Arial" charset="0"/>
              </a:rPr>
              <a:pPr/>
              <a:t>14</a:t>
            </a:fld>
            <a:endParaRPr lang="en-US" dirty="0">
              <a:cs typeface="Arial" charset="0"/>
            </a:endParaRPr>
          </a:p>
        </p:txBody>
      </p:sp>
      <p:sp>
        <p:nvSpPr>
          <p:cNvPr id="2" name="Footer Placeholder 1"/>
          <p:cNvSpPr>
            <a:spLocks noGrp="1"/>
          </p:cNvSpPr>
          <p:nvPr>
            <p:ph type="ftr" sz="quarter" idx="10"/>
          </p:nvPr>
        </p:nvSpPr>
        <p:spPr/>
        <p:txBody>
          <a:bodyPr/>
          <a:lstStyle/>
          <a:p>
            <a:pPr>
              <a:defRPr/>
            </a:pPr>
            <a:r>
              <a:rPr lang="en-US"/>
              <a:t>KROENKE and AUER - DATABASE CONCEPTS (7th Edition)                                                                           Copyright © 2015 Pearson Education, Inc. Publishing as Prentice Hall</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r>
              <a:rPr lang="en-US" sz="3200" dirty="0"/>
              <a:t>Wildcard search of string values</a:t>
            </a:r>
          </a:p>
        </p:txBody>
      </p:sp>
      <p:sp>
        <p:nvSpPr>
          <p:cNvPr id="68610" name="Rectangle 3"/>
          <p:cNvSpPr>
            <a:spLocks noGrp="1" noChangeArrowheads="1"/>
          </p:cNvSpPr>
          <p:nvPr>
            <p:ph idx="1"/>
          </p:nvPr>
        </p:nvSpPr>
        <p:spPr/>
        <p:txBody>
          <a:bodyPr/>
          <a:lstStyle/>
          <a:p>
            <a:r>
              <a:rPr lang="en-US" sz="2400" dirty="0"/>
              <a:t>The SQL LIKE keyword allows searches on partial data values of strings.</a:t>
            </a:r>
          </a:p>
          <a:p>
            <a:endParaRPr lang="en-US" sz="2400" dirty="0"/>
          </a:p>
          <a:p>
            <a:r>
              <a:rPr lang="en-US" sz="2400" dirty="0"/>
              <a:t>LIKE can be paired with wildcards to find rows matching a string value.</a:t>
            </a:r>
            <a:endParaRPr lang="en-US" sz="2000" dirty="0"/>
          </a:p>
          <a:p>
            <a:pPr lvl="1"/>
            <a:r>
              <a:rPr lang="en-US" sz="2000" dirty="0"/>
              <a:t>Multiple character wildcard character is a percent sign (%).</a:t>
            </a:r>
          </a:p>
          <a:p>
            <a:pPr lvl="1"/>
            <a:r>
              <a:rPr lang="en-US" sz="2000" dirty="0"/>
              <a:t>Single character wildcard character is an underscore (_).</a:t>
            </a:r>
          </a:p>
          <a:p>
            <a:pPr lvl="1"/>
            <a:endParaRPr lang="en-US" dirty="0"/>
          </a:p>
        </p:txBody>
      </p:sp>
      <p:sp>
        <p:nvSpPr>
          <p:cNvPr id="68611" name="Slide Number Placeholder 1"/>
          <p:cNvSpPr>
            <a:spLocks noGrp="1"/>
          </p:cNvSpPr>
          <p:nvPr>
            <p:ph type="sldNum" sz="quarter" idx="11"/>
          </p:nvPr>
        </p:nvSpPr>
        <p:spPr>
          <a:noFill/>
        </p:spPr>
        <p:txBody>
          <a:bodyPr/>
          <a:lstStyle/>
          <a:p>
            <a:r>
              <a:rPr lang="en-US" dirty="0">
                <a:cs typeface="Arial" charset="0"/>
              </a:rPr>
              <a:t>3-</a:t>
            </a:r>
            <a:fld id="{8DFDC735-642C-421F-BAA1-1905FCD23659}" type="slidenum">
              <a:rPr lang="en-US">
                <a:cs typeface="Arial" charset="0"/>
              </a:rPr>
              <a:pPr/>
              <a:t>15</a:t>
            </a:fld>
            <a:endParaRPr lang="en-US" dirty="0">
              <a:cs typeface="Arial" charset="0"/>
            </a:endParaRPr>
          </a:p>
        </p:txBody>
      </p:sp>
      <p:sp>
        <p:nvSpPr>
          <p:cNvPr id="2" name="Footer Placeholder 1"/>
          <p:cNvSpPr>
            <a:spLocks noGrp="1"/>
          </p:cNvSpPr>
          <p:nvPr>
            <p:ph type="ftr" sz="quarter" idx="10"/>
          </p:nvPr>
        </p:nvSpPr>
        <p:spPr/>
        <p:txBody>
          <a:bodyPr/>
          <a:lstStyle/>
          <a:p>
            <a:pPr>
              <a:defRPr/>
            </a:pPr>
            <a:r>
              <a:rPr lang="en-US"/>
              <a:t>KROENKE and AUER - DATABASE CONCEPTS (7th Edition)                                                                           Copyright © 2015 Pearson Education, Inc. Publishing as Prentice Hall</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xfrm>
            <a:off x="1447800" y="228600"/>
            <a:ext cx="7467600" cy="1143000"/>
          </a:xfrm>
        </p:spPr>
        <p:txBody>
          <a:bodyPr/>
          <a:lstStyle/>
          <a:p>
            <a:r>
              <a:rPr lang="en-US" sz="3200" dirty="0"/>
              <a:t>SQL for Data Retrieval:</a:t>
            </a:r>
            <a:br>
              <a:rPr lang="en-US" sz="3200" dirty="0"/>
            </a:br>
            <a:r>
              <a:rPr lang="en-US" sz="3600" dirty="0"/>
              <a:t>Wildcard Search Examples</a:t>
            </a:r>
          </a:p>
        </p:txBody>
      </p:sp>
      <p:sp>
        <p:nvSpPr>
          <p:cNvPr id="70658" name="Rectangle 3"/>
          <p:cNvSpPr>
            <a:spLocks noGrp="1" noChangeArrowheads="1"/>
          </p:cNvSpPr>
          <p:nvPr>
            <p:ph idx="1"/>
          </p:nvPr>
        </p:nvSpPr>
        <p:spPr>
          <a:xfrm>
            <a:off x="1447800" y="1676400"/>
            <a:ext cx="7391400" cy="4191000"/>
          </a:xfrm>
        </p:spPr>
        <p:txBody>
          <a:bodyPr/>
          <a:lstStyle/>
          <a:p>
            <a:pPr lvl="2">
              <a:buFontTx/>
              <a:buNone/>
            </a:pPr>
            <a:endParaRPr lang="en-US" dirty="0"/>
          </a:p>
          <a:p>
            <a:pPr lvl="2">
              <a:buFontTx/>
              <a:buNone/>
            </a:pPr>
            <a:r>
              <a:rPr lang="en-US" sz="1800" b="1" dirty="0">
                <a:latin typeface="Courier New" pitchFamily="49" charset="0"/>
              </a:rPr>
              <a:t># Any continent name ending in </a:t>
            </a:r>
          </a:p>
          <a:p>
            <a:pPr lvl="2">
              <a:buFontTx/>
              <a:buNone/>
            </a:pPr>
            <a:r>
              <a:rPr lang="en-US" sz="1800" b="1" dirty="0">
                <a:latin typeface="Courier New" pitchFamily="49" charset="0"/>
              </a:rPr>
              <a:t># letters ‘America’</a:t>
            </a:r>
          </a:p>
          <a:p>
            <a:pPr lvl="2">
              <a:buFontTx/>
              <a:buNone/>
            </a:pPr>
            <a:r>
              <a:rPr lang="en-US" sz="1800" b="1" dirty="0">
                <a:solidFill>
                  <a:srgbClr val="2117E7"/>
                </a:solidFill>
                <a:latin typeface="Courier New" pitchFamily="49" charset="0"/>
              </a:rPr>
              <a:t>SELECT * from COUNTRY </a:t>
            </a:r>
          </a:p>
          <a:p>
            <a:pPr lvl="2">
              <a:buFontTx/>
              <a:buNone/>
            </a:pPr>
            <a:r>
              <a:rPr lang="en-US" sz="1800" b="1" dirty="0">
                <a:solidFill>
                  <a:srgbClr val="2117E7"/>
                </a:solidFill>
                <a:latin typeface="Courier New" pitchFamily="49" charset="0"/>
              </a:rPr>
              <a:t>WHERE  Continent LIKE '%America‘</a:t>
            </a:r>
          </a:p>
          <a:p>
            <a:pPr lvl="2">
              <a:buFontTx/>
              <a:buNone/>
            </a:pPr>
            <a:endParaRPr lang="en-US" sz="1800" b="1" dirty="0">
              <a:latin typeface="Courier New" pitchFamily="49" charset="0"/>
            </a:endParaRPr>
          </a:p>
          <a:p>
            <a:pPr lvl="2">
              <a:buFontTx/>
              <a:buNone/>
            </a:pPr>
            <a:r>
              <a:rPr lang="en-US" sz="1800" b="1" dirty="0">
                <a:latin typeface="Courier New" pitchFamily="49" charset="0"/>
              </a:rPr>
              <a:t># Any continent name whose 4</a:t>
            </a:r>
            <a:r>
              <a:rPr lang="en-US" sz="1800" b="1" baseline="30000" dirty="0">
                <a:latin typeface="Courier New" pitchFamily="49" charset="0"/>
              </a:rPr>
              <a:t>th</a:t>
            </a:r>
            <a:r>
              <a:rPr lang="en-US" sz="1800" b="1" dirty="0">
                <a:latin typeface="Courier New" pitchFamily="49" charset="0"/>
              </a:rPr>
              <a:t>-13</a:t>
            </a:r>
            <a:r>
              <a:rPr lang="en-US" sz="1800" b="1" baseline="30000" dirty="0">
                <a:latin typeface="Courier New" pitchFamily="49" charset="0"/>
              </a:rPr>
              <a:t>th</a:t>
            </a:r>
            <a:r>
              <a:rPr lang="en-US" sz="1800" b="1" dirty="0">
                <a:latin typeface="Courier New" pitchFamily="49" charset="0"/>
              </a:rPr>
              <a:t> letters</a:t>
            </a:r>
          </a:p>
          <a:p>
            <a:pPr lvl="2">
              <a:buFontTx/>
              <a:buNone/>
            </a:pPr>
            <a:r>
              <a:rPr lang="en-US" sz="1800" b="1" dirty="0">
                <a:latin typeface="Courier New" pitchFamily="49" charset="0"/>
              </a:rPr>
              <a:t># are exactly ‘</a:t>
            </a:r>
            <a:r>
              <a:rPr lang="en-US" sz="1800" b="1" dirty="0" err="1">
                <a:latin typeface="Courier New" pitchFamily="49" charset="0"/>
              </a:rPr>
              <a:t>th</a:t>
            </a:r>
            <a:r>
              <a:rPr lang="en-US" sz="1800" b="1" dirty="0">
                <a:latin typeface="Courier New" pitchFamily="49" charset="0"/>
              </a:rPr>
              <a:t> America’</a:t>
            </a:r>
          </a:p>
          <a:p>
            <a:pPr lvl="2">
              <a:buFontTx/>
              <a:buNone/>
            </a:pPr>
            <a:r>
              <a:rPr lang="en-US" sz="1800" b="1" dirty="0">
                <a:solidFill>
                  <a:srgbClr val="2117E7"/>
                </a:solidFill>
                <a:latin typeface="Courier New" pitchFamily="49" charset="0"/>
              </a:rPr>
              <a:t>SELECT * from COUNTRY </a:t>
            </a:r>
          </a:p>
          <a:p>
            <a:pPr lvl="2">
              <a:buFontTx/>
              <a:buNone/>
            </a:pPr>
            <a:r>
              <a:rPr lang="en-US" sz="1800" b="1" dirty="0">
                <a:solidFill>
                  <a:srgbClr val="2117E7"/>
                </a:solidFill>
                <a:latin typeface="Courier New" pitchFamily="49" charset="0"/>
              </a:rPr>
              <a:t>WHERE  Continent LIKE ‘</a:t>
            </a:r>
            <a:r>
              <a:rPr lang="en-US" sz="1800" b="1" spc="400" dirty="0">
                <a:solidFill>
                  <a:srgbClr val="2117E7"/>
                </a:solidFill>
                <a:latin typeface="Courier New" pitchFamily="49" charset="0"/>
              </a:rPr>
              <a:t>___</a:t>
            </a:r>
            <a:r>
              <a:rPr lang="en-US" sz="1800" b="1" dirty="0" err="1">
                <a:solidFill>
                  <a:srgbClr val="2117E7"/>
                </a:solidFill>
                <a:latin typeface="Courier New" pitchFamily="49" charset="0"/>
              </a:rPr>
              <a:t>th</a:t>
            </a:r>
            <a:r>
              <a:rPr lang="en-US" sz="1800" b="1" dirty="0">
                <a:solidFill>
                  <a:srgbClr val="2117E7"/>
                </a:solidFill>
                <a:latin typeface="Courier New" pitchFamily="49" charset="0"/>
              </a:rPr>
              <a:t> America'</a:t>
            </a:r>
          </a:p>
        </p:txBody>
      </p:sp>
      <p:sp>
        <p:nvSpPr>
          <p:cNvPr id="70659" name="Slide Number Placeholder 1"/>
          <p:cNvSpPr>
            <a:spLocks noGrp="1"/>
          </p:cNvSpPr>
          <p:nvPr>
            <p:ph type="sldNum" sz="quarter" idx="11"/>
          </p:nvPr>
        </p:nvSpPr>
        <p:spPr>
          <a:noFill/>
        </p:spPr>
        <p:txBody>
          <a:bodyPr/>
          <a:lstStyle/>
          <a:p>
            <a:r>
              <a:rPr lang="en-US" dirty="0">
                <a:cs typeface="Arial" charset="0"/>
              </a:rPr>
              <a:t>3-</a:t>
            </a:r>
            <a:fld id="{4E20A99B-2C3A-4BDB-868B-B58218B9F822}" type="slidenum">
              <a:rPr lang="en-US">
                <a:cs typeface="Arial" charset="0"/>
              </a:rPr>
              <a:pPr/>
              <a:t>16</a:t>
            </a:fld>
            <a:endParaRPr lang="en-US" dirty="0">
              <a:cs typeface="Arial" charset="0"/>
            </a:endParaRPr>
          </a:p>
        </p:txBody>
      </p:sp>
      <p:sp>
        <p:nvSpPr>
          <p:cNvPr id="2" name="Footer Placeholder 1"/>
          <p:cNvSpPr>
            <a:spLocks noGrp="1"/>
          </p:cNvSpPr>
          <p:nvPr>
            <p:ph type="ftr" sz="quarter" idx="10"/>
          </p:nvPr>
        </p:nvSpPr>
        <p:spPr/>
        <p:txBody>
          <a:bodyPr/>
          <a:lstStyle/>
          <a:p>
            <a:pPr>
              <a:defRPr/>
            </a:pPr>
            <a:r>
              <a:rPr lang="en-US"/>
              <a:t>KROENKE and AUER - DATABASE CONCEPTS (7th Edition)                                                                           Copyright © 2015 Pearson Education, Inc. Publishing as Prentice Hall</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xfrm>
            <a:off x="1524000" y="228600"/>
            <a:ext cx="7391400" cy="1143000"/>
          </a:xfrm>
        </p:spPr>
        <p:txBody>
          <a:bodyPr/>
          <a:lstStyle/>
          <a:p>
            <a:r>
              <a:rPr lang="en-US" dirty="0"/>
              <a:t>The Null Value</a:t>
            </a:r>
          </a:p>
        </p:txBody>
      </p:sp>
      <p:sp>
        <p:nvSpPr>
          <p:cNvPr id="79874" name="Rectangle 3"/>
          <p:cNvSpPr>
            <a:spLocks noGrp="1" noChangeArrowheads="1"/>
          </p:cNvSpPr>
          <p:nvPr>
            <p:ph idx="1"/>
          </p:nvPr>
        </p:nvSpPr>
        <p:spPr>
          <a:xfrm>
            <a:off x="1447800" y="1600201"/>
            <a:ext cx="7239000" cy="1828800"/>
          </a:xfrm>
        </p:spPr>
        <p:txBody>
          <a:bodyPr/>
          <a:lstStyle/>
          <a:p>
            <a:r>
              <a:rPr lang="en-US" sz="1600" dirty="0"/>
              <a:t>A </a:t>
            </a:r>
            <a:r>
              <a:rPr lang="en-US" sz="1600" b="1" dirty="0"/>
              <a:t>Null value</a:t>
            </a:r>
            <a:r>
              <a:rPr lang="en-US" sz="1600" dirty="0"/>
              <a:t> means that no data was entered.</a:t>
            </a:r>
          </a:p>
          <a:p>
            <a:pPr lvl="1"/>
            <a:r>
              <a:rPr lang="en-US" sz="1400" dirty="0"/>
              <a:t>Does not mean 0, space, empty or tab. </a:t>
            </a:r>
          </a:p>
          <a:p>
            <a:pPr lvl="1"/>
            <a:r>
              <a:rPr lang="en-US" sz="1400" dirty="0"/>
              <a:t>Data may be entered in the future: such as </a:t>
            </a:r>
            <a:r>
              <a:rPr lang="en-US" sz="1400" dirty="0" err="1"/>
              <a:t>graduationDate</a:t>
            </a:r>
            <a:r>
              <a:rPr lang="en-US" sz="1400" dirty="0"/>
              <a:t> in a student table</a:t>
            </a:r>
          </a:p>
          <a:p>
            <a:pPr lvl="1"/>
            <a:r>
              <a:rPr lang="en-US" sz="1400" dirty="0"/>
              <a:t>Or the data is not applicable: a student who is just auditing a course will never have a grade for the course</a:t>
            </a:r>
          </a:p>
          <a:p>
            <a:pPr lvl="1"/>
            <a:r>
              <a:rPr lang="en-US" sz="1400" dirty="0"/>
              <a:t>Or the data was unknown (user refused to answer) at the time the record was inserted. </a:t>
            </a:r>
          </a:p>
        </p:txBody>
      </p:sp>
      <p:sp>
        <p:nvSpPr>
          <p:cNvPr id="79876" name="Slide Number Placeholder 2"/>
          <p:cNvSpPr>
            <a:spLocks noGrp="1"/>
          </p:cNvSpPr>
          <p:nvPr>
            <p:ph type="sldNum" sz="quarter" idx="11"/>
          </p:nvPr>
        </p:nvSpPr>
        <p:spPr>
          <a:noFill/>
        </p:spPr>
        <p:txBody>
          <a:bodyPr/>
          <a:lstStyle/>
          <a:p>
            <a:r>
              <a:rPr lang="en-US" dirty="0">
                <a:cs typeface="Arial" charset="0"/>
              </a:rPr>
              <a:t>2-</a:t>
            </a:r>
            <a:fld id="{4C17631B-EC71-4FAE-AE00-CB91971FDFA9}" type="slidenum">
              <a:rPr lang="en-US">
                <a:cs typeface="Arial" charset="0"/>
              </a:rPr>
              <a:pPr/>
              <a:t>17</a:t>
            </a:fld>
            <a:endParaRPr lang="en-US" dirty="0">
              <a:cs typeface="Arial" charset="0"/>
            </a:endParaRPr>
          </a:p>
        </p:txBody>
      </p:sp>
      <p:sp>
        <p:nvSpPr>
          <p:cNvPr id="2" name="Footer Placeholder 1"/>
          <p:cNvSpPr>
            <a:spLocks noGrp="1"/>
          </p:cNvSpPr>
          <p:nvPr>
            <p:ph type="ftr" sz="quarter" idx="10"/>
          </p:nvPr>
        </p:nvSpPr>
        <p:spPr/>
        <p:txBody>
          <a:bodyPr/>
          <a:lstStyle/>
          <a:p>
            <a:pPr>
              <a:defRPr/>
            </a:pPr>
            <a:r>
              <a:rPr lang="en-US"/>
              <a:t>KROENKE and AUER -  DATABASE CONCEPTS (7th Edition)                                    Copyright © 2015 Pearson Educations, Inc. Publishing as Prentice Hall</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543437055"/>
              </p:ext>
            </p:extLst>
          </p:nvPr>
        </p:nvGraphicFramePr>
        <p:xfrm>
          <a:off x="2819400" y="3886200"/>
          <a:ext cx="3962401" cy="2285998"/>
        </p:xfrm>
        <a:graphic>
          <a:graphicData uri="http://schemas.openxmlformats.org/drawingml/2006/table">
            <a:tbl>
              <a:tblPr/>
              <a:tblGrid>
                <a:gridCol w="1450009">
                  <a:extLst>
                    <a:ext uri="{9D8B030D-6E8A-4147-A177-3AD203B41FA5}">
                      <a16:colId xmlns:a16="http://schemas.microsoft.com/office/drawing/2014/main" val="1557807340"/>
                    </a:ext>
                  </a:extLst>
                </a:gridCol>
                <a:gridCol w="847035">
                  <a:extLst>
                    <a:ext uri="{9D8B030D-6E8A-4147-A177-3AD203B41FA5}">
                      <a16:colId xmlns:a16="http://schemas.microsoft.com/office/drawing/2014/main" val="2310863545"/>
                    </a:ext>
                  </a:extLst>
                </a:gridCol>
                <a:gridCol w="933174">
                  <a:extLst>
                    <a:ext uri="{9D8B030D-6E8A-4147-A177-3AD203B41FA5}">
                      <a16:colId xmlns:a16="http://schemas.microsoft.com/office/drawing/2014/main" val="2252544530"/>
                    </a:ext>
                  </a:extLst>
                </a:gridCol>
                <a:gridCol w="732183">
                  <a:extLst>
                    <a:ext uri="{9D8B030D-6E8A-4147-A177-3AD203B41FA5}">
                      <a16:colId xmlns:a16="http://schemas.microsoft.com/office/drawing/2014/main" val="3451881813"/>
                    </a:ext>
                  </a:extLst>
                </a:gridCol>
              </a:tblGrid>
              <a:tr h="207818">
                <a:tc>
                  <a:txBody>
                    <a:bodyPr/>
                    <a:lstStyle/>
                    <a:p>
                      <a:pPr algn="ctr" fontAlgn="b"/>
                      <a:r>
                        <a:rPr lang="en-US" sz="1100" b="1" i="0" u="none" strike="noStrike" dirty="0">
                          <a:solidFill>
                            <a:srgbClr val="000000"/>
                          </a:solidFill>
                          <a:effectLst/>
                          <a:latin typeface="Calibri" panose="020F0502020204030204" pitchFamily="34" charset="0"/>
                        </a:rPr>
                        <a:t>Name</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IndepYear</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Population</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err="1">
                          <a:solidFill>
                            <a:srgbClr val="000000"/>
                          </a:solidFill>
                          <a:effectLst/>
                          <a:latin typeface="Calibri" panose="020F0502020204030204" pitchFamily="34" charset="0"/>
                        </a:rPr>
                        <a:t>GNPOld</a:t>
                      </a:r>
                      <a:endParaRPr lang="en-US" sz="1100" b="1" i="0" u="none" strike="noStrike" dirty="0">
                        <a:solidFill>
                          <a:srgbClr val="000000"/>
                        </a:solidFill>
                        <a:effectLst/>
                        <a:latin typeface="Calibri" panose="020F0502020204030204" pitchFamily="34"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8458975"/>
                  </a:ext>
                </a:extLst>
              </a:tr>
              <a:tr h="207818">
                <a:tc>
                  <a:txBody>
                    <a:bodyPr/>
                    <a:lstStyle/>
                    <a:p>
                      <a:pPr algn="l" fontAlgn="b"/>
                      <a:r>
                        <a:rPr lang="en-US" sz="1100" b="0" i="0" u="none" strike="noStrike">
                          <a:solidFill>
                            <a:srgbClr val="000000"/>
                          </a:solidFill>
                          <a:effectLst/>
                          <a:latin typeface="Calibri" panose="020F0502020204030204" pitchFamily="34" charset="0"/>
                        </a:rPr>
                        <a:t>Aruba</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NULL</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103000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793</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3903532"/>
                  </a:ext>
                </a:extLst>
              </a:tr>
              <a:tr h="207818">
                <a:tc>
                  <a:txBody>
                    <a:bodyPr/>
                    <a:lstStyle/>
                    <a:p>
                      <a:pPr algn="l" fontAlgn="b"/>
                      <a:r>
                        <a:rPr lang="en-US" sz="1100" b="0" i="0" u="none" strike="noStrike">
                          <a:solidFill>
                            <a:srgbClr val="000000"/>
                          </a:solidFill>
                          <a:effectLst/>
                          <a:latin typeface="Calibri" panose="020F0502020204030204" pitchFamily="34" charset="0"/>
                        </a:rPr>
                        <a:t>Afghanistan</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1919</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22720000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NULL</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798376"/>
                  </a:ext>
                </a:extLst>
              </a:tr>
              <a:tr h="207818">
                <a:tc>
                  <a:txBody>
                    <a:bodyPr/>
                    <a:lstStyle/>
                    <a:p>
                      <a:pPr algn="l" fontAlgn="b"/>
                      <a:r>
                        <a:rPr lang="en-US" sz="1100" b="0" i="0" u="none" strike="noStrike">
                          <a:solidFill>
                            <a:srgbClr val="000000"/>
                          </a:solidFill>
                          <a:effectLst/>
                          <a:latin typeface="Calibri" panose="020F0502020204030204" pitchFamily="34" charset="0"/>
                        </a:rPr>
                        <a:t>Angola</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1975</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12878000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7984</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1409945"/>
                  </a:ext>
                </a:extLst>
              </a:tr>
              <a:tr h="207818">
                <a:tc>
                  <a:txBody>
                    <a:bodyPr/>
                    <a:lstStyle/>
                    <a:p>
                      <a:pPr algn="l" fontAlgn="b"/>
                      <a:r>
                        <a:rPr lang="en-US" sz="1100" b="0" i="0" u="none" strike="noStrike">
                          <a:solidFill>
                            <a:srgbClr val="000000"/>
                          </a:solidFill>
                          <a:effectLst/>
                          <a:latin typeface="Calibri" panose="020F0502020204030204" pitchFamily="34" charset="0"/>
                        </a:rPr>
                        <a:t>Anguilla</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NULL</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8000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NULL</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8998137"/>
                  </a:ext>
                </a:extLst>
              </a:tr>
              <a:tr h="207818">
                <a:tc>
                  <a:txBody>
                    <a:bodyPr/>
                    <a:lstStyle/>
                    <a:p>
                      <a:pPr algn="l" fontAlgn="b"/>
                      <a:r>
                        <a:rPr lang="en-US" sz="1100" b="0" i="0" u="none" strike="noStrike">
                          <a:solidFill>
                            <a:srgbClr val="000000"/>
                          </a:solidFill>
                          <a:effectLst/>
                          <a:latin typeface="Calibri" panose="020F0502020204030204" pitchFamily="34" charset="0"/>
                        </a:rPr>
                        <a:t>Albania</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1912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3401200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2500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6302125"/>
                  </a:ext>
                </a:extLst>
              </a:tr>
              <a:tr h="207818">
                <a:tc>
                  <a:txBody>
                    <a:bodyPr/>
                    <a:lstStyle/>
                    <a:p>
                      <a:pPr algn="l" fontAlgn="b"/>
                      <a:r>
                        <a:rPr lang="en-US" sz="1100" b="0" i="0" u="none" strike="noStrike">
                          <a:solidFill>
                            <a:srgbClr val="000000"/>
                          </a:solidFill>
                          <a:effectLst/>
                          <a:latin typeface="Calibri" panose="020F0502020204030204" pitchFamily="34" charset="0"/>
                        </a:rPr>
                        <a:t>Andorra</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1278</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78000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NULL</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7867823"/>
                  </a:ext>
                </a:extLst>
              </a:tr>
              <a:tr h="207818">
                <a:tc>
                  <a:txBody>
                    <a:bodyPr/>
                    <a:lstStyle/>
                    <a:p>
                      <a:pPr algn="l" fontAlgn="b"/>
                      <a:r>
                        <a:rPr lang="en-US" sz="1100" b="0" i="0" u="none" strike="noStrike">
                          <a:solidFill>
                            <a:srgbClr val="000000"/>
                          </a:solidFill>
                          <a:effectLst/>
                          <a:latin typeface="Calibri" panose="020F0502020204030204" pitchFamily="34" charset="0"/>
                        </a:rPr>
                        <a:t>Netherlands Antilles</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NULL</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217000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NULL</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2671785"/>
                  </a:ext>
                </a:extLst>
              </a:tr>
              <a:tr h="207818">
                <a:tc>
                  <a:txBody>
                    <a:bodyPr/>
                    <a:lstStyle/>
                    <a:p>
                      <a:pPr algn="l" fontAlgn="b"/>
                      <a:r>
                        <a:rPr lang="en-US" sz="1100" b="0" i="0" u="none" strike="noStrike">
                          <a:solidFill>
                            <a:srgbClr val="000000"/>
                          </a:solidFill>
                          <a:effectLst/>
                          <a:latin typeface="Calibri" panose="020F0502020204030204" pitchFamily="34" charset="0"/>
                        </a:rPr>
                        <a:t>United Arab Emirates</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1971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2441000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36846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0251057"/>
                  </a:ext>
                </a:extLst>
              </a:tr>
              <a:tr h="207818">
                <a:tc>
                  <a:txBody>
                    <a:bodyPr/>
                    <a:lstStyle/>
                    <a:p>
                      <a:pPr algn="l" fontAlgn="b"/>
                      <a:r>
                        <a:rPr lang="en-US" sz="1100" b="0" i="0" u="none" strike="noStrike">
                          <a:solidFill>
                            <a:srgbClr val="000000"/>
                          </a:solidFill>
                          <a:effectLst/>
                          <a:latin typeface="Calibri" panose="020F0502020204030204" pitchFamily="34" charset="0"/>
                        </a:rPr>
                        <a:t>Argentina</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1816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37032000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323310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1601581"/>
                  </a:ext>
                </a:extLst>
              </a:tr>
              <a:tr h="207818">
                <a:tc>
                  <a:txBody>
                    <a:bodyPr/>
                    <a:lstStyle/>
                    <a:p>
                      <a:pPr algn="l" fontAlgn="b"/>
                      <a:r>
                        <a:rPr lang="en-US" sz="1100" b="0" i="0" u="none" strike="noStrike">
                          <a:solidFill>
                            <a:srgbClr val="000000"/>
                          </a:solidFill>
                          <a:effectLst/>
                          <a:latin typeface="Calibri" panose="020F0502020204030204" pitchFamily="34" charset="0"/>
                        </a:rPr>
                        <a:t>Armenia</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1991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3520000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1627</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6023156"/>
                  </a:ext>
                </a:extLst>
              </a:tr>
            </a:tbl>
          </a:graphicData>
        </a:graphic>
      </p:graphicFrame>
    </p:spTree>
    <p:extLst>
      <p:ext uri="{BB962C8B-B14F-4D97-AF65-F5344CB8AC3E}">
        <p14:creationId xmlns:p14="http://schemas.microsoft.com/office/powerpoint/2010/main" val="1634003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SQL NULL value</a:t>
            </a:r>
          </a:p>
        </p:txBody>
      </p:sp>
      <p:sp>
        <p:nvSpPr>
          <p:cNvPr id="6" name="Content Placeholder 5"/>
          <p:cNvSpPr>
            <a:spLocks noGrp="1"/>
          </p:cNvSpPr>
          <p:nvPr>
            <p:ph idx="1"/>
          </p:nvPr>
        </p:nvSpPr>
        <p:spPr/>
        <p:txBody>
          <a:bodyPr/>
          <a:lstStyle/>
          <a:p>
            <a:r>
              <a:rPr lang="en-US" dirty="0"/>
              <a:t>Filter rows by null value</a:t>
            </a:r>
          </a:p>
          <a:p>
            <a:pPr lvl="2">
              <a:buFontTx/>
              <a:buNone/>
            </a:pPr>
            <a:endParaRPr lang="en-US" sz="1800" b="1" dirty="0">
              <a:solidFill>
                <a:srgbClr val="2117E7"/>
              </a:solidFill>
              <a:latin typeface="Courier New" pitchFamily="49" charset="0"/>
            </a:endParaRPr>
          </a:p>
          <a:p>
            <a:pPr lvl="2">
              <a:buFontTx/>
              <a:buNone/>
            </a:pPr>
            <a:r>
              <a:rPr lang="en-US" sz="1800" b="1" dirty="0">
                <a:solidFill>
                  <a:srgbClr val="2117E7"/>
                </a:solidFill>
                <a:latin typeface="Courier New" pitchFamily="49" charset="0"/>
              </a:rPr>
              <a:t>SELECT 	Name, </a:t>
            </a:r>
            <a:r>
              <a:rPr lang="en-US" sz="1800" b="1" dirty="0" err="1">
                <a:solidFill>
                  <a:srgbClr val="2117E7"/>
                </a:solidFill>
                <a:latin typeface="Courier New" pitchFamily="49" charset="0"/>
              </a:rPr>
              <a:t>IndepYear</a:t>
            </a:r>
            <a:endParaRPr lang="en-US" sz="1800" b="1" dirty="0">
              <a:solidFill>
                <a:srgbClr val="2117E7"/>
              </a:solidFill>
              <a:latin typeface="Courier New" pitchFamily="49" charset="0"/>
            </a:endParaRPr>
          </a:p>
          <a:p>
            <a:pPr lvl="2">
              <a:buFontTx/>
              <a:buNone/>
            </a:pPr>
            <a:r>
              <a:rPr lang="en-US" sz="1800" b="1" dirty="0">
                <a:solidFill>
                  <a:srgbClr val="2117E7"/>
                </a:solidFill>
                <a:latin typeface="Courier New" pitchFamily="49" charset="0"/>
              </a:rPr>
              <a:t>FROM 		COUNTRY</a:t>
            </a:r>
          </a:p>
          <a:p>
            <a:pPr lvl="2">
              <a:buFontTx/>
              <a:buNone/>
            </a:pPr>
            <a:r>
              <a:rPr lang="en-US" sz="1800" b="1" dirty="0">
                <a:solidFill>
                  <a:srgbClr val="2117E7"/>
                </a:solidFill>
                <a:latin typeface="Courier New" pitchFamily="49" charset="0"/>
              </a:rPr>
              <a:t>WHERE    	</a:t>
            </a:r>
            <a:r>
              <a:rPr lang="en-US" sz="1800" b="1" dirty="0" err="1">
                <a:solidFill>
                  <a:srgbClr val="2117E7"/>
                </a:solidFill>
                <a:latin typeface="Courier New" pitchFamily="49" charset="0"/>
              </a:rPr>
              <a:t>IndepYear</a:t>
            </a:r>
            <a:r>
              <a:rPr lang="en-US" sz="1800" b="1" dirty="0">
                <a:solidFill>
                  <a:srgbClr val="2117E7"/>
                </a:solidFill>
                <a:latin typeface="Courier New" pitchFamily="49" charset="0"/>
              </a:rPr>
              <a:t> is not null;</a:t>
            </a:r>
          </a:p>
          <a:p>
            <a:pPr lvl="2">
              <a:buFontTx/>
              <a:buNone/>
            </a:pPr>
            <a:endParaRPr lang="en-US" sz="1800" b="1" dirty="0">
              <a:solidFill>
                <a:srgbClr val="2117E7"/>
              </a:solidFill>
              <a:latin typeface="Courier New" pitchFamily="49" charset="0"/>
            </a:endParaRPr>
          </a:p>
          <a:p>
            <a:pPr lvl="2">
              <a:buFontTx/>
              <a:buNone/>
            </a:pPr>
            <a:r>
              <a:rPr lang="en-US" sz="1800" b="1" dirty="0">
                <a:solidFill>
                  <a:srgbClr val="2117E7"/>
                </a:solidFill>
                <a:latin typeface="Courier New" pitchFamily="49" charset="0"/>
              </a:rPr>
              <a:t>SELECT 	Name, </a:t>
            </a:r>
            <a:r>
              <a:rPr lang="en-US" sz="1800" b="1" dirty="0" err="1">
                <a:solidFill>
                  <a:srgbClr val="2117E7"/>
                </a:solidFill>
                <a:latin typeface="Courier New" pitchFamily="49" charset="0"/>
              </a:rPr>
              <a:t>IndepYear</a:t>
            </a:r>
            <a:endParaRPr lang="en-US" sz="1800" b="1" dirty="0">
              <a:solidFill>
                <a:srgbClr val="2117E7"/>
              </a:solidFill>
              <a:latin typeface="Courier New" pitchFamily="49" charset="0"/>
            </a:endParaRPr>
          </a:p>
          <a:p>
            <a:pPr lvl="2">
              <a:buFontTx/>
              <a:buNone/>
            </a:pPr>
            <a:r>
              <a:rPr lang="en-US" sz="1800" b="1" dirty="0">
                <a:solidFill>
                  <a:srgbClr val="2117E7"/>
                </a:solidFill>
                <a:latin typeface="Courier New" pitchFamily="49" charset="0"/>
              </a:rPr>
              <a:t>FROM 		COUNTRY</a:t>
            </a:r>
          </a:p>
          <a:p>
            <a:pPr lvl="2">
              <a:buFontTx/>
              <a:buNone/>
            </a:pPr>
            <a:r>
              <a:rPr lang="en-US" sz="1800" b="1" dirty="0">
                <a:solidFill>
                  <a:srgbClr val="2117E7"/>
                </a:solidFill>
                <a:latin typeface="Courier New" pitchFamily="49" charset="0"/>
              </a:rPr>
              <a:t>WHERE    	</a:t>
            </a:r>
            <a:r>
              <a:rPr lang="en-US" sz="1800" b="1" dirty="0" err="1">
                <a:solidFill>
                  <a:srgbClr val="2117E7"/>
                </a:solidFill>
                <a:latin typeface="Courier New" pitchFamily="49" charset="0"/>
              </a:rPr>
              <a:t>IndepYear</a:t>
            </a:r>
            <a:r>
              <a:rPr lang="en-US" sz="1800" b="1" dirty="0">
                <a:solidFill>
                  <a:srgbClr val="2117E7"/>
                </a:solidFill>
                <a:latin typeface="Courier New" pitchFamily="49" charset="0"/>
              </a:rPr>
              <a:t> is null OR</a:t>
            </a:r>
          </a:p>
          <a:p>
            <a:pPr lvl="2">
              <a:buFontTx/>
              <a:buNone/>
            </a:pPr>
            <a:r>
              <a:rPr lang="en-US" sz="1800" b="1" dirty="0">
                <a:solidFill>
                  <a:srgbClr val="2117E7"/>
                </a:solidFill>
                <a:latin typeface="Courier New" pitchFamily="49" charset="0"/>
              </a:rPr>
              <a:t>             </a:t>
            </a:r>
            <a:r>
              <a:rPr lang="en-US" sz="1800" b="1" dirty="0" err="1">
                <a:solidFill>
                  <a:srgbClr val="2117E7"/>
                </a:solidFill>
                <a:latin typeface="Courier New" pitchFamily="49" charset="0"/>
              </a:rPr>
              <a:t>GNPOld</a:t>
            </a:r>
            <a:r>
              <a:rPr lang="en-US" sz="1800" b="1" dirty="0">
                <a:solidFill>
                  <a:srgbClr val="2117E7"/>
                </a:solidFill>
                <a:latin typeface="Courier New" pitchFamily="49" charset="0"/>
              </a:rPr>
              <a:t> is null;</a:t>
            </a:r>
          </a:p>
          <a:p>
            <a:pPr lvl="2">
              <a:buFontTx/>
              <a:buNone/>
            </a:pPr>
            <a:endParaRPr lang="en-US" sz="1800" b="1" dirty="0">
              <a:solidFill>
                <a:srgbClr val="2117E7"/>
              </a:solidFill>
              <a:latin typeface="Courier New" pitchFamily="49" charset="0"/>
            </a:endParaRPr>
          </a:p>
          <a:p>
            <a:pPr lvl="2">
              <a:buFontTx/>
              <a:buNone/>
            </a:pPr>
            <a:endParaRPr lang="en-US" sz="1800" b="1" dirty="0">
              <a:solidFill>
                <a:srgbClr val="2117E7"/>
              </a:solidFill>
              <a:latin typeface="Courier New" pitchFamily="49" charset="0"/>
            </a:endParaRPr>
          </a:p>
          <a:p>
            <a:pPr lvl="2">
              <a:buFontTx/>
              <a:buNone/>
            </a:pPr>
            <a:endParaRPr lang="en-US" sz="1800" b="1" dirty="0">
              <a:solidFill>
                <a:srgbClr val="2117E7"/>
              </a:solidFill>
              <a:latin typeface="Courier New" pitchFamily="49" charset="0"/>
            </a:endParaRPr>
          </a:p>
          <a:p>
            <a:pPr marL="0" indent="0">
              <a:buNone/>
            </a:pPr>
            <a:endParaRPr lang="en-US" dirty="0"/>
          </a:p>
          <a:p>
            <a:pPr lvl="1"/>
            <a:endParaRPr lang="en-US" dirty="0"/>
          </a:p>
          <a:p>
            <a:endParaRPr lang="en-US" dirty="0"/>
          </a:p>
          <a:p>
            <a:endParaRPr lang="en-US" dirty="0"/>
          </a:p>
        </p:txBody>
      </p:sp>
      <p:sp>
        <p:nvSpPr>
          <p:cNvPr id="3" name="Footer Placeholder 2"/>
          <p:cNvSpPr>
            <a:spLocks noGrp="1"/>
          </p:cNvSpPr>
          <p:nvPr>
            <p:ph type="ftr" sz="quarter" idx="10"/>
          </p:nvPr>
        </p:nvSpPr>
        <p:spPr/>
        <p:txBody>
          <a:bodyPr/>
          <a:lstStyle/>
          <a:p>
            <a:pPr>
              <a:defRPr/>
            </a:pPr>
            <a:r>
              <a:rPr lang="en-US"/>
              <a:t>KROENKE and AUER - DATABASE CONCEPTS (7th Edition)                                                                           Copyright © 2015 Pearson Education, Inc. Publishing as Prentice Hall</a:t>
            </a:r>
            <a:endParaRPr lang="en-US" dirty="0"/>
          </a:p>
        </p:txBody>
      </p:sp>
      <p:sp>
        <p:nvSpPr>
          <p:cNvPr id="4" name="Slide Number Placeholder 3"/>
          <p:cNvSpPr>
            <a:spLocks noGrp="1"/>
          </p:cNvSpPr>
          <p:nvPr>
            <p:ph type="sldNum" sz="quarter" idx="11"/>
          </p:nvPr>
        </p:nvSpPr>
        <p:spPr/>
        <p:txBody>
          <a:bodyPr/>
          <a:lstStyle/>
          <a:p>
            <a:pPr>
              <a:defRPr/>
            </a:pPr>
            <a:r>
              <a:rPr lang="en-US"/>
              <a:t>3-</a:t>
            </a:r>
            <a:fld id="{4BF3619D-DBDB-49A8-9F33-7A46A999D311}" type="slidenum">
              <a:rPr lang="en-US" smtClean="0"/>
              <a:pPr>
                <a:defRPr/>
              </a:pPr>
              <a:t>18</a:t>
            </a:fld>
            <a:endParaRPr lang="en-US" dirty="0"/>
          </a:p>
        </p:txBody>
      </p:sp>
    </p:spTree>
    <p:extLst>
      <p:ext uri="{BB962C8B-B14F-4D97-AF65-F5344CB8AC3E}">
        <p14:creationId xmlns:p14="http://schemas.microsoft.com/office/powerpoint/2010/main" val="1345957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SQL NULL value</a:t>
            </a:r>
          </a:p>
        </p:txBody>
      </p:sp>
      <p:sp>
        <p:nvSpPr>
          <p:cNvPr id="6" name="Content Placeholder 5"/>
          <p:cNvSpPr>
            <a:spLocks noGrp="1"/>
          </p:cNvSpPr>
          <p:nvPr>
            <p:ph idx="1"/>
          </p:nvPr>
        </p:nvSpPr>
        <p:spPr>
          <a:xfrm>
            <a:off x="1524000" y="1609967"/>
            <a:ext cx="7239000" cy="4648200"/>
          </a:xfrm>
        </p:spPr>
        <p:txBody>
          <a:bodyPr/>
          <a:lstStyle/>
          <a:p>
            <a:r>
              <a:rPr lang="en-US" sz="2400" dirty="0"/>
              <a:t>3 value logic (True, False, Unknown)</a:t>
            </a:r>
          </a:p>
          <a:p>
            <a:pPr lvl="2">
              <a:buFontTx/>
              <a:buNone/>
            </a:pPr>
            <a:endParaRPr lang="en-US" sz="1800" b="1" dirty="0">
              <a:solidFill>
                <a:srgbClr val="2117E7"/>
              </a:solidFill>
              <a:latin typeface="Courier New" pitchFamily="49" charset="0"/>
            </a:endParaRPr>
          </a:p>
          <a:p>
            <a:pPr lvl="2">
              <a:buFontTx/>
              <a:buNone/>
            </a:pPr>
            <a:r>
              <a:rPr lang="en-US" sz="1800" b="1" dirty="0">
                <a:solidFill>
                  <a:srgbClr val="2117E7"/>
                </a:solidFill>
                <a:latin typeface="Courier New" pitchFamily="49" charset="0"/>
              </a:rPr>
              <a:t>SELECT 	Name, </a:t>
            </a:r>
            <a:r>
              <a:rPr lang="en-US" sz="1800" b="1" dirty="0" err="1">
                <a:solidFill>
                  <a:srgbClr val="2117E7"/>
                </a:solidFill>
                <a:latin typeface="Courier New" pitchFamily="49" charset="0"/>
              </a:rPr>
              <a:t>IndepYear</a:t>
            </a:r>
            <a:endParaRPr lang="en-US" sz="1800" b="1" dirty="0">
              <a:solidFill>
                <a:srgbClr val="2117E7"/>
              </a:solidFill>
              <a:latin typeface="Courier New" pitchFamily="49" charset="0"/>
            </a:endParaRPr>
          </a:p>
          <a:p>
            <a:pPr lvl="2">
              <a:buFontTx/>
              <a:buNone/>
            </a:pPr>
            <a:r>
              <a:rPr lang="en-US" sz="1800" b="1" dirty="0">
                <a:solidFill>
                  <a:srgbClr val="2117E7"/>
                </a:solidFill>
                <a:latin typeface="Courier New" pitchFamily="49" charset="0"/>
              </a:rPr>
              <a:t>FROM 		COUNTRY</a:t>
            </a:r>
          </a:p>
          <a:p>
            <a:pPr lvl="2">
              <a:buFontTx/>
              <a:buNone/>
            </a:pPr>
            <a:r>
              <a:rPr lang="en-US" sz="1800" b="1" dirty="0">
                <a:solidFill>
                  <a:srgbClr val="2117E7"/>
                </a:solidFill>
                <a:latin typeface="Courier New" pitchFamily="49" charset="0"/>
              </a:rPr>
              <a:t>WHERE    	</a:t>
            </a:r>
            <a:r>
              <a:rPr lang="en-US" sz="1800" b="1" dirty="0" err="1">
                <a:solidFill>
                  <a:srgbClr val="2117E7"/>
                </a:solidFill>
                <a:latin typeface="Courier New" pitchFamily="49" charset="0"/>
              </a:rPr>
              <a:t>IndepYear</a:t>
            </a:r>
            <a:r>
              <a:rPr lang="en-US" sz="1800" b="1" dirty="0">
                <a:solidFill>
                  <a:srgbClr val="2117E7"/>
                </a:solidFill>
                <a:latin typeface="Courier New" pitchFamily="49" charset="0"/>
              </a:rPr>
              <a:t> &lt; 1950;</a:t>
            </a:r>
          </a:p>
          <a:p>
            <a:pPr lvl="2">
              <a:buFontTx/>
              <a:buNone/>
            </a:pPr>
            <a:endParaRPr lang="en-US" sz="1800" b="1" dirty="0">
              <a:solidFill>
                <a:srgbClr val="2117E7"/>
              </a:solidFill>
              <a:latin typeface="Courier New" pitchFamily="49" charset="0"/>
            </a:endParaRPr>
          </a:p>
          <a:p>
            <a:r>
              <a:rPr lang="en-US" sz="1600" dirty="0"/>
              <a:t>A null value will make the condition Unknown.  </a:t>
            </a:r>
          </a:p>
          <a:p>
            <a:pPr lvl="1"/>
            <a:r>
              <a:rPr lang="en-US" sz="1400" dirty="0"/>
              <a:t>Unknown </a:t>
            </a:r>
            <a:r>
              <a:rPr lang="en-US" sz="1400" b="1" dirty="0"/>
              <a:t>and</a:t>
            </a:r>
            <a:r>
              <a:rPr lang="en-US" sz="1400" dirty="0"/>
              <a:t> TRUE is Unknown</a:t>
            </a:r>
          </a:p>
          <a:p>
            <a:pPr lvl="1"/>
            <a:r>
              <a:rPr lang="en-US" sz="1400" dirty="0"/>
              <a:t>Unknown </a:t>
            </a:r>
            <a:r>
              <a:rPr lang="en-US" sz="1400" b="1" dirty="0"/>
              <a:t>and</a:t>
            </a:r>
            <a:r>
              <a:rPr lang="en-US" sz="1400" dirty="0"/>
              <a:t> FALSE is FALSE</a:t>
            </a:r>
          </a:p>
          <a:p>
            <a:pPr lvl="1"/>
            <a:r>
              <a:rPr lang="en-US" sz="1400" dirty="0"/>
              <a:t>Unknown or TRUE is TRUE</a:t>
            </a:r>
          </a:p>
          <a:p>
            <a:pPr lvl="1"/>
            <a:r>
              <a:rPr lang="en-US" sz="1400" dirty="0"/>
              <a:t>Unknown or FALSE is UNKNOWN</a:t>
            </a:r>
          </a:p>
          <a:p>
            <a:pPr lvl="1"/>
            <a:r>
              <a:rPr lang="en-US" sz="1400" dirty="0"/>
              <a:t>Unknown and/or Unknown is UNKNOWN</a:t>
            </a:r>
          </a:p>
          <a:p>
            <a:pPr lvl="1"/>
            <a:r>
              <a:rPr lang="en-US" sz="1400" dirty="0"/>
              <a:t>null = null is UNKNOWN, not TRUE.</a:t>
            </a:r>
          </a:p>
          <a:p>
            <a:pPr lvl="1"/>
            <a:endParaRPr lang="en-US" sz="1400" dirty="0"/>
          </a:p>
          <a:p>
            <a:r>
              <a:rPr lang="en-US" sz="1600" dirty="0"/>
              <a:t>Only rows that evaluate to TRUE are returned in SELECT.</a:t>
            </a:r>
          </a:p>
          <a:p>
            <a:pPr lvl="1"/>
            <a:r>
              <a:rPr lang="en-US" sz="1400" dirty="0"/>
              <a:t>Rows that evaluate to FALSE or UNKNOWN not returned.</a:t>
            </a:r>
          </a:p>
          <a:p>
            <a:endParaRPr lang="en-US" sz="2600" b="1" dirty="0">
              <a:solidFill>
                <a:srgbClr val="2117E7"/>
              </a:solidFill>
              <a:latin typeface="Courier New" pitchFamily="49" charset="0"/>
            </a:endParaRPr>
          </a:p>
          <a:p>
            <a:pPr lvl="2">
              <a:buFontTx/>
              <a:buNone/>
            </a:pPr>
            <a:endParaRPr lang="en-US" sz="1800" b="1" dirty="0">
              <a:solidFill>
                <a:srgbClr val="2117E7"/>
              </a:solidFill>
              <a:latin typeface="Courier New" pitchFamily="49" charset="0"/>
            </a:endParaRPr>
          </a:p>
          <a:p>
            <a:pPr lvl="2">
              <a:buFontTx/>
              <a:buNone/>
            </a:pPr>
            <a:endParaRPr lang="en-US" sz="1800" b="1" dirty="0">
              <a:solidFill>
                <a:srgbClr val="2117E7"/>
              </a:solidFill>
              <a:latin typeface="Courier New" pitchFamily="49" charset="0"/>
            </a:endParaRPr>
          </a:p>
          <a:p>
            <a:pPr marL="0" indent="0">
              <a:buNone/>
            </a:pPr>
            <a:endParaRPr lang="en-US" dirty="0"/>
          </a:p>
          <a:p>
            <a:pPr lvl="1"/>
            <a:endParaRPr lang="en-US" dirty="0"/>
          </a:p>
          <a:p>
            <a:endParaRPr lang="en-US" dirty="0"/>
          </a:p>
          <a:p>
            <a:endParaRPr lang="en-US" dirty="0"/>
          </a:p>
        </p:txBody>
      </p:sp>
      <p:sp>
        <p:nvSpPr>
          <p:cNvPr id="3" name="Footer Placeholder 2"/>
          <p:cNvSpPr>
            <a:spLocks noGrp="1"/>
          </p:cNvSpPr>
          <p:nvPr>
            <p:ph type="ftr" sz="quarter" idx="10"/>
          </p:nvPr>
        </p:nvSpPr>
        <p:spPr/>
        <p:txBody>
          <a:bodyPr/>
          <a:lstStyle/>
          <a:p>
            <a:pPr>
              <a:defRPr/>
            </a:pPr>
            <a:r>
              <a:rPr lang="en-US"/>
              <a:t>KROENKE and AUER - DATABASE CONCEPTS (7th Edition)                                                                           Copyright © 2015 Pearson Education, Inc. Publishing as Prentice Hall</a:t>
            </a:r>
            <a:endParaRPr lang="en-US" dirty="0"/>
          </a:p>
        </p:txBody>
      </p:sp>
      <p:sp>
        <p:nvSpPr>
          <p:cNvPr id="4" name="Slide Number Placeholder 3"/>
          <p:cNvSpPr>
            <a:spLocks noGrp="1"/>
          </p:cNvSpPr>
          <p:nvPr>
            <p:ph type="sldNum" sz="quarter" idx="11"/>
          </p:nvPr>
        </p:nvSpPr>
        <p:spPr/>
        <p:txBody>
          <a:bodyPr/>
          <a:lstStyle/>
          <a:p>
            <a:pPr>
              <a:defRPr/>
            </a:pPr>
            <a:r>
              <a:rPr lang="en-US"/>
              <a:t>3-</a:t>
            </a:r>
            <a:fld id="{4BF3619D-DBDB-49A8-9F33-7A46A999D311}" type="slidenum">
              <a:rPr lang="en-US" smtClean="0"/>
              <a:pPr>
                <a:defRPr/>
              </a:pPr>
              <a:t>19</a:t>
            </a:fld>
            <a:endParaRPr lang="en-US" dirty="0"/>
          </a:p>
        </p:txBody>
      </p:sp>
    </p:spTree>
    <p:extLst>
      <p:ext uri="{BB962C8B-B14F-4D97-AF65-F5344CB8AC3E}">
        <p14:creationId xmlns:p14="http://schemas.microsoft.com/office/powerpoint/2010/main" val="2472347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t>SQL</a:t>
            </a:r>
          </a:p>
        </p:txBody>
      </p:sp>
      <p:sp>
        <p:nvSpPr>
          <p:cNvPr id="23554" name="Rectangle 3"/>
          <p:cNvSpPr>
            <a:spLocks noGrp="1" noChangeArrowheads="1"/>
          </p:cNvSpPr>
          <p:nvPr>
            <p:ph idx="1"/>
          </p:nvPr>
        </p:nvSpPr>
        <p:spPr>
          <a:xfrm>
            <a:off x="1447800" y="1576836"/>
            <a:ext cx="7239000" cy="4648200"/>
          </a:xfrm>
        </p:spPr>
        <p:txBody>
          <a:bodyPr/>
          <a:lstStyle/>
          <a:p>
            <a:pPr marL="0" indent="0">
              <a:lnSpc>
                <a:spcPct val="80000"/>
              </a:lnSpc>
              <a:buNone/>
            </a:pPr>
            <a:endParaRPr lang="en-US" sz="2400" dirty="0"/>
          </a:p>
          <a:p>
            <a:pPr>
              <a:lnSpc>
                <a:spcPct val="80000"/>
              </a:lnSpc>
            </a:pPr>
            <a:r>
              <a:rPr lang="en-US" sz="2400" dirty="0"/>
              <a:t>SQL is comprised of</a:t>
            </a:r>
          </a:p>
          <a:p>
            <a:pPr lvl="1">
              <a:lnSpc>
                <a:spcPct val="80000"/>
              </a:lnSpc>
            </a:pPr>
            <a:r>
              <a:rPr lang="en-US" sz="2000" dirty="0"/>
              <a:t>Data definition language (DDL)</a:t>
            </a:r>
          </a:p>
          <a:p>
            <a:pPr lvl="2">
              <a:lnSpc>
                <a:spcPct val="80000"/>
              </a:lnSpc>
            </a:pPr>
            <a:r>
              <a:rPr lang="en-US" sz="1800" dirty="0"/>
              <a:t>Used to define database schema (tables)</a:t>
            </a:r>
          </a:p>
          <a:p>
            <a:pPr lvl="1">
              <a:lnSpc>
                <a:spcPct val="80000"/>
              </a:lnSpc>
            </a:pPr>
            <a:r>
              <a:rPr lang="en-US" sz="2000" dirty="0"/>
              <a:t>Data manipulation language (DML)</a:t>
            </a:r>
          </a:p>
          <a:p>
            <a:pPr lvl="2">
              <a:lnSpc>
                <a:spcPct val="80000"/>
              </a:lnSpc>
            </a:pPr>
            <a:r>
              <a:rPr lang="en-US" sz="1800" dirty="0"/>
              <a:t>Data retrieval (Queries)</a:t>
            </a:r>
          </a:p>
          <a:p>
            <a:pPr lvl="2">
              <a:lnSpc>
                <a:spcPct val="80000"/>
              </a:lnSpc>
            </a:pPr>
            <a:r>
              <a:rPr lang="en-US" sz="1800" dirty="0"/>
              <a:t>Data modification (insert new data, update, delete)</a:t>
            </a:r>
          </a:p>
          <a:p>
            <a:pPr lvl="1">
              <a:lnSpc>
                <a:spcPct val="80000"/>
              </a:lnSpc>
            </a:pPr>
            <a:r>
              <a:rPr lang="en-US" sz="2000" dirty="0"/>
              <a:t>SQL/Persistent Stored Modules (SQL/PSM)</a:t>
            </a:r>
          </a:p>
          <a:p>
            <a:pPr lvl="2">
              <a:lnSpc>
                <a:spcPct val="80000"/>
              </a:lnSpc>
            </a:pPr>
            <a:r>
              <a:rPr lang="en-US" sz="1800" dirty="0"/>
              <a:t>Procedural programming capabilities </a:t>
            </a:r>
          </a:p>
          <a:p>
            <a:pPr lvl="2">
              <a:lnSpc>
                <a:spcPct val="80000"/>
              </a:lnSpc>
            </a:pPr>
            <a:r>
              <a:rPr lang="en-US" sz="1800" dirty="0"/>
              <a:t>Used in SQL procedures and triggers</a:t>
            </a:r>
          </a:p>
          <a:p>
            <a:pPr lvl="1">
              <a:lnSpc>
                <a:spcPct val="80000"/>
              </a:lnSpc>
            </a:pPr>
            <a:r>
              <a:rPr lang="en-US" sz="2000" dirty="0"/>
              <a:t>Transaction control language (TCL) </a:t>
            </a:r>
          </a:p>
          <a:p>
            <a:pPr lvl="2">
              <a:lnSpc>
                <a:spcPct val="80000"/>
              </a:lnSpc>
            </a:pPr>
            <a:r>
              <a:rPr lang="en-US" sz="1800" dirty="0"/>
              <a:t>Control transaction behavior  </a:t>
            </a:r>
          </a:p>
          <a:p>
            <a:pPr lvl="2">
              <a:lnSpc>
                <a:spcPct val="80000"/>
              </a:lnSpc>
            </a:pPr>
            <a:r>
              <a:rPr lang="en-US" sz="1800" dirty="0"/>
              <a:t>Begin transaction, commit, rollback</a:t>
            </a:r>
          </a:p>
          <a:p>
            <a:pPr lvl="1">
              <a:lnSpc>
                <a:spcPct val="80000"/>
              </a:lnSpc>
            </a:pPr>
            <a:r>
              <a:rPr lang="en-US" sz="2000" dirty="0"/>
              <a:t>Data control language (DCL)</a:t>
            </a:r>
          </a:p>
          <a:p>
            <a:pPr lvl="2">
              <a:lnSpc>
                <a:spcPct val="80000"/>
              </a:lnSpc>
            </a:pPr>
            <a:r>
              <a:rPr lang="en-US" sz="1800" dirty="0"/>
              <a:t>Grant and revoke database permissions  </a:t>
            </a:r>
          </a:p>
        </p:txBody>
      </p:sp>
      <p:sp>
        <p:nvSpPr>
          <p:cNvPr id="23555" name="Slide Number Placeholder 1"/>
          <p:cNvSpPr>
            <a:spLocks noGrp="1"/>
          </p:cNvSpPr>
          <p:nvPr>
            <p:ph type="sldNum" sz="quarter" idx="11"/>
          </p:nvPr>
        </p:nvSpPr>
        <p:spPr>
          <a:noFill/>
        </p:spPr>
        <p:txBody>
          <a:bodyPr/>
          <a:lstStyle/>
          <a:p>
            <a:r>
              <a:rPr lang="en-US" dirty="0">
                <a:cs typeface="Arial" charset="0"/>
              </a:rPr>
              <a:t>3-</a:t>
            </a:r>
            <a:fld id="{7B774710-5169-4380-BC18-A8D5EEC20560}" type="slidenum">
              <a:rPr lang="en-US">
                <a:cs typeface="Arial" charset="0"/>
              </a:rPr>
              <a:pPr/>
              <a:t>2</a:t>
            </a:fld>
            <a:endParaRPr lang="en-US" dirty="0">
              <a:cs typeface="Arial" charset="0"/>
            </a:endParaRPr>
          </a:p>
        </p:txBody>
      </p:sp>
      <p:sp>
        <p:nvSpPr>
          <p:cNvPr id="2" name="Footer Placeholder 1"/>
          <p:cNvSpPr>
            <a:spLocks noGrp="1"/>
          </p:cNvSpPr>
          <p:nvPr>
            <p:ph type="ftr" sz="quarter" idx="10"/>
          </p:nvPr>
        </p:nvSpPr>
        <p:spPr/>
        <p:txBody>
          <a:bodyPr/>
          <a:lstStyle/>
          <a:p>
            <a:pPr>
              <a:defRPr/>
            </a:pPr>
            <a:r>
              <a:rPr lang="en-US"/>
              <a:t>KROENKE and AUER - DATABASE CONCEPTS (7th Edition)                                                                           Copyright © 2015 Pearson Education, Inc. Publishing as Prentice Hall</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1524000" y="228600"/>
            <a:ext cx="7315200" cy="1143000"/>
          </a:xfrm>
        </p:spPr>
        <p:txBody>
          <a:bodyPr/>
          <a:lstStyle/>
          <a:p>
            <a:r>
              <a:rPr lang="en-US" sz="3200" dirty="0"/>
              <a:t>SQL for Data Retrieval:</a:t>
            </a:r>
            <a:br>
              <a:rPr lang="en-US" sz="3200" dirty="0"/>
            </a:br>
            <a:r>
              <a:rPr lang="en-US" sz="3600" dirty="0"/>
              <a:t>Sorting the Results</a:t>
            </a:r>
          </a:p>
        </p:txBody>
      </p:sp>
      <p:sp>
        <p:nvSpPr>
          <p:cNvPr id="72706" name="Rectangle 3"/>
          <p:cNvSpPr>
            <a:spLocks noGrp="1" noChangeArrowheads="1"/>
          </p:cNvSpPr>
          <p:nvPr>
            <p:ph idx="1"/>
          </p:nvPr>
        </p:nvSpPr>
        <p:spPr>
          <a:xfrm>
            <a:off x="1447800" y="1600200"/>
            <a:ext cx="7239000" cy="5257800"/>
          </a:xfrm>
        </p:spPr>
        <p:txBody>
          <a:bodyPr/>
          <a:lstStyle/>
          <a:p>
            <a:r>
              <a:rPr lang="en-US" sz="1800" dirty="0"/>
              <a:t>Query results may be sorted using the ORDER BY clause.</a:t>
            </a:r>
            <a:endParaRPr lang="en-US" sz="2400" dirty="0"/>
          </a:p>
          <a:p>
            <a:pPr lvl="2">
              <a:buFontTx/>
              <a:buNone/>
            </a:pPr>
            <a:endParaRPr lang="en-US" sz="1400" b="1" dirty="0">
              <a:solidFill>
                <a:srgbClr val="2117E7"/>
              </a:solidFill>
              <a:latin typeface="Courier New" pitchFamily="49" charset="0"/>
            </a:endParaRPr>
          </a:p>
          <a:p>
            <a:pPr lvl="2">
              <a:buFontTx/>
              <a:buNone/>
            </a:pPr>
            <a:r>
              <a:rPr lang="en-US" sz="1400" b="1" dirty="0">
                <a:solidFill>
                  <a:srgbClr val="2117E7"/>
                </a:solidFill>
                <a:latin typeface="Courier New" pitchFamily="49" charset="0"/>
              </a:rPr>
              <a:t>SELECT 	*</a:t>
            </a:r>
          </a:p>
          <a:p>
            <a:pPr lvl="2">
              <a:buFontTx/>
              <a:buNone/>
            </a:pPr>
            <a:r>
              <a:rPr lang="en-US" sz="1400" b="1" dirty="0">
                <a:solidFill>
                  <a:srgbClr val="2117E7"/>
                </a:solidFill>
                <a:latin typeface="Courier New" pitchFamily="49" charset="0"/>
              </a:rPr>
              <a:t>FROM 	COUNTRY</a:t>
            </a:r>
          </a:p>
          <a:p>
            <a:pPr lvl="2">
              <a:buFontTx/>
              <a:buNone/>
            </a:pPr>
            <a:r>
              <a:rPr lang="en-US" sz="1400" b="1" dirty="0">
                <a:solidFill>
                  <a:srgbClr val="2117E7"/>
                </a:solidFill>
                <a:latin typeface="Courier New" pitchFamily="49" charset="0"/>
              </a:rPr>
              <a:t>ORDER BY Code;</a:t>
            </a:r>
          </a:p>
          <a:p>
            <a:pPr lvl="2">
              <a:buFontTx/>
              <a:buNone/>
            </a:pPr>
            <a:endParaRPr lang="en-US" sz="1400" b="1" dirty="0">
              <a:solidFill>
                <a:srgbClr val="2117E7"/>
              </a:solidFill>
              <a:latin typeface="Courier New" pitchFamily="49" charset="0"/>
            </a:endParaRPr>
          </a:p>
          <a:p>
            <a:pPr lvl="2">
              <a:buFontTx/>
              <a:buNone/>
            </a:pPr>
            <a:r>
              <a:rPr lang="en-US" sz="1400" b="1" dirty="0">
                <a:solidFill>
                  <a:srgbClr val="2117E7"/>
                </a:solidFill>
                <a:latin typeface="Courier New" pitchFamily="49" charset="0"/>
              </a:rPr>
              <a:t>SELECT       *</a:t>
            </a:r>
          </a:p>
          <a:p>
            <a:pPr lvl="2">
              <a:buFontTx/>
              <a:buNone/>
            </a:pPr>
            <a:r>
              <a:rPr lang="en-US" sz="1400" b="1" dirty="0">
                <a:solidFill>
                  <a:srgbClr val="2117E7"/>
                </a:solidFill>
                <a:latin typeface="Courier New" pitchFamily="49" charset="0"/>
              </a:rPr>
              <a:t>FROM         COUNTRY </a:t>
            </a:r>
          </a:p>
          <a:p>
            <a:pPr lvl="2">
              <a:buFontTx/>
              <a:buNone/>
            </a:pPr>
            <a:r>
              <a:rPr lang="en-US" sz="1400" b="1" dirty="0">
                <a:solidFill>
                  <a:srgbClr val="2117E7"/>
                </a:solidFill>
                <a:latin typeface="Courier New" pitchFamily="49" charset="0"/>
              </a:rPr>
              <a:t>ORDER BY     Continent ASC, Code DESC;</a:t>
            </a:r>
          </a:p>
          <a:p>
            <a:pPr lvl="2">
              <a:buFontTx/>
              <a:buNone/>
            </a:pPr>
            <a:endParaRPr lang="en-US" sz="1400" b="1" dirty="0">
              <a:solidFill>
                <a:srgbClr val="2117E7"/>
              </a:solidFill>
              <a:latin typeface="Courier New" pitchFamily="49" charset="0"/>
            </a:endParaRPr>
          </a:p>
          <a:p>
            <a:pPr lvl="2">
              <a:buFontTx/>
              <a:buNone/>
            </a:pPr>
            <a:r>
              <a:rPr lang="en-US" sz="1400" b="1" dirty="0">
                <a:solidFill>
                  <a:srgbClr val="2117E7"/>
                </a:solidFill>
                <a:latin typeface="Courier New" pitchFamily="49" charset="0"/>
              </a:rPr>
              <a:t>SELECT NAME, POPULATION/1000000 </a:t>
            </a:r>
          </a:p>
          <a:p>
            <a:pPr lvl="2">
              <a:buFontTx/>
              <a:buNone/>
            </a:pPr>
            <a:r>
              <a:rPr lang="en-US" sz="1400" b="1" dirty="0">
                <a:solidFill>
                  <a:srgbClr val="2117E7"/>
                </a:solidFill>
                <a:latin typeface="Courier New" pitchFamily="49" charset="0"/>
              </a:rPr>
              <a:t>FROM CITY</a:t>
            </a:r>
          </a:p>
          <a:p>
            <a:pPr lvl="2">
              <a:buFontTx/>
              <a:buNone/>
            </a:pPr>
            <a:r>
              <a:rPr lang="en-US" sz="1400" b="1" dirty="0">
                <a:solidFill>
                  <a:srgbClr val="2117E7"/>
                </a:solidFill>
                <a:latin typeface="Courier New" pitchFamily="49" charset="0"/>
              </a:rPr>
              <a:t>ORDER BY 2 DESC; </a:t>
            </a:r>
          </a:p>
          <a:p>
            <a:pPr lvl="2">
              <a:buFontTx/>
              <a:buNone/>
            </a:pPr>
            <a:endParaRPr lang="en-US" sz="1400" b="1" dirty="0">
              <a:solidFill>
                <a:srgbClr val="2117E7"/>
              </a:solidFill>
              <a:latin typeface="Courier New" pitchFamily="49" charset="0"/>
            </a:endParaRPr>
          </a:p>
          <a:p>
            <a:pPr lvl="2">
              <a:buFontTx/>
              <a:buNone/>
            </a:pPr>
            <a:r>
              <a:rPr lang="en-US" sz="1400" b="1" dirty="0">
                <a:solidFill>
                  <a:srgbClr val="2117E7"/>
                </a:solidFill>
                <a:latin typeface="Courier New" pitchFamily="49" charset="0"/>
              </a:rPr>
              <a:t>SELECT NAME, POPULATION/1000000 as </a:t>
            </a:r>
            <a:r>
              <a:rPr lang="en-US" sz="1400" b="1" dirty="0" err="1">
                <a:solidFill>
                  <a:srgbClr val="2117E7"/>
                </a:solidFill>
                <a:latin typeface="Courier New" pitchFamily="49" charset="0"/>
              </a:rPr>
              <a:t>Pop_in_millions</a:t>
            </a:r>
            <a:endParaRPr lang="en-US" sz="1400" b="1" dirty="0">
              <a:solidFill>
                <a:srgbClr val="2117E7"/>
              </a:solidFill>
              <a:latin typeface="Courier New" pitchFamily="49" charset="0"/>
            </a:endParaRPr>
          </a:p>
          <a:p>
            <a:pPr lvl="2">
              <a:buFontTx/>
              <a:buNone/>
            </a:pPr>
            <a:r>
              <a:rPr lang="en-US" sz="1400" b="1" dirty="0">
                <a:solidFill>
                  <a:srgbClr val="2117E7"/>
                </a:solidFill>
                <a:latin typeface="Courier New" pitchFamily="49" charset="0"/>
              </a:rPr>
              <a:t>FROM CITY</a:t>
            </a:r>
          </a:p>
          <a:p>
            <a:pPr lvl="2">
              <a:buFontTx/>
              <a:buNone/>
            </a:pPr>
            <a:r>
              <a:rPr lang="en-US" sz="1400" b="1" dirty="0">
                <a:solidFill>
                  <a:srgbClr val="2117E7"/>
                </a:solidFill>
                <a:latin typeface="Courier New" pitchFamily="49" charset="0"/>
              </a:rPr>
              <a:t>ORDER BY </a:t>
            </a:r>
            <a:r>
              <a:rPr lang="en-US" sz="1400" b="1" dirty="0" err="1">
                <a:solidFill>
                  <a:srgbClr val="2117E7"/>
                </a:solidFill>
                <a:latin typeface="Courier New" pitchFamily="49" charset="0"/>
              </a:rPr>
              <a:t>Pop_in_millions</a:t>
            </a:r>
            <a:r>
              <a:rPr lang="en-US" sz="1400" b="1" dirty="0">
                <a:solidFill>
                  <a:srgbClr val="2117E7"/>
                </a:solidFill>
                <a:latin typeface="Courier New" pitchFamily="49" charset="0"/>
              </a:rPr>
              <a:t> DESC;</a:t>
            </a:r>
          </a:p>
        </p:txBody>
      </p:sp>
      <p:sp>
        <p:nvSpPr>
          <p:cNvPr id="72707" name="Slide Number Placeholder 1"/>
          <p:cNvSpPr>
            <a:spLocks noGrp="1"/>
          </p:cNvSpPr>
          <p:nvPr>
            <p:ph type="sldNum" sz="quarter" idx="11"/>
          </p:nvPr>
        </p:nvSpPr>
        <p:spPr>
          <a:noFill/>
        </p:spPr>
        <p:txBody>
          <a:bodyPr/>
          <a:lstStyle/>
          <a:p>
            <a:r>
              <a:rPr lang="en-US" dirty="0">
                <a:cs typeface="Arial" charset="0"/>
              </a:rPr>
              <a:t>3-</a:t>
            </a:r>
            <a:fld id="{55CC7DD0-3541-4AC3-9D5F-42A75AE9B8BF}" type="slidenum">
              <a:rPr lang="en-US">
                <a:cs typeface="Arial" charset="0"/>
              </a:rPr>
              <a:pPr/>
              <a:t>20</a:t>
            </a:fld>
            <a:endParaRPr lang="en-US" dirty="0">
              <a:cs typeface="Arial" charset="0"/>
            </a:endParaRPr>
          </a:p>
        </p:txBody>
      </p:sp>
      <p:sp>
        <p:nvSpPr>
          <p:cNvPr id="2" name="Footer Placeholder 1"/>
          <p:cNvSpPr>
            <a:spLocks noGrp="1"/>
          </p:cNvSpPr>
          <p:nvPr>
            <p:ph type="ftr" sz="quarter" idx="10"/>
          </p:nvPr>
        </p:nvSpPr>
        <p:spPr/>
        <p:txBody>
          <a:bodyPr/>
          <a:lstStyle/>
          <a:p>
            <a:pPr>
              <a:defRPr/>
            </a:pPr>
            <a:r>
              <a:rPr lang="en-US" dirty="0"/>
              <a:t>KROENKE and AUER - DATABASE CONCEPTS (7th Edition)                                                                           Copyright © 2015 Pearson Education, Inc. Publishing as Prentice Hall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r>
              <a:rPr lang="en-US" sz="3200" dirty="0"/>
              <a:t>Modifying Data using SQL:</a:t>
            </a:r>
            <a:br>
              <a:rPr lang="en-US" sz="3200" dirty="0"/>
            </a:br>
            <a:r>
              <a:rPr lang="en-US" sz="3600" dirty="0"/>
              <a:t>Changing Data Values: UPDATE</a:t>
            </a:r>
          </a:p>
        </p:txBody>
      </p:sp>
      <p:sp>
        <p:nvSpPr>
          <p:cNvPr id="97282" name="Rectangle 3"/>
          <p:cNvSpPr>
            <a:spLocks noGrp="1" noChangeArrowheads="1"/>
          </p:cNvSpPr>
          <p:nvPr>
            <p:ph idx="1"/>
          </p:nvPr>
        </p:nvSpPr>
        <p:spPr/>
        <p:txBody>
          <a:bodyPr/>
          <a:lstStyle/>
          <a:p>
            <a:r>
              <a:rPr lang="en-US" sz="2800" dirty="0"/>
              <a:t>To change the data values in an existing row(s) use the Update statement.</a:t>
            </a:r>
          </a:p>
          <a:p>
            <a:pPr lvl="2">
              <a:buFontTx/>
              <a:buNone/>
            </a:pPr>
            <a:endParaRPr lang="en-US" sz="2000" dirty="0"/>
          </a:p>
          <a:p>
            <a:pPr lvl="2">
              <a:buFontTx/>
              <a:buNone/>
            </a:pPr>
            <a:r>
              <a:rPr lang="en-US" sz="1800" b="1" dirty="0">
                <a:solidFill>
                  <a:srgbClr val="2117E7"/>
                </a:solidFill>
                <a:latin typeface="Courier New" pitchFamily="49" charset="0"/>
              </a:rPr>
              <a:t>UPDATE    Country </a:t>
            </a:r>
          </a:p>
          <a:p>
            <a:pPr lvl="2">
              <a:buFontTx/>
              <a:buNone/>
            </a:pPr>
            <a:r>
              <a:rPr lang="en-US" sz="1800" b="1" dirty="0">
                <a:solidFill>
                  <a:srgbClr val="2117E7"/>
                </a:solidFill>
                <a:latin typeface="Courier New" pitchFamily="49" charset="0"/>
              </a:rPr>
              <a:t>SET 	   Population =</a:t>
            </a:r>
            <a:r>
              <a:rPr lang="en-US" sz="1800" b="1" dirty="0">
                <a:solidFill>
                  <a:srgbClr val="2117E7"/>
                </a:solidFill>
                <a:latin typeface="Courier New" pitchFamily="49" charset="0"/>
                <a:cs typeface="Courier New" pitchFamily="49" charset="0"/>
              </a:rPr>
              <a:t> 321554267</a:t>
            </a:r>
            <a:endParaRPr lang="en-US" sz="1800" b="1" dirty="0">
              <a:solidFill>
                <a:srgbClr val="2117E7"/>
              </a:solidFill>
              <a:latin typeface="Courier New" pitchFamily="49" charset="0"/>
            </a:endParaRPr>
          </a:p>
          <a:p>
            <a:pPr lvl="2">
              <a:buFontTx/>
              <a:buNone/>
            </a:pPr>
            <a:r>
              <a:rPr lang="en-US" sz="1800" b="1" dirty="0">
                <a:solidFill>
                  <a:srgbClr val="2117E7"/>
                </a:solidFill>
                <a:latin typeface="Courier New" pitchFamily="49" charset="0"/>
              </a:rPr>
              <a:t>WHERE     Code = ‘USA’;</a:t>
            </a:r>
          </a:p>
          <a:p>
            <a:pPr lvl="2">
              <a:buFontTx/>
              <a:buNone/>
            </a:pPr>
            <a:endParaRPr lang="en-US" sz="1800" b="1" dirty="0">
              <a:solidFill>
                <a:srgbClr val="2117E7"/>
              </a:solidFill>
              <a:latin typeface="Courier New" pitchFamily="49" charset="0"/>
            </a:endParaRPr>
          </a:p>
          <a:p>
            <a:pPr lvl="2">
              <a:buFontTx/>
              <a:buNone/>
            </a:pPr>
            <a:r>
              <a:rPr lang="en-US" sz="1800" b="1" dirty="0">
                <a:solidFill>
                  <a:srgbClr val="2117E7"/>
                </a:solidFill>
                <a:latin typeface="Courier New" pitchFamily="49" charset="0"/>
              </a:rPr>
              <a:t>UPDATE COUNTRY</a:t>
            </a:r>
          </a:p>
          <a:p>
            <a:pPr lvl="2">
              <a:buFontTx/>
              <a:buNone/>
            </a:pPr>
            <a:r>
              <a:rPr lang="en-US" sz="1800" b="1" dirty="0">
                <a:solidFill>
                  <a:srgbClr val="2117E7"/>
                </a:solidFill>
                <a:latin typeface="Courier New" pitchFamily="49" charset="0"/>
              </a:rPr>
              <a:t>SET  </a:t>
            </a:r>
            <a:r>
              <a:rPr lang="en-US" sz="1800" b="1" dirty="0" err="1">
                <a:solidFill>
                  <a:srgbClr val="2117E7"/>
                </a:solidFill>
                <a:latin typeface="Courier New" pitchFamily="49" charset="0"/>
              </a:rPr>
              <a:t>Governmentform</a:t>
            </a:r>
            <a:r>
              <a:rPr lang="en-US" sz="1800" b="1" dirty="0">
                <a:solidFill>
                  <a:srgbClr val="2117E7"/>
                </a:solidFill>
                <a:latin typeface="Courier New" pitchFamily="49" charset="0"/>
              </a:rPr>
              <a:t>='Republic‘</a:t>
            </a:r>
          </a:p>
          <a:p>
            <a:pPr lvl="2">
              <a:buFontTx/>
              <a:buNone/>
            </a:pPr>
            <a:r>
              <a:rPr lang="en-US" sz="1800" b="1" dirty="0">
                <a:solidFill>
                  <a:srgbClr val="2117E7"/>
                </a:solidFill>
                <a:latin typeface="Courier New" pitchFamily="49" charset="0"/>
              </a:rPr>
              <a:t>WHERE </a:t>
            </a:r>
            <a:r>
              <a:rPr lang="en-US" sz="1800" b="1" dirty="0" err="1">
                <a:solidFill>
                  <a:srgbClr val="2117E7"/>
                </a:solidFill>
                <a:latin typeface="Courier New" pitchFamily="49" charset="0"/>
              </a:rPr>
              <a:t>Governmentform</a:t>
            </a:r>
            <a:r>
              <a:rPr lang="en-US" sz="1800" b="1" dirty="0">
                <a:solidFill>
                  <a:srgbClr val="2117E7"/>
                </a:solidFill>
                <a:latin typeface="Courier New" pitchFamily="49" charset="0"/>
              </a:rPr>
              <a:t>='Federal Republic‘;</a:t>
            </a:r>
            <a:endParaRPr lang="en-US" sz="1800" b="1" dirty="0">
              <a:latin typeface="Courier New" pitchFamily="49" charset="0"/>
            </a:endParaRPr>
          </a:p>
        </p:txBody>
      </p:sp>
      <p:sp>
        <p:nvSpPr>
          <p:cNvPr id="97283" name="Slide Number Placeholder 1"/>
          <p:cNvSpPr>
            <a:spLocks noGrp="1"/>
          </p:cNvSpPr>
          <p:nvPr>
            <p:ph type="sldNum" sz="quarter" idx="11"/>
          </p:nvPr>
        </p:nvSpPr>
        <p:spPr>
          <a:noFill/>
        </p:spPr>
        <p:txBody>
          <a:bodyPr/>
          <a:lstStyle/>
          <a:p>
            <a:r>
              <a:rPr lang="en-US" dirty="0">
                <a:cs typeface="Arial" charset="0"/>
              </a:rPr>
              <a:t>3-</a:t>
            </a:r>
            <a:fld id="{1CDA0A06-3ADA-4B9F-94F8-EFB2794E7487}" type="slidenum">
              <a:rPr lang="en-US">
                <a:cs typeface="Arial" charset="0"/>
              </a:rPr>
              <a:pPr/>
              <a:t>21</a:t>
            </a:fld>
            <a:endParaRPr lang="en-US" dirty="0">
              <a:cs typeface="Arial" charset="0"/>
            </a:endParaRPr>
          </a:p>
        </p:txBody>
      </p:sp>
      <p:sp>
        <p:nvSpPr>
          <p:cNvPr id="2" name="Footer Placeholder 1"/>
          <p:cNvSpPr>
            <a:spLocks noGrp="1"/>
          </p:cNvSpPr>
          <p:nvPr>
            <p:ph type="ftr" sz="quarter" idx="10"/>
          </p:nvPr>
        </p:nvSpPr>
        <p:spPr/>
        <p:txBody>
          <a:bodyPr/>
          <a:lstStyle/>
          <a:p>
            <a:pPr>
              <a:defRPr/>
            </a:pPr>
            <a:r>
              <a:rPr lang="en-US" dirty="0"/>
              <a:t>KROENKE and AUER - DATABASE CONCEPTS (7th Edition)                                                                           Copyright © 2015 Pearson Education, Inc. Publishing as Prentice Hall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lstStyle/>
          <a:p>
            <a:r>
              <a:rPr lang="en-US" sz="3200" dirty="0"/>
              <a:t>Modifying Data using SQL: </a:t>
            </a:r>
            <a:br>
              <a:rPr lang="en-US" sz="3200" dirty="0"/>
            </a:br>
            <a:r>
              <a:rPr lang="en-US" sz="3600" dirty="0"/>
              <a:t>Deleting Data: DELETE</a:t>
            </a:r>
          </a:p>
        </p:txBody>
      </p:sp>
      <p:sp>
        <p:nvSpPr>
          <p:cNvPr id="99330" name="Rectangle 3"/>
          <p:cNvSpPr>
            <a:spLocks noGrp="1" noChangeArrowheads="1"/>
          </p:cNvSpPr>
          <p:nvPr>
            <p:ph idx="1"/>
          </p:nvPr>
        </p:nvSpPr>
        <p:spPr/>
        <p:txBody>
          <a:bodyPr/>
          <a:lstStyle/>
          <a:p>
            <a:r>
              <a:rPr lang="en-US" dirty="0"/>
              <a:t>To delete a row or set of rows from a table use the DELETE statement.</a:t>
            </a:r>
          </a:p>
          <a:p>
            <a:endParaRPr lang="en-US" dirty="0"/>
          </a:p>
          <a:p>
            <a:pPr lvl="2">
              <a:buFontTx/>
              <a:buNone/>
            </a:pPr>
            <a:r>
              <a:rPr lang="en-US" sz="1800" b="1" dirty="0">
                <a:solidFill>
                  <a:srgbClr val="2117E7"/>
                </a:solidFill>
                <a:latin typeface="Courier New" pitchFamily="49" charset="0"/>
              </a:rPr>
              <a:t>DELETE FROM COUNTRY</a:t>
            </a:r>
          </a:p>
          <a:p>
            <a:pPr lvl="2">
              <a:buFontTx/>
              <a:buNone/>
            </a:pPr>
            <a:r>
              <a:rPr lang="en-US" sz="1800" b="1" dirty="0">
                <a:solidFill>
                  <a:srgbClr val="2117E7"/>
                </a:solidFill>
                <a:latin typeface="Courier New" pitchFamily="49" charset="0"/>
              </a:rPr>
              <a:t>WHERE  Code = ‘USA’;</a:t>
            </a:r>
          </a:p>
          <a:p>
            <a:pPr lvl="2">
              <a:buFontTx/>
              <a:buNone/>
            </a:pPr>
            <a:endParaRPr lang="en-US" sz="1800" b="1" dirty="0">
              <a:solidFill>
                <a:srgbClr val="2117E7"/>
              </a:solidFill>
              <a:latin typeface="Courier New" pitchFamily="49" charset="0"/>
            </a:endParaRPr>
          </a:p>
          <a:p>
            <a:pPr lvl="2">
              <a:buFontTx/>
              <a:buNone/>
            </a:pPr>
            <a:r>
              <a:rPr lang="en-US" sz="1800" b="1" dirty="0">
                <a:solidFill>
                  <a:srgbClr val="2117E7"/>
                </a:solidFill>
                <a:latin typeface="Courier New" pitchFamily="49" charset="0"/>
              </a:rPr>
              <a:t>DELETE FROM COUNTRY</a:t>
            </a:r>
          </a:p>
          <a:p>
            <a:pPr lvl="2">
              <a:buFontTx/>
              <a:buNone/>
            </a:pPr>
            <a:r>
              <a:rPr lang="en-US" sz="1800" b="1" dirty="0">
                <a:solidFill>
                  <a:srgbClr val="2117E7"/>
                </a:solidFill>
                <a:latin typeface="Courier New" pitchFamily="49" charset="0"/>
              </a:rPr>
              <a:t>WHERE  Continent like ‘%America’;</a:t>
            </a:r>
          </a:p>
          <a:p>
            <a:pPr lvl="2">
              <a:buFontTx/>
              <a:buNone/>
            </a:pPr>
            <a:endParaRPr lang="en-US" sz="1800" b="1" dirty="0">
              <a:solidFill>
                <a:srgbClr val="2117E7"/>
              </a:solidFill>
              <a:latin typeface="Courier New" pitchFamily="49" charset="0"/>
            </a:endParaRPr>
          </a:p>
          <a:p>
            <a:pPr lvl="2">
              <a:buFontTx/>
              <a:buNone/>
            </a:pPr>
            <a:r>
              <a:rPr lang="en-US" sz="1800" b="1" dirty="0">
                <a:solidFill>
                  <a:srgbClr val="2117E7"/>
                </a:solidFill>
                <a:latin typeface="Courier New" pitchFamily="49" charset="0"/>
              </a:rPr>
              <a:t>DELETE FROM CITY;   # deletes all rows</a:t>
            </a:r>
          </a:p>
          <a:p>
            <a:endParaRPr lang="en-US" sz="1800" b="1" dirty="0">
              <a:solidFill>
                <a:srgbClr val="CC99FF"/>
              </a:solidFill>
              <a:latin typeface="Courier New" pitchFamily="49" charset="0"/>
            </a:endParaRPr>
          </a:p>
          <a:p>
            <a:endParaRPr lang="en-US" dirty="0"/>
          </a:p>
        </p:txBody>
      </p:sp>
      <p:sp>
        <p:nvSpPr>
          <p:cNvPr id="99331" name="Slide Number Placeholder 1"/>
          <p:cNvSpPr>
            <a:spLocks noGrp="1"/>
          </p:cNvSpPr>
          <p:nvPr>
            <p:ph type="sldNum" sz="quarter" idx="11"/>
          </p:nvPr>
        </p:nvSpPr>
        <p:spPr>
          <a:noFill/>
        </p:spPr>
        <p:txBody>
          <a:bodyPr/>
          <a:lstStyle/>
          <a:p>
            <a:r>
              <a:rPr lang="en-US" dirty="0">
                <a:cs typeface="Arial" charset="0"/>
              </a:rPr>
              <a:t>3-</a:t>
            </a:r>
            <a:fld id="{692F3964-C174-4EE6-95D3-041405E2B01E}" type="slidenum">
              <a:rPr lang="en-US">
                <a:cs typeface="Arial" charset="0"/>
              </a:rPr>
              <a:pPr/>
              <a:t>22</a:t>
            </a:fld>
            <a:endParaRPr lang="en-US" dirty="0">
              <a:cs typeface="Arial" charset="0"/>
            </a:endParaRPr>
          </a:p>
        </p:txBody>
      </p:sp>
      <p:sp>
        <p:nvSpPr>
          <p:cNvPr id="2" name="Footer Placeholder 1"/>
          <p:cNvSpPr>
            <a:spLocks noGrp="1"/>
          </p:cNvSpPr>
          <p:nvPr>
            <p:ph type="ftr" sz="quarter" idx="10"/>
          </p:nvPr>
        </p:nvSpPr>
        <p:spPr/>
        <p:txBody>
          <a:bodyPr/>
          <a:lstStyle/>
          <a:p>
            <a:pPr>
              <a:defRPr/>
            </a:pPr>
            <a:r>
              <a:rPr lang="en-US"/>
              <a:t>KROENKE and AUER - DATABASE CONCEPTS (7th Edition)                                                                           Copyright © 2015 Pearson Education, Inc. Publishing as Prentice Hall</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r>
              <a:rPr lang="en-US" sz="3200" dirty="0"/>
              <a:t>Adding Data:</a:t>
            </a:r>
            <a:br>
              <a:rPr lang="en-US" sz="3200" dirty="0"/>
            </a:br>
            <a:r>
              <a:rPr lang="en-US" sz="3600" dirty="0"/>
              <a:t>INSERT</a:t>
            </a:r>
          </a:p>
        </p:txBody>
      </p:sp>
      <p:sp>
        <p:nvSpPr>
          <p:cNvPr id="44034" name="Rectangle 3"/>
          <p:cNvSpPr>
            <a:spLocks noGrp="1" noChangeArrowheads="1"/>
          </p:cNvSpPr>
          <p:nvPr>
            <p:ph idx="1"/>
          </p:nvPr>
        </p:nvSpPr>
        <p:spPr/>
        <p:txBody>
          <a:bodyPr/>
          <a:lstStyle/>
          <a:p>
            <a:r>
              <a:rPr lang="en-US" sz="1600" dirty="0"/>
              <a:t>To add a row(s) to an existing table, use the INSERT statement.  </a:t>
            </a:r>
          </a:p>
          <a:p>
            <a:pPr lvl="1"/>
            <a:r>
              <a:rPr lang="en-US" sz="1400" dirty="0"/>
              <a:t>If you don’t specify a column list, you must have values for all columns.  Values must be in order that the columns are defined in the table.</a:t>
            </a:r>
          </a:p>
          <a:p>
            <a:pPr lvl="1"/>
            <a:r>
              <a:rPr lang="en-US" sz="1400" dirty="0"/>
              <a:t>If you specify a column list, missing columns will have a NULL value.</a:t>
            </a:r>
          </a:p>
          <a:p>
            <a:pPr>
              <a:buFontTx/>
              <a:buNone/>
            </a:pPr>
            <a:endParaRPr lang="en-US" sz="1800" b="1" dirty="0">
              <a:latin typeface="Courier New" pitchFamily="49" charset="0"/>
            </a:endParaRPr>
          </a:p>
          <a:p>
            <a:pPr>
              <a:buFontTx/>
              <a:buNone/>
            </a:pPr>
            <a:r>
              <a:rPr lang="en-US" sz="1400" b="1" dirty="0">
                <a:latin typeface="Courier New" pitchFamily="49" charset="0"/>
              </a:rPr>
              <a:t>	</a:t>
            </a:r>
            <a:r>
              <a:rPr lang="en-US" sz="1400" b="1" dirty="0">
                <a:solidFill>
                  <a:srgbClr val="2117E7"/>
                </a:solidFill>
                <a:latin typeface="Courier New" pitchFamily="49" charset="0"/>
              </a:rPr>
              <a:t>INSERT INTO COUNTRYLANGUAGE  </a:t>
            </a:r>
          </a:p>
          <a:p>
            <a:pPr>
              <a:buFontTx/>
              <a:buNone/>
            </a:pPr>
            <a:r>
              <a:rPr lang="en-US" sz="1400" b="1" dirty="0">
                <a:solidFill>
                  <a:srgbClr val="2117E7"/>
                </a:solidFill>
                <a:latin typeface="Courier New" pitchFamily="49" charset="0"/>
              </a:rPr>
              <a:t>    VALUES ('USA', 'Hip-Hop', 'F', 0.1) </a:t>
            </a:r>
          </a:p>
          <a:p>
            <a:pPr>
              <a:buFontTx/>
              <a:buNone/>
            </a:pPr>
            <a:endParaRPr lang="en-US" sz="1400" b="1" dirty="0">
              <a:solidFill>
                <a:srgbClr val="2117E7"/>
              </a:solidFill>
              <a:latin typeface="Courier New" pitchFamily="49" charset="0"/>
            </a:endParaRPr>
          </a:p>
          <a:p>
            <a:pPr>
              <a:buFontTx/>
              <a:buNone/>
            </a:pPr>
            <a:r>
              <a:rPr lang="en-US" sz="1400" b="1" dirty="0">
                <a:solidFill>
                  <a:srgbClr val="2117E7"/>
                </a:solidFill>
                <a:latin typeface="Courier New" pitchFamily="49" charset="0"/>
              </a:rPr>
              <a:t>   INSERT INTO COUNTRYLANGUAGE  </a:t>
            </a:r>
          </a:p>
          <a:p>
            <a:pPr>
              <a:buFontTx/>
              <a:buNone/>
            </a:pPr>
            <a:r>
              <a:rPr lang="en-US" sz="1400" b="1" dirty="0">
                <a:solidFill>
                  <a:srgbClr val="2117E7"/>
                </a:solidFill>
                <a:latin typeface="Courier New" pitchFamily="49" charset="0"/>
              </a:rPr>
              <a:t>    VALUES ('USA', 'Hip-Hop', 'F’, null), </a:t>
            </a:r>
          </a:p>
          <a:p>
            <a:pPr>
              <a:buFontTx/>
              <a:buNone/>
            </a:pPr>
            <a:r>
              <a:rPr lang="en-US" sz="1400" b="1" dirty="0">
                <a:solidFill>
                  <a:srgbClr val="2117E7"/>
                </a:solidFill>
                <a:latin typeface="Courier New" pitchFamily="49" charset="0"/>
              </a:rPr>
              <a:t>           ('USA', ‘Russian', 'F’, null) </a:t>
            </a:r>
          </a:p>
          <a:p>
            <a:pPr>
              <a:buFontTx/>
              <a:buNone/>
            </a:pPr>
            <a:endParaRPr lang="en-US" sz="1400" b="1" dirty="0">
              <a:latin typeface="Courier New" pitchFamily="49" charset="0"/>
            </a:endParaRPr>
          </a:p>
          <a:p>
            <a:pPr>
              <a:buFontTx/>
              <a:buNone/>
            </a:pPr>
            <a:r>
              <a:rPr lang="en-US" sz="1400" b="1" dirty="0">
                <a:latin typeface="Courier New" pitchFamily="49" charset="0"/>
              </a:rPr>
              <a:t>	</a:t>
            </a:r>
            <a:r>
              <a:rPr lang="en-US" sz="1400" b="1" dirty="0">
                <a:solidFill>
                  <a:srgbClr val="2117E7"/>
                </a:solidFill>
                <a:latin typeface="Courier New" pitchFamily="49" charset="0"/>
              </a:rPr>
              <a:t>INSERT INTO CITY (Name, </a:t>
            </a:r>
            <a:r>
              <a:rPr lang="en-US" sz="1400" b="1" dirty="0" err="1">
                <a:solidFill>
                  <a:srgbClr val="2117E7"/>
                </a:solidFill>
                <a:latin typeface="Courier New" pitchFamily="49" charset="0"/>
              </a:rPr>
              <a:t>CountryCode</a:t>
            </a:r>
            <a:r>
              <a:rPr lang="en-US" sz="1400" b="1" dirty="0">
                <a:solidFill>
                  <a:srgbClr val="2117E7"/>
                </a:solidFill>
                <a:latin typeface="Courier New" pitchFamily="49" charset="0"/>
              </a:rPr>
              <a:t>, District)  </a:t>
            </a:r>
          </a:p>
          <a:p>
            <a:pPr>
              <a:buFontTx/>
              <a:buNone/>
            </a:pPr>
            <a:r>
              <a:rPr lang="en-US" sz="1400" b="1" dirty="0">
                <a:solidFill>
                  <a:srgbClr val="2117E7"/>
                </a:solidFill>
                <a:latin typeface="Courier New" pitchFamily="49" charset="0"/>
              </a:rPr>
              <a:t>    VALUES ('Monterey', 'USA', 'CA')</a:t>
            </a:r>
          </a:p>
        </p:txBody>
      </p:sp>
      <p:sp>
        <p:nvSpPr>
          <p:cNvPr id="44035" name="Slide Number Placeholder 1"/>
          <p:cNvSpPr>
            <a:spLocks noGrp="1"/>
          </p:cNvSpPr>
          <p:nvPr>
            <p:ph type="sldNum" sz="quarter" idx="11"/>
          </p:nvPr>
        </p:nvSpPr>
        <p:spPr>
          <a:noFill/>
        </p:spPr>
        <p:txBody>
          <a:bodyPr/>
          <a:lstStyle/>
          <a:p>
            <a:r>
              <a:rPr lang="en-US" dirty="0">
                <a:cs typeface="Arial" charset="0"/>
              </a:rPr>
              <a:t>3-</a:t>
            </a:r>
            <a:fld id="{91150056-6B15-4C9D-8FD9-035BCB75D621}" type="slidenum">
              <a:rPr lang="en-US">
                <a:cs typeface="Arial" charset="0"/>
              </a:rPr>
              <a:pPr/>
              <a:t>23</a:t>
            </a:fld>
            <a:endParaRPr lang="en-US" dirty="0">
              <a:cs typeface="Arial" charset="0"/>
            </a:endParaRPr>
          </a:p>
        </p:txBody>
      </p:sp>
      <p:sp>
        <p:nvSpPr>
          <p:cNvPr id="2" name="Footer Placeholder 1"/>
          <p:cNvSpPr>
            <a:spLocks noGrp="1"/>
          </p:cNvSpPr>
          <p:nvPr>
            <p:ph type="ftr" sz="quarter" idx="10"/>
          </p:nvPr>
        </p:nvSpPr>
        <p:spPr/>
        <p:txBody>
          <a:bodyPr/>
          <a:lstStyle/>
          <a:p>
            <a:pPr>
              <a:defRPr/>
            </a:pPr>
            <a:r>
              <a:rPr lang="en-US"/>
              <a:t>KROENKE and AUER - DATABASE CONCEPTS (7th Edition)                                                                           Copyright © 2015 Pearson Education, Inc. Publishing as Prentice Hall</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r>
              <a:rPr lang="en-US" dirty="0"/>
              <a:t>SQL JOIN example</a:t>
            </a:r>
          </a:p>
        </p:txBody>
      </p:sp>
      <p:sp>
        <p:nvSpPr>
          <p:cNvPr id="52226" name="Slide Number Placeholder 2"/>
          <p:cNvSpPr>
            <a:spLocks noGrp="1"/>
          </p:cNvSpPr>
          <p:nvPr>
            <p:ph type="sldNum" sz="quarter" idx="11"/>
          </p:nvPr>
        </p:nvSpPr>
        <p:spPr>
          <a:noFill/>
        </p:spPr>
        <p:txBody>
          <a:bodyPr/>
          <a:lstStyle/>
          <a:p>
            <a:r>
              <a:rPr lang="en-US" dirty="0">
                <a:cs typeface="Arial" charset="0"/>
              </a:rPr>
              <a:t>1-</a:t>
            </a:r>
            <a:fld id="{5141405C-52D2-42B7-AA6D-6A42A3C3C301}" type="slidenum">
              <a:rPr lang="en-US">
                <a:cs typeface="Arial" charset="0"/>
              </a:rPr>
              <a:pPr/>
              <a:t>24</a:t>
            </a:fld>
            <a:endParaRPr lang="en-US" dirty="0">
              <a:cs typeface="Arial" charset="0"/>
            </a:endParaRPr>
          </a:p>
        </p:txBody>
      </p:sp>
      <p:sp>
        <p:nvSpPr>
          <p:cNvPr id="52227" name="Rectangle 3"/>
          <p:cNvSpPr txBox="1">
            <a:spLocks noChangeArrowheads="1"/>
          </p:cNvSpPr>
          <p:nvPr/>
        </p:nvSpPr>
        <p:spPr bwMode="auto">
          <a:xfrm>
            <a:off x="1524000" y="1676400"/>
            <a:ext cx="7391400" cy="4495800"/>
          </a:xfrm>
          <a:prstGeom prst="rect">
            <a:avLst/>
          </a:prstGeom>
          <a:noFill/>
          <a:ln w="9525">
            <a:noFill/>
            <a:miter lim="800000"/>
            <a:headEnd/>
            <a:tailEnd/>
          </a:ln>
        </p:spPr>
        <p:txBody>
          <a:bodyPr/>
          <a:lstStyle/>
          <a:p>
            <a:pPr marL="342900" indent="-342900">
              <a:spcBef>
                <a:spcPct val="20000"/>
              </a:spcBef>
              <a:buFontTx/>
              <a:buChar char="•"/>
            </a:pPr>
            <a:r>
              <a:rPr lang="en-US" sz="2000" dirty="0"/>
              <a:t>We can use SQL to combine the data from multiple tables.</a:t>
            </a:r>
          </a:p>
          <a:p>
            <a:pPr marL="342900" indent="-342900">
              <a:spcBef>
                <a:spcPct val="20000"/>
              </a:spcBef>
              <a:buFontTx/>
              <a:buChar char="•"/>
            </a:pPr>
            <a:endParaRPr lang="en-US" sz="2000" dirty="0"/>
          </a:p>
          <a:p>
            <a:pPr marL="342900" indent="-342900">
              <a:spcBef>
                <a:spcPct val="20000"/>
              </a:spcBef>
              <a:buFontTx/>
              <a:buChar char="•"/>
            </a:pPr>
            <a:r>
              <a:rPr lang="en-US" sz="2000" dirty="0"/>
              <a:t>We do this by using an SQL SELECT statement with multiple tables in the FROM clause.  </a:t>
            </a:r>
          </a:p>
          <a:p>
            <a:pPr marL="800100" lvl="1" indent="-342900">
              <a:spcBef>
                <a:spcPct val="20000"/>
              </a:spcBef>
              <a:buFontTx/>
              <a:buChar char="•"/>
            </a:pPr>
            <a:r>
              <a:rPr lang="en-US" sz="2000" dirty="0"/>
              <a:t>Order of tables is not important</a:t>
            </a:r>
          </a:p>
          <a:p>
            <a:pPr marL="800100" lvl="1" indent="-342900">
              <a:spcBef>
                <a:spcPct val="20000"/>
              </a:spcBef>
              <a:buFontTx/>
              <a:buChar char="•"/>
            </a:pPr>
            <a:r>
              <a:rPr lang="en-US" sz="2000" dirty="0"/>
              <a:t>Label each table with an alias (unless all column names are unique)</a:t>
            </a:r>
          </a:p>
          <a:p>
            <a:pPr marL="800100" lvl="1" indent="-342900">
              <a:spcBef>
                <a:spcPct val="20000"/>
              </a:spcBef>
              <a:buFontTx/>
              <a:buChar char="•"/>
            </a:pPr>
            <a:r>
              <a:rPr lang="en-US" sz="2000" dirty="0"/>
              <a:t>Use the alias to identify the table that has the column</a:t>
            </a:r>
          </a:p>
          <a:p>
            <a:pPr marL="800100" lvl="1" indent="-342900">
              <a:spcBef>
                <a:spcPct val="20000"/>
              </a:spcBef>
              <a:buFontTx/>
              <a:buChar char="•"/>
            </a:pPr>
            <a:r>
              <a:rPr lang="en-US" sz="2000" dirty="0"/>
              <a:t>Specify a WHERE condition to match row from the tables</a:t>
            </a:r>
          </a:p>
        </p:txBody>
      </p:sp>
      <p:sp>
        <p:nvSpPr>
          <p:cNvPr id="3" name="Footer Placeholder 2"/>
          <p:cNvSpPr>
            <a:spLocks noGrp="1"/>
          </p:cNvSpPr>
          <p:nvPr>
            <p:ph type="ftr" sz="quarter" idx="10"/>
          </p:nvPr>
        </p:nvSpPr>
        <p:spPr/>
        <p:txBody>
          <a:bodyPr/>
          <a:lstStyle/>
          <a:p>
            <a:pPr>
              <a:defRPr/>
            </a:pPr>
            <a:r>
              <a:rPr lang="en-US" dirty="0"/>
              <a:t>KROENKE and AUER - DATABASE CONCEPTS (7th Edition)                                      Copyright © 2015 Pearson Education, Inc. Publishing as Prentice Hall</a:t>
            </a:r>
          </a:p>
        </p:txBody>
      </p:sp>
    </p:spTree>
    <p:extLst>
      <p:ext uri="{BB962C8B-B14F-4D97-AF65-F5344CB8AC3E}">
        <p14:creationId xmlns:p14="http://schemas.microsoft.com/office/powerpoint/2010/main" val="2796014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dirty="0"/>
              <a:t>SQL JOIN Example</a:t>
            </a:r>
          </a:p>
        </p:txBody>
      </p:sp>
      <p:sp>
        <p:nvSpPr>
          <p:cNvPr id="54275" name="Slide Number Placeholder 2"/>
          <p:cNvSpPr>
            <a:spLocks noGrp="1"/>
          </p:cNvSpPr>
          <p:nvPr>
            <p:ph type="sldNum" sz="quarter" idx="11"/>
          </p:nvPr>
        </p:nvSpPr>
        <p:spPr>
          <a:noFill/>
        </p:spPr>
        <p:txBody>
          <a:bodyPr/>
          <a:lstStyle/>
          <a:p>
            <a:r>
              <a:rPr lang="en-US" dirty="0">
                <a:cs typeface="Arial" charset="0"/>
              </a:rPr>
              <a:t>1-</a:t>
            </a:r>
            <a:fld id="{BE5754ED-4536-4981-A1CA-9246D7A3D12D}" type="slidenum">
              <a:rPr lang="en-US">
                <a:cs typeface="Arial" charset="0"/>
              </a:rPr>
              <a:pPr/>
              <a:t>25</a:t>
            </a:fld>
            <a:endParaRPr lang="en-US" dirty="0">
              <a:cs typeface="Arial" charset="0"/>
            </a:endParaRPr>
          </a:p>
        </p:txBody>
      </p:sp>
      <p:sp>
        <p:nvSpPr>
          <p:cNvPr id="54274" name="Text Box 3"/>
          <p:cNvSpPr txBox="1">
            <a:spLocks noChangeArrowheads="1"/>
          </p:cNvSpPr>
          <p:nvPr/>
        </p:nvSpPr>
        <p:spPr bwMode="auto">
          <a:xfrm>
            <a:off x="2438400" y="3099137"/>
            <a:ext cx="6781800" cy="2031325"/>
          </a:xfrm>
          <a:prstGeom prst="rect">
            <a:avLst/>
          </a:prstGeom>
          <a:noFill/>
          <a:ln w="9525">
            <a:noFill/>
            <a:miter lim="800000"/>
            <a:headEnd/>
            <a:tailEnd/>
          </a:ln>
        </p:spPr>
        <p:txBody>
          <a:bodyPr>
            <a:spAutoFit/>
          </a:bodyPr>
          <a:lstStyle/>
          <a:p>
            <a:pPr>
              <a:spcBef>
                <a:spcPct val="50000"/>
              </a:spcBef>
            </a:pPr>
            <a:r>
              <a:rPr lang="en-US" b="1" dirty="0">
                <a:solidFill>
                  <a:srgbClr val="4840EC"/>
                </a:solidFill>
                <a:latin typeface="Courier New" pitchFamily="49" charset="0"/>
              </a:rPr>
              <a:t>SELECT </a:t>
            </a:r>
            <a:r>
              <a:rPr lang="en-US" b="1" dirty="0" err="1">
                <a:solidFill>
                  <a:srgbClr val="4840EC"/>
                </a:solidFill>
                <a:latin typeface="Courier New" pitchFamily="49" charset="0"/>
              </a:rPr>
              <a:t>l.language</a:t>
            </a:r>
            <a:r>
              <a:rPr lang="en-US" b="1" dirty="0">
                <a:solidFill>
                  <a:srgbClr val="4840EC"/>
                </a:solidFill>
                <a:latin typeface="Courier New" pitchFamily="49" charset="0"/>
              </a:rPr>
              <a:t>, c.name, </a:t>
            </a:r>
          </a:p>
          <a:p>
            <a:pPr>
              <a:spcBef>
                <a:spcPct val="50000"/>
              </a:spcBef>
            </a:pPr>
            <a:r>
              <a:rPr lang="en-US" b="1" dirty="0">
                <a:solidFill>
                  <a:srgbClr val="4840EC"/>
                </a:solidFill>
                <a:latin typeface="Courier New" pitchFamily="49" charset="0"/>
              </a:rPr>
              <a:t>       </a:t>
            </a:r>
            <a:r>
              <a:rPr lang="en-US" b="1" dirty="0" err="1">
                <a:solidFill>
                  <a:srgbClr val="4840EC"/>
                </a:solidFill>
                <a:latin typeface="Courier New" pitchFamily="49" charset="0"/>
              </a:rPr>
              <a:t>l.percentage</a:t>
            </a:r>
            <a:r>
              <a:rPr lang="en-US" b="1" dirty="0">
                <a:solidFill>
                  <a:srgbClr val="4840EC"/>
                </a:solidFill>
                <a:latin typeface="Courier New" pitchFamily="49" charset="0"/>
              </a:rPr>
              <a:t>, </a:t>
            </a:r>
            <a:r>
              <a:rPr lang="en-US" b="1" dirty="0" err="1">
                <a:solidFill>
                  <a:srgbClr val="4840EC"/>
                </a:solidFill>
                <a:latin typeface="Courier New" pitchFamily="49" charset="0"/>
              </a:rPr>
              <a:t>c.population</a:t>
            </a:r>
            <a:r>
              <a:rPr lang="en-US" b="1" dirty="0">
                <a:solidFill>
                  <a:srgbClr val="4840EC"/>
                </a:solidFill>
                <a:latin typeface="Courier New" pitchFamily="49" charset="0"/>
              </a:rPr>
              <a:t> </a:t>
            </a:r>
          </a:p>
          <a:p>
            <a:pPr>
              <a:spcBef>
                <a:spcPct val="50000"/>
              </a:spcBef>
            </a:pPr>
            <a:r>
              <a:rPr lang="en-US" b="1" dirty="0">
                <a:solidFill>
                  <a:srgbClr val="4840EC"/>
                </a:solidFill>
                <a:latin typeface="Courier New" pitchFamily="49" charset="0"/>
              </a:rPr>
              <a:t>FROM </a:t>
            </a:r>
            <a:r>
              <a:rPr lang="en-US" b="1" dirty="0" err="1">
                <a:solidFill>
                  <a:srgbClr val="4840EC"/>
                </a:solidFill>
                <a:latin typeface="Courier New" pitchFamily="49" charset="0"/>
              </a:rPr>
              <a:t>world.countrylanguage</a:t>
            </a:r>
            <a:r>
              <a:rPr lang="en-US" b="1" dirty="0">
                <a:solidFill>
                  <a:srgbClr val="4840EC"/>
                </a:solidFill>
                <a:latin typeface="Courier New" pitchFamily="49" charset="0"/>
              </a:rPr>
              <a:t> l, </a:t>
            </a:r>
            <a:r>
              <a:rPr lang="en-US" b="1" dirty="0" err="1">
                <a:solidFill>
                  <a:srgbClr val="4840EC"/>
                </a:solidFill>
                <a:latin typeface="Courier New" pitchFamily="49" charset="0"/>
              </a:rPr>
              <a:t>world.country</a:t>
            </a:r>
            <a:r>
              <a:rPr lang="en-US" b="1" dirty="0">
                <a:solidFill>
                  <a:srgbClr val="4840EC"/>
                </a:solidFill>
                <a:latin typeface="Courier New" pitchFamily="49" charset="0"/>
              </a:rPr>
              <a:t> c</a:t>
            </a:r>
          </a:p>
          <a:p>
            <a:pPr>
              <a:spcBef>
                <a:spcPct val="50000"/>
              </a:spcBef>
            </a:pPr>
            <a:r>
              <a:rPr lang="en-US" b="1" dirty="0">
                <a:solidFill>
                  <a:srgbClr val="4840EC"/>
                </a:solidFill>
                <a:latin typeface="Courier New" pitchFamily="49" charset="0"/>
              </a:rPr>
              <a:t>WHERE </a:t>
            </a:r>
            <a:r>
              <a:rPr lang="en-US" b="1" dirty="0" err="1">
                <a:solidFill>
                  <a:srgbClr val="4840EC"/>
                </a:solidFill>
                <a:latin typeface="Courier New" pitchFamily="49" charset="0"/>
              </a:rPr>
              <a:t>l.countrycode</a:t>
            </a:r>
            <a:r>
              <a:rPr lang="en-US" b="1" dirty="0">
                <a:solidFill>
                  <a:srgbClr val="4840EC"/>
                </a:solidFill>
                <a:latin typeface="Courier New" pitchFamily="49" charset="0"/>
              </a:rPr>
              <a:t> = </a:t>
            </a:r>
            <a:r>
              <a:rPr lang="en-US" b="1" dirty="0" err="1">
                <a:solidFill>
                  <a:srgbClr val="4840EC"/>
                </a:solidFill>
                <a:latin typeface="Courier New" pitchFamily="49" charset="0"/>
              </a:rPr>
              <a:t>c.code</a:t>
            </a:r>
            <a:r>
              <a:rPr lang="en-US" b="1" dirty="0">
                <a:solidFill>
                  <a:srgbClr val="4840EC"/>
                </a:solidFill>
                <a:latin typeface="Courier New" pitchFamily="49" charset="0"/>
              </a:rPr>
              <a:t> and</a:t>
            </a:r>
          </a:p>
          <a:p>
            <a:pPr>
              <a:spcBef>
                <a:spcPct val="50000"/>
              </a:spcBef>
            </a:pPr>
            <a:r>
              <a:rPr lang="en-US" b="1" dirty="0">
                <a:solidFill>
                  <a:srgbClr val="4840EC"/>
                </a:solidFill>
                <a:latin typeface="Courier New" pitchFamily="49" charset="0"/>
              </a:rPr>
              <a:t>      </a:t>
            </a:r>
            <a:r>
              <a:rPr lang="en-US" b="1" dirty="0" err="1">
                <a:solidFill>
                  <a:srgbClr val="4840EC"/>
                </a:solidFill>
                <a:latin typeface="Courier New" pitchFamily="49" charset="0"/>
              </a:rPr>
              <a:t>l.language</a:t>
            </a:r>
            <a:r>
              <a:rPr lang="en-US" b="1" dirty="0">
                <a:solidFill>
                  <a:srgbClr val="4840EC"/>
                </a:solidFill>
                <a:latin typeface="Courier New" pitchFamily="49" charset="0"/>
              </a:rPr>
              <a:t>='Thai';</a:t>
            </a:r>
          </a:p>
        </p:txBody>
      </p:sp>
      <p:sp>
        <p:nvSpPr>
          <p:cNvPr id="3" name="Footer Placeholder 2"/>
          <p:cNvSpPr>
            <a:spLocks noGrp="1"/>
          </p:cNvSpPr>
          <p:nvPr>
            <p:ph type="ftr" sz="quarter" idx="10"/>
          </p:nvPr>
        </p:nvSpPr>
        <p:spPr/>
        <p:txBody>
          <a:bodyPr/>
          <a:lstStyle/>
          <a:p>
            <a:pPr>
              <a:defRPr/>
            </a:pPr>
            <a:r>
              <a:rPr lang="en-US"/>
              <a:t>KROENKE and AUER - DATABASE CONCEPTS (7th Edition)                                      Copyright © 2015 Pearson Education, Inc. Publishing as Prentice Hall</a:t>
            </a:r>
            <a:endParaRPr lang="en-US" dirty="0"/>
          </a:p>
        </p:txBody>
      </p:sp>
      <p:sp>
        <p:nvSpPr>
          <p:cNvPr id="2" name="TextBox 1"/>
          <p:cNvSpPr txBox="1"/>
          <p:nvPr/>
        </p:nvSpPr>
        <p:spPr>
          <a:xfrm>
            <a:off x="1828800" y="1905000"/>
            <a:ext cx="6629400"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Display countries that speak a particular language.</a:t>
            </a:r>
          </a:p>
        </p:txBody>
      </p:sp>
      <p:sp>
        <p:nvSpPr>
          <p:cNvPr id="4" name="TextBox 3"/>
          <p:cNvSpPr txBox="1"/>
          <p:nvPr/>
        </p:nvSpPr>
        <p:spPr>
          <a:xfrm>
            <a:off x="7543800" y="3048000"/>
            <a:ext cx="659155" cy="369332"/>
          </a:xfrm>
          <a:prstGeom prst="rect">
            <a:avLst/>
          </a:prstGeom>
          <a:noFill/>
        </p:spPr>
        <p:txBody>
          <a:bodyPr wrap="none" rtlCol="0">
            <a:spAutoFit/>
          </a:bodyPr>
          <a:lstStyle/>
          <a:p>
            <a:r>
              <a:rPr lang="en-US" dirty="0">
                <a:solidFill>
                  <a:srgbClr val="FF0000"/>
                </a:solidFill>
              </a:rPr>
              <a:t>alias</a:t>
            </a:r>
          </a:p>
        </p:txBody>
      </p:sp>
      <p:cxnSp>
        <p:nvCxnSpPr>
          <p:cNvPr id="6" name="Straight Arrow Connector 5"/>
          <p:cNvCxnSpPr>
            <a:stCxn id="4" idx="2"/>
          </p:cNvCxnSpPr>
          <p:nvPr/>
        </p:nvCxnSpPr>
        <p:spPr>
          <a:xfrm>
            <a:off x="7873378" y="3417332"/>
            <a:ext cx="737222" cy="615162"/>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324600" y="3417332"/>
            <a:ext cx="1421156" cy="697468"/>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34654" y="4647656"/>
            <a:ext cx="1595309" cy="369332"/>
          </a:xfrm>
          <a:prstGeom prst="rect">
            <a:avLst/>
          </a:prstGeom>
          <a:noFill/>
        </p:spPr>
        <p:txBody>
          <a:bodyPr wrap="none" rtlCol="0">
            <a:spAutoFit/>
          </a:bodyPr>
          <a:lstStyle/>
          <a:p>
            <a:r>
              <a:rPr lang="en-US" dirty="0">
                <a:solidFill>
                  <a:srgbClr val="FF0000"/>
                </a:solidFill>
              </a:rPr>
              <a:t>Join condition</a:t>
            </a:r>
          </a:p>
        </p:txBody>
      </p:sp>
      <p:cxnSp>
        <p:nvCxnSpPr>
          <p:cNvPr id="13" name="Straight Arrow Connector 12"/>
          <p:cNvCxnSpPr/>
          <p:nvPr/>
        </p:nvCxnSpPr>
        <p:spPr>
          <a:xfrm flipH="1" flipV="1">
            <a:off x="6125957" y="4665878"/>
            <a:ext cx="1432752" cy="184666"/>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352800" y="4647656"/>
            <a:ext cx="3048000" cy="544"/>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92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dirty="0"/>
              <a:t>SQL JOIN Example</a:t>
            </a:r>
          </a:p>
        </p:txBody>
      </p:sp>
      <p:sp>
        <p:nvSpPr>
          <p:cNvPr id="54275" name="Slide Number Placeholder 2"/>
          <p:cNvSpPr>
            <a:spLocks noGrp="1"/>
          </p:cNvSpPr>
          <p:nvPr>
            <p:ph type="sldNum" sz="quarter" idx="11"/>
          </p:nvPr>
        </p:nvSpPr>
        <p:spPr>
          <a:noFill/>
        </p:spPr>
        <p:txBody>
          <a:bodyPr/>
          <a:lstStyle/>
          <a:p>
            <a:r>
              <a:rPr lang="en-US" dirty="0">
                <a:cs typeface="Arial" charset="0"/>
              </a:rPr>
              <a:t>1-</a:t>
            </a:r>
            <a:fld id="{BE5754ED-4536-4981-A1CA-9246D7A3D12D}" type="slidenum">
              <a:rPr lang="en-US">
                <a:cs typeface="Arial" charset="0"/>
              </a:rPr>
              <a:pPr/>
              <a:t>26</a:t>
            </a:fld>
            <a:endParaRPr lang="en-US" dirty="0">
              <a:cs typeface="Arial" charset="0"/>
            </a:endParaRPr>
          </a:p>
        </p:txBody>
      </p:sp>
      <p:sp>
        <p:nvSpPr>
          <p:cNvPr id="54274" name="Text Box 3"/>
          <p:cNvSpPr txBox="1">
            <a:spLocks noChangeArrowheads="1"/>
          </p:cNvSpPr>
          <p:nvPr/>
        </p:nvSpPr>
        <p:spPr bwMode="auto">
          <a:xfrm>
            <a:off x="1981200" y="2998926"/>
            <a:ext cx="6781800" cy="2862322"/>
          </a:xfrm>
          <a:prstGeom prst="rect">
            <a:avLst/>
          </a:prstGeom>
          <a:noFill/>
          <a:ln w="9525">
            <a:noFill/>
            <a:miter lim="800000"/>
            <a:headEnd/>
            <a:tailEnd/>
          </a:ln>
        </p:spPr>
        <p:txBody>
          <a:bodyPr>
            <a:spAutoFit/>
          </a:bodyPr>
          <a:lstStyle/>
          <a:p>
            <a:pPr>
              <a:spcBef>
                <a:spcPct val="50000"/>
              </a:spcBef>
            </a:pPr>
            <a:r>
              <a:rPr lang="en-US" b="1" dirty="0">
                <a:solidFill>
                  <a:srgbClr val="4840EC"/>
                </a:solidFill>
                <a:latin typeface="Courier New" pitchFamily="49" charset="0"/>
              </a:rPr>
              <a:t>SELECT </a:t>
            </a:r>
            <a:r>
              <a:rPr lang="en-US" b="1" dirty="0" err="1">
                <a:solidFill>
                  <a:srgbClr val="4840EC"/>
                </a:solidFill>
                <a:latin typeface="Courier New" pitchFamily="49" charset="0"/>
              </a:rPr>
              <a:t>l.Language</a:t>
            </a:r>
            <a:r>
              <a:rPr lang="en-US" b="1" dirty="0">
                <a:solidFill>
                  <a:srgbClr val="4840EC"/>
                </a:solidFill>
                <a:latin typeface="Courier New" pitchFamily="49" charset="0"/>
              </a:rPr>
              <a:t> , c.name as 'Country Name',</a:t>
            </a:r>
          </a:p>
          <a:p>
            <a:pPr>
              <a:spcBef>
                <a:spcPct val="50000"/>
              </a:spcBef>
            </a:pPr>
            <a:r>
              <a:rPr lang="en-US" b="1" dirty="0">
                <a:solidFill>
                  <a:srgbClr val="4840EC"/>
                </a:solidFill>
                <a:latin typeface="Courier New" pitchFamily="49" charset="0"/>
              </a:rPr>
              <a:t>       ci.name as 'City Name‘</a:t>
            </a:r>
          </a:p>
          <a:p>
            <a:pPr>
              <a:spcBef>
                <a:spcPct val="50000"/>
              </a:spcBef>
            </a:pPr>
            <a:r>
              <a:rPr lang="en-US" b="1" dirty="0">
                <a:solidFill>
                  <a:srgbClr val="4840EC"/>
                </a:solidFill>
                <a:latin typeface="Courier New" pitchFamily="49" charset="0"/>
              </a:rPr>
              <a:t>FROM  </a:t>
            </a:r>
            <a:r>
              <a:rPr lang="en-US" b="1" dirty="0" err="1">
                <a:solidFill>
                  <a:srgbClr val="4840EC"/>
                </a:solidFill>
                <a:latin typeface="Courier New" pitchFamily="49" charset="0"/>
              </a:rPr>
              <a:t>world.countrylanguage</a:t>
            </a:r>
            <a:r>
              <a:rPr lang="en-US" b="1" dirty="0">
                <a:solidFill>
                  <a:srgbClr val="4840EC"/>
                </a:solidFill>
                <a:latin typeface="Courier New" pitchFamily="49" charset="0"/>
              </a:rPr>
              <a:t> l, </a:t>
            </a:r>
            <a:r>
              <a:rPr lang="en-US" b="1" dirty="0" err="1">
                <a:solidFill>
                  <a:srgbClr val="4840EC"/>
                </a:solidFill>
                <a:latin typeface="Courier New" pitchFamily="49" charset="0"/>
              </a:rPr>
              <a:t>world.country</a:t>
            </a:r>
            <a:r>
              <a:rPr lang="en-US" b="1" dirty="0">
                <a:solidFill>
                  <a:srgbClr val="4840EC"/>
                </a:solidFill>
                <a:latin typeface="Courier New" pitchFamily="49" charset="0"/>
              </a:rPr>
              <a:t> c,</a:t>
            </a:r>
          </a:p>
          <a:p>
            <a:pPr>
              <a:spcBef>
                <a:spcPct val="50000"/>
              </a:spcBef>
            </a:pPr>
            <a:r>
              <a:rPr lang="en-US" b="1" dirty="0">
                <a:solidFill>
                  <a:srgbClr val="4840EC"/>
                </a:solidFill>
                <a:latin typeface="Courier New" pitchFamily="49" charset="0"/>
              </a:rPr>
              <a:t>       </a:t>
            </a:r>
            <a:r>
              <a:rPr lang="en-US" b="1" dirty="0" err="1">
                <a:solidFill>
                  <a:srgbClr val="4840EC"/>
                </a:solidFill>
                <a:latin typeface="Courier New" pitchFamily="49" charset="0"/>
              </a:rPr>
              <a:t>world.city</a:t>
            </a:r>
            <a:r>
              <a:rPr lang="en-US" b="1" dirty="0">
                <a:solidFill>
                  <a:srgbClr val="4840EC"/>
                </a:solidFill>
                <a:latin typeface="Courier New" pitchFamily="49" charset="0"/>
              </a:rPr>
              <a:t> ci</a:t>
            </a:r>
          </a:p>
          <a:p>
            <a:pPr>
              <a:spcBef>
                <a:spcPct val="50000"/>
              </a:spcBef>
            </a:pPr>
            <a:r>
              <a:rPr lang="en-US" b="1" dirty="0">
                <a:solidFill>
                  <a:srgbClr val="4840EC"/>
                </a:solidFill>
                <a:latin typeface="Courier New" pitchFamily="49" charset="0"/>
              </a:rPr>
              <a:t>WHERE  </a:t>
            </a:r>
            <a:r>
              <a:rPr lang="en-US" b="1" dirty="0" err="1">
                <a:solidFill>
                  <a:srgbClr val="4840EC"/>
                </a:solidFill>
                <a:latin typeface="Courier New" pitchFamily="49" charset="0"/>
              </a:rPr>
              <a:t>l.countrycode</a:t>
            </a:r>
            <a:r>
              <a:rPr lang="en-US" b="1" dirty="0">
                <a:solidFill>
                  <a:srgbClr val="4840EC"/>
                </a:solidFill>
                <a:latin typeface="Courier New" pitchFamily="49" charset="0"/>
              </a:rPr>
              <a:t> = </a:t>
            </a:r>
            <a:r>
              <a:rPr lang="en-US" b="1" dirty="0" err="1">
                <a:solidFill>
                  <a:srgbClr val="4840EC"/>
                </a:solidFill>
                <a:latin typeface="Courier New" pitchFamily="49" charset="0"/>
              </a:rPr>
              <a:t>c.code</a:t>
            </a:r>
            <a:r>
              <a:rPr lang="en-US" b="1" dirty="0">
                <a:solidFill>
                  <a:srgbClr val="4840EC"/>
                </a:solidFill>
                <a:latin typeface="Courier New" pitchFamily="49" charset="0"/>
              </a:rPr>
              <a:t> and </a:t>
            </a:r>
          </a:p>
          <a:p>
            <a:pPr>
              <a:spcBef>
                <a:spcPct val="50000"/>
              </a:spcBef>
            </a:pPr>
            <a:r>
              <a:rPr lang="en-US" b="1" dirty="0">
                <a:solidFill>
                  <a:srgbClr val="4840EC"/>
                </a:solidFill>
                <a:latin typeface="Courier New" pitchFamily="49" charset="0"/>
              </a:rPr>
              <a:t>       </a:t>
            </a:r>
            <a:r>
              <a:rPr lang="en-US" b="1" dirty="0" err="1">
                <a:solidFill>
                  <a:srgbClr val="4840EC"/>
                </a:solidFill>
                <a:latin typeface="Courier New" pitchFamily="49" charset="0"/>
              </a:rPr>
              <a:t>ci.countrycode</a:t>
            </a:r>
            <a:r>
              <a:rPr lang="en-US" b="1" dirty="0">
                <a:solidFill>
                  <a:srgbClr val="4840EC"/>
                </a:solidFill>
                <a:latin typeface="Courier New" pitchFamily="49" charset="0"/>
              </a:rPr>
              <a:t> = </a:t>
            </a:r>
            <a:r>
              <a:rPr lang="en-US" b="1" dirty="0" err="1">
                <a:solidFill>
                  <a:srgbClr val="4840EC"/>
                </a:solidFill>
                <a:latin typeface="Courier New" pitchFamily="49" charset="0"/>
              </a:rPr>
              <a:t>c.code</a:t>
            </a:r>
            <a:r>
              <a:rPr lang="en-US" b="1" dirty="0">
                <a:solidFill>
                  <a:srgbClr val="4840EC"/>
                </a:solidFill>
                <a:latin typeface="Courier New" pitchFamily="49" charset="0"/>
              </a:rPr>
              <a:t> and</a:t>
            </a:r>
          </a:p>
          <a:p>
            <a:pPr>
              <a:spcBef>
                <a:spcPct val="50000"/>
              </a:spcBef>
            </a:pPr>
            <a:r>
              <a:rPr lang="en-US" b="1" dirty="0">
                <a:solidFill>
                  <a:srgbClr val="4840EC"/>
                </a:solidFill>
                <a:latin typeface="Courier New" pitchFamily="49" charset="0"/>
              </a:rPr>
              <a:t> 	ci.name='Vancouver'</a:t>
            </a:r>
          </a:p>
        </p:txBody>
      </p:sp>
      <p:sp>
        <p:nvSpPr>
          <p:cNvPr id="3" name="Footer Placeholder 2"/>
          <p:cNvSpPr>
            <a:spLocks noGrp="1"/>
          </p:cNvSpPr>
          <p:nvPr>
            <p:ph type="ftr" sz="quarter" idx="10"/>
          </p:nvPr>
        </p:nvSpPr>
        <p:spPr/>
        <p:txBody>
          <a:bodyPr/>
          <a:lstStyle/>
          <a:p>
            <a:pPr>
              <a:defRPr/>
            </a:pPr>
            <a:r>
              <a:rPr lang="en-US" dirty="0"/>
              <a:t>KROENKE and AUER - DATABASE CONCEPTS (7th Edition)                                      Copyright © 2015 Pearson Education, Inc. Publishing as Prentice Hall</a:t>
            </a:r>
          </a:p>
        </p:txBody>
      </p:sp>
      <p:sp>
        <p:nvSpPr>
          <p:cNvPr id="2" name="TextBox 1"/>
          <p:cNvSpPr txBox="1"/>
          <p:nvPr/>
        </p:nvSpPr>
        <p:spPr>
          <a:xfrm>
            <a:off x="1828800" y="1905000"/>
            <a:ext cx="662940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languages are spoken in Vancouver? </a:t>
            </a:r>
          </a:p>
        </p:txBody>
      </p:sp>
    </p:spTree>
    <p:extLst>
      <p:ext uri="{BB962C8B-B14F-4D97-AF65-F5344CB8AC3E}">
        <p14:creationId xmlns:p14="http://schemas.microsoft.com/office/powerpoint/2010/main" val="353583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D8BD-28B4-4352-A5FA-8A74FFFC566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1CC88F41-E242-4D0C-B9FD-A98EDF312F90}"/>
              </a:ext>
            </a:extLst>
          </p:cNvPr>
          <p:cNvSpPr>
            <a:spLocks noGrp="1"/>
          </p:cNvSpPr>
          <p:nvPr>
            <p:ph idx="1"/>
          </p:nvPr>
        </p:nvSpPr>
        <p:spPr/>
        <p:txBody>
          <a:bodyPr/>
          <a:lstStyle/>
          <a:p>
            <a:r>
              <a:rPr lang="en-US" sz="2400" dirty="0"/>
              <a:t>Examples in these slides use the MySQL sample database </a:t>
            </a:r>
            <a:r>
              <a:rPr lang="en-US" sz="2400" b="1" i="1" dirty="0"/>
              <a:t>world</a:t>
            </a:r>
            <a:r>
              <a:rPr lang="en-US" sz="2400" dirty="0"/>
              <a:t> containing tables country, city, </a:t>
            </a:r>
            <a:r>
              <a:rPr lang="en-US" sz="2400" dirty="0" err="1"/>
              <a:t>countrylanguage</a:t>
            </a:r>
            <a:endParaRPr lang="en-US" sz="2400" dirty="0"/>
          </a:p>
          <a:p>
            <a:endParaRPr lang="en-US" sz="2800" dirty="0"/>
          </a:p>
          <a:p>
            <a:pPr marL="457200" lvl="1" indent="0">
              <a:buNone/>
            </a:pPr>
            <a:r>
              <a:rPr lang="en-US" sz="1800" dirty="0">
                <a:solidFill>
                  <a:srgbClr val="4840EC"/>
                </a:solidFill>
              </a:rPr>
              <a:t>download from </a:t>
            </a:r>
            <a:r>
              <a:rPr lang="en-US" sz="1800" dirty="0" err="1">
                <a:solidFill>
                  <a:srgbClr val="4840EC"/>
                </a:solidFill>
              </a:rPr>
              <a:t>iLearn</a:t>
            </a:r>
            <a:r>
              <a:rPr lang="en-US" sz="1800" dirty="0">
                <a:solidFill>
                  <a:srgbClr val="4840EC"/>
                </a:solidFill>
              </a:rPr>
              <a:t> -&gt; </a:t>
            </a:r>
            <a:r>
              <a:rPr lang="en-US" sz="1800" i="1" dirty="0">
                <a:solidFill>
                  <a:srgbClr val="4840EC"/>
                </a:solidFill>
              </a:rPr>
              <a:t>MySQL Sample Databases </a:t>
            </a:r>
            <a:r>
              <a:rPr lang="en-US" sz="1800" dirty="0">
                <a:solidFill>
                  <a:srgbClr val="4840EC"/>
                </a:solidFill>
              </a:rPr>
              <a:t>folder -&gt;  </a:t>
            </a:r>
            <a:r>
              <a:rPr lang="en-US" sz="1800" i="1" dirty="0">
                <a:solidFill>
                  <a:srgbClr val="4840EC"/>
                </a:solidFill>
              </a:rPr>
              <a:t>world-</a:t>
            </a:r>
            <a:r>
              <a:rPr lang="en-US" sz="1800" i="1" dirty="0" err="1">
                <a:solidFill>
                  <a:srgbClr val="4840EC"/>
                </a:solidFill>
              </a:rPr>
              <a:t>schema.sql</a:t>
            </a:r>
            <a:r>
              <a:rPr lang="en-US" sz="1800" i="1" dirty="0">
                <a:solidFill>
                  <a:srgbClr val="4840EC"/>
                </a:solidFill>
              </a:rPr>
              <a:t> </a:t>
            </a:r>
          </a:p>
          <a:p>
            <a:pPr marL="457200" lvl="1" indent="0">
              <a:buNone/>
            </a:pPr>
            <a:r>
              <a:rPr lang="en-US" sz="1800" dirty="0">
                <a:solidFill>
                  <a:srgbClr val="4840EC"/>
                </a:solidFill>
              </a:rPr>
              <a:t>open and run as an </a:t>
            </a:r>
            <a:r>
              <a:rPr lang="en-US" sz="1800" dirty="0" err="1">
                <a:solidFill>
                  <a:srgbClr val="4840EC"/>
                </a:solidFill>
              </a:rPr>
              <a:t>sql</a:t>
            </a:r>
            <a:r>
              <a:rPr lang="en-US" sz="1800" dirty="0">
                <a:solidFill>
                  <a:srgbClr val="4840EC"/>
                </a:solidFill>
              </a:rPr>
              <a:t> script in </a:t>
            </a:r>
            <a:r>
              <a:rPr lang="en-US" sz="1800" dirty="0" err="1">
                <a:solidFill>
                  <a:srgbClr val="4840EC"/>
                </a:solidFill>
              </a:rPr>
              <a:t>mysql</a:t>
            </a:r>
            <a:r>
              <a:rPr lang="en-US" sz="1800" dirty="0">
                <a:solidFill>
                  <a:srgbClr val="4840EC"/>
                </a:solidFill>
              </a:rPr>
              <a:t> workbench</a:t>
            </a:r>
          </a:p>
          <a:p>
            <a:endParaRPr lang="en-US" sz="2800" dirty="0"/>
          </a:p>
          <a:p>
            <a:r>
              <a:rPr lang="en-US" sz="2400" dirty="0"/>
              <a:t>Install the sample so you can follow along and practice the SQL shown in the slides</a:t>
            </a:r>
          </a:p>
        </p:txBody>
      </p:sp>
      <p:sp>
        <p:nvSpPr>
          <p:cNvPr id="4" name="Footer Placeholder 3">
            <a:extLst>
              <a:ext uri="{FF2B5EF4-FFF2-40B4-BE49-F238E27FC236}">
                <a16:creationId xmlns:a16="http://schemas.microsoft.com/office/drawing/2014/main" id="{AB7041DA-75CF-4DCF-B7F5-A60E9E346EB3}"/>
              </a:ext>
            </a:extLst>
          </p:cNvPr>
          <p:cNvSpPr>
            <a:spLocks noGrp="1"/>
          </p:cNvSpPr>
          <p:nvPr>
            <p:ph type="ftr" sz="quarter" idx="10"/>
          </p:nvPr>
        </p:nvSpPr>
        <p:spPr/>
        <p:txBody>
          <a:bodyPr/>
          <a:lstStyle/>
          <a:p>
            <a:pPr>
              <a:defRPr/>
            </a:pPr>
            <a:r>
              <a:rPr lang="en-US"/>
              <a:t>KROENKE and AUER - DATABASE CONCEPTS (7th Edition)                                                                           Copyright © 2015 Pearson Education, Inc. Publishing as Prentice Hall</a:t>
            </a:r>
            <a:endParaRPr lang="en-US" dirty="0"/>
          </a:p>
        </p:txBody>
      </p:sp>
      <p:sp>
        <p:nvSpPr>
          <p:cNvPr id="5" name="Slide Number Placeholder 4">
            <a:extLst>
              <a:ext uri="{FF2B5EF4-FFF2-40B4-BE49-F238E27FC236}">
                <a16:creationId xmlns:a16="http://schemas.microsoft.com/office/drawing/2014/main" id="{693117A5-FEEA-4DAA-A576-40B8964A15A4}"/>
              </a:ext>
            </a:extLst>
          </p:cNvPr>
          <p:cNvSpPr>
            <a:spLocks noGrp="1"/>
          </p:cNvSpPr>
          <p:nvPr>
            <p:ph type="sldNum" sz="quarter" idx="11"/>
          </p:nvPr>
        </p:nvSpPr>
        <p:spPr/>
        <p:txBody>
          <a:bodyPr/>
          <a:lstStyle/>
          <a:p>
            <a:pPr>
              <a:defRPr/>
            </a:pPr>
            <a:r>
              <a:rPr lang="en-US"/>
              <a:t>3-</a:t>
            </a:r>
            <a:fld id="{0B57505F-E9B9-4D8B-A7CE-983599DCB3B3}" type="slidenum">
              <a:rPr lang="en-US" smtClean="0"/>
              <a:pPr>
                <a:defRPr/>
              </a:pPr>
              <a:t>3</a:t>
            </a:fld>
            <a:endParaRPr lang="en-US" dirty="0"/>
          </a:p>
        </p:txBody>
      </p:sp>
    </p:spTree>
    <p:extLst>
      <p:ext uri="{BB962C8B-B14F-4D97-AF65-F5344CB8AC3E}">
        <p14:creationId xmlns:p14="http://schemas.microsoft.com/office/powerpoint/2010/main" val="638911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t>SQL DML</a:t>
            </a:r>
          </a:p>
        </p:txBody>
      </p:sp>
      <p:sp>
        <p:nvSpPr>
          <p:cNvPr id="23554" name="Rectangle 3"/>
          <p:cNvSpPr>
            <a:spLocks noGrp="1" noChangeArrowheads="1"/>
          </p:cNvSpPr>
          <p:nvPr>
            <p:ph idx="1"/>
          </p:nvPr>
        </p:nvSpPr>
        <p:spPr>
          <a:xfrm>
            <a:off x="1447800" y="1600200"/>
            <a:ext cx="7543800" cy="4648200"/>
          </a:xfrm>
        </p:spPr>
        <p:txBody>
          <a:bodyPr/>
          <a:lstStyle/>
          <a:p>
            <a:pPr marL="0" indent="0">
              <a:lnSpc>
                <a:spcPct val="80000"/>
              </a:lnSpc>
              <a:buNone/>
            </a:pPr>
            <a:r>
              <a:rPr lang="en-US" sz="1800" b="1" dirty="0">
                <a:solidFill>
                  <a:srgbClr val="2117E7"/>
                </a:solidFill>
                <a:latin typeface="Courier New" pitchFamily="49" charset="0"/>
              </a:rPr>
              <a:t>  SELECT &lt;columns or calculations&gt;</a:t>
            </a:r>
          </a:p>
          <a:p>
            <a:pPr lvl="1">
              <a:buFontTx/>
              <a:buNone/>
            </a:pPr>
            <a:r>
              <a:rPr lang="en-US" sz="1800" b="1" dirty="0">
                <a:solidFill>
                  <a:srgbClr val="2117E7"/>
                </a:solidFill>
                <a:latin typeface="Courier New" pitchFamily="49" charset="0"/>
              </a:rPr>
              <a:t>		FROM	&lt;table(s)&gt;</a:t>
            </a:r>
          </a:p>
          <a:p>
            <a:pPr lvl="1">
              <a:buFontTx/>
              <a:buNone/>
            </a:pPr>
            <a:r>
              <a:rPr lang="en-US" sz="1800" b="1" dirty="0">
                <a:solidFill>
                  <a:srgbClr val="2117E7"/>
                </a:solidFill>
                <a:latin typeface="Courier New" pitchFamily="49" charset="0"/>
              </a:rPr>
              <a:t>		WHERE &lt;filters&gt;</a:t>
            </a:r>
          </a:p>
          <a:p>
            <a:pPr lvl="1">
              <a:buFontTx/>
              <a:buNone/>
            </a:pPr>
            <a:r>
              <a:rPr lang="en-US" sz="1800" b="1" dirty="0">
                <a:solidFill>
                  <a:srgbClr val="2117E7"/>
                </a:solidFill>
                <a:latin typeface="Courier New" pitchFamily="49" charset="0"/>
              </a:rPr>
              <a:t> 		ORDER BY &lt;column(s)&gt;</a:t>
            </a:r>
          </a:p>
          <a:p>
            <a:pPr lvl="1">
              <a:buFontTx/>
              <a:buNone/>
            </a:pPr>
            <a:endParaRPr lang="en-US" sz="2400" dirty="0"/>
          </a:p>
          <a:p>
            <a:pPr marL="0" indent="0">
              <a:lnSpc>
                <a:spcPct val="80000"/>
              </a:lnSpc>
              <a:buNone/>
            </a:pPr>
            <a:r>
              <a:rPr lang="en-US" sz="1800" b="1" dirty="0">
                <a:solidFill>
                  <a:srgbClr val="2117E7"/>
                </a:solidFill>
                <a:latin typeface="Courier New" pitchFamily="49" charset="0"/>
              </a:rPr>
              <a:t> INSERT INTO &lt;table&gt; ( &lt;columns&gt;) VALUES(.. )</a:t>
            </a:r>
            <a:endParaRPr lang="en-US" sz="1800" dirty="0"/>
          </a:p>
          <a:p>
            <a:pPr marL="0" indent="0">
              <a:lnSpc>
                <a:spcPct val="80000"/>
              </a:lnSpc>
              <a:buNone/>
            </a:pPr>
            <a:r>
              <a:rPr lang="en-US" sz="2400" dirty="0"/>
              <a:t> </a:t>
            </a:r>
          </a:p>
          <a:p>
            <a:pPr marL="0" indent="0">
              <a:lnSpc>
                <a:spcPct val="80000"/>
              </a:lnSpc>
              <a:buNone/>
            </a:pPr>
            <a:r>
              <a:rPr lang="en-US" sz="2400" b="1" dirty="0">
                <a:solidFill>
                  <a:srgbClr val="2117E7"/>
                </a:solidFill>
                <a:latin typeface="Courier New" pitchFamily="49" charset="0"/>
              </a:rPr>
              <a:t> </a:t>
            </a:r>
            <a:r>
              <a:rPr lang="en-US" sz="1800" b="1" dirty="0">
                <a:solidFill>
                  <a:srgbClr val="2117E7"/>
                </a:solidFill>
                <a:latin typeface="Courier New" pitchFamily="49" charset="0"/>
              </a:rPr>
              <a:t>DELETE FROM &lt;table&gt; WHERE &lt;filters&gt;</a:t>
            </a:r>
            <a:endParaRPr lang="en-US" sz="2000" dirty="0"/>
          </a:p>
          <a:p>
            <a:pPr marL="0" indent="0">
              <a:lnSpc>
                <a:spcPct val="80000"/>
              </a:lnSpc>
              <a:buNone/>
            </a:pPr>
            <a:r>
              <a:rPr lang="en-US" sz="2400" dirty="0"/>
              <a:t> </a:t>
            </a:r>
          </a:p>
          <a:p>
            <a:pPr marL="0" indent="0">
              <a:lnSpc>
                <a:spcPct val="80000"/>
              </a:lnSpc>
              <a:buNone/>
            </a:pPr>
            <a:r>
              <a:rPr lang="en-US" sz="1600" b="1" dirty="0">
                <a:solidFill>
                  <a:srgbClr val="2117E7"/>
                </a:solidFill>
                <a:latin typeface="Courier New" pitchFamily="49" charset="0"/>
              </a:rPr>
              <a:t> </a:t>
            </a:r>
            <a:r>
              <a:rPr lang="en-US" sz="1800" b="1" dirty="0">
                <a:solidFill>
                  <a:srgbClr val="2117E7"/>
                </a:solidFill>
                <a:latin typeface="Courier New" pitchFamily="49" charset="0"/>
              </a:rPr>
              <a:t>UPDATE &lt;table&gt; SET &lt;column=new value&gt; WHERE &lt;filter&gt;</a:t>
            </a:r>
            <a:endParaRPr lang="en-US" sz="1600" dirty="0"/>
          </a:p>
          <a:p>
            <a:pPr marL="0" indent="0">
              <a:lnSpc>
                <a:spcPct val="80000"/>
              </a:lnSpc>
              <a:buNone/>
            </a:pPr>
            <a:endParaRPr lang="en-US" sz="1800" dirty="0"/>
          </a:p>
        </p:txBody>
      </p:sp>
      <p:sp>
        <p:nvSpPr>
          <p:cNvPr id="23555" name="Slide Number Placeholder 1"/>
          <p:cNvSpPr>
            <a:spLocks noGrp="1"/>
          </p:cNvSpPr>
          <p:nvPr>
            <p:ph type="sldNum" sz="quarter" idx="11"/>
          </p:nvPr>
        </p:nvSpPr>
        <p:spPr>
          <a:noFill/>
        </p:spPr>
        <p:txBody>
          <a:bodyPr/>
          <a:lstStyle/>
          <a:p>
            <a:r>
              <a:rPr lang="en-US" dirty="0">
                <a:cs typeface="Arial" charset="0"/>
              </a:rPr>
              <a:t>3-</a:t>
            </a:r>
            <a:fld id="{7B774710-5169-4380-BC18-A8D5EEC20560}" type="slidenum">
              <a:rPr lang="en-US">
                <a:cs typeface="Arial" charset="0"/>
              </a:rPr>
              <a:pPr/>
              <a:t>4</a:t>
            </a:fld>
            <a:endParaRPr lang="en-US" dirty="0">
              <a:cs typeface="Arial" charset="0"/>
            </a:endParaRPr>
          </a:p>
        </p:txBody>
      </p:sp>
      <p:sp>
        <p:nvSpPr>
          <p:cNvPr id="2" name="Footer Placeholder 1"/>
          <p:cNvSpPr>
            <a:spLocks noGrp="1"/>
          </p:cNvSpPr>
          <p:nvPr>
            <p:ph type="ftr" sz="quarter" idx="10"/>
          </p:nvPr>
        </p:nvSpPr>
        <p:spPr/>
        <p:txBody>
          <a:bodyPr/>
          <a:lstStyle/>
          <a:p>
            <a:pPr>
              <a:defRPr/>
            </a:pPr>
            <a:r>
              <a:rPr lang="en-US"/>
              <a:t>KROENKE and AUER - DATABASE CONCEPTS (7th Edition)                                                                           Copyright © 2015 Pearson Education, Inc. Publishing as Prentice Hall</a:t>
            </a:r>
            <a:endParaRPr lang="en-US" dirty="0"/>
          </a:p>
        </p:txBody>
      </p:sp>
    </p:spTree>
    <p:extLst>
      <p:ext uri="{BB962C8B-B14F-4D97-AF65-F5344CB8AC3E}">
        <p14:creationId xmlns:p14="http://schemas.microsoft.com/office/powerpoint/2010/main" val="2240844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r>
              <a:rPr lang="en-US" sz="4000" dirty="0"/>
              <a:t>SQL</a:t>
            </a:r>
            <a:endParaRPr lang="en-US" dirty="0"/>
          </a:p>
        </p:txBody>
      </p:sp>
      <p:sp>
        <p:nvSpPr>
          <p:cNvPr id="46082" name="Rectangle 3"/>
          <p:cNvSpPr>
            <a:spLocks noGrp="1" noChangeArrowheads="1"/>
          </p:cNvSpPr>
          <p:nvPr>
            <p:ph idx="1"/>
          </p:nvPr>
        </p:nvSpPr>
        <p:spPr/>
        <p:txBody>
          <a:bodyPr/>
          <a:lstStyle/>
          <a:p>
            <a:r>
              <a:rPr lang="en-US" sz="1800" dirty="0"/>
              <a:t>MySQL is case insensitive.  This may not be the situation in other DB systems.</a:t>
            </a:r>
          </a:p>
          <a:p>
            <a:pPr lvl="1"/>
            <a:r>
              <a:rPr lang="en-US" sz="1600" b="1" dirty="0">
                <a:solidFill>
                  <a:srgbClr val="0070C0"/>
                </a:solidFill>
                <a:latin typeface="Courier New" panose="02070309020205020404" pitchFamily="49" charset="0"/>
                <a:cs typeface="Courier New" panose="02070309020205020404" pitchFamily="49" charset="0"/>
              </a:rPr>
              <a:t>Select   select   SELECT  </a:t>
            </a:r>
            <a:r>
              <a:rPr lang="en-US" sz="1600" dirty="0"/>
              <a:t>  the same</a:t>
            </a:r>
          </a:p>
          <a:p>
            <a:pPr lvl="1"/>
            <a:r>
              <a:rPr lang="en-US" sz="1600" b="1" dirty="0">
                <a:solidFill>
                  <a:srgbClr val="0070C0"/>
                </a:solidFill>
                <a:latin typeface="Courier New" panose="02070309020205020404" pitchFamily="49" charset="0"/>
                <a:cs typeface="Courier New" panose="02070309020205020404" pitchFamily="49" charset="0"/>
              </a:rPr>
              <a:t>World   WORLD   worLD  </a:t>
            </a:r>
            <a:r>
              <a:rPr lang="en-US" sz="1600" dirty="0"/>
              <a:t>  the same</a:t>
            </a:r>
          </a:p>
          <a:p>
            <a:pPr marL="0" indent="0">
              <a:buNone/>
            </a:pPr>
            <a:endParaRPr lang="en-US" sz="1200" dirty="0"/>
          </a:p>
          <a:p>
            <a:r>
              <a:rPr lang="en-US" sz="1800" dirty="0"/>
              <a:t>String values are enclosed with single ‘ or double quotes “</a:t>
            </a:r>
          </a:p>
          <a:p>
            <a:endParaRPr lang="en-US" sz="1200" dirty="0"/>
          </a:p>
          <a:p>
            <a:r>
              <a:rPr lang="en-US" sz="1800" dirty="0"/>
              <a:t>A statement can span multiple lines. Terminate each statement with semicolon ;  in </a:t>
            </a:r>
            <a:r>
              <a:rPr lang="en-US" sz="1800" dirty="0" err="1"/>
              <a:t>sql</a:t>
            </a:r>
            <a:r>
              <a:rPr lang="en-US" sz="1800" dirty="0"/>
              <a:t> scripts that contain multiple statements</a:t>
            </a:r>
          </a:p>
          <a:p>
            <a:endParaRPr lang="en-US" sz="1200" dirty="0"/>
          </a:p>
          <a:p>
            <a:r>
              <a:rPr lang="en-US" sz="1800" b="1" dirty="0"/>
              <a:t>#</a:t>
            </a:r>
            <a:r>
              <a:rPr lang="en-US" sz="1800" dirty="0"/>
              <a:t>  ,  </a:t>
            </a:r>
            <a:r>
              <a:rPr lang="en-US" sz="1800" b="1" dirty="0"/>
              <a:t>/*      */  </a:t>
            </a:r>
            <a:r>
              <a:rPr lang="en-US" sz="1800" dirty="0"/>
              <a:t>,  and   </a:t>
            </a:r>
            <a:r>
              <a:rPr lang="en-US" sz="1800" b="1" dirty="0"/>
              <a:t>--</a:t>
            </a:r>
            <a:r>
              <a:rPr lang="en-US" sz="1800" dirty="0"/>
              <a:t>   are comment tags in MySQL  </a:t>
            </a:r>
          </a:p>
          <a:p>
            <a:pPr marL="0" indent="0">
              <a:buNone/>
            </a:pPr>
            <a:endParaRPr lang="en-US" sz="1200" dirty="0"/>
          </a:p>
          <a:p>
            <a:r>
              <a:rPr lang="en-US" sz="1800" dirty="0"/>
              <a:t>The full name of a table is &lt;schema&gt;.&lt;table&gt;</a:t>
            </a:r>
          </a:p>
          <a:p>
            <a:pPr marL="457200" lvl="1" indent="0">
              <a:buNone/>
            </a:pPr>
            <a:r>
              <a:rPr lang="en-US" sz="1600" b="1" dirty="0">
                <a:solidFill>
                  <a:srgbClr val="0070C0"/>
                </a:solidFill>
                <a:latin typeface="Courier New" panose="02070309020205020404" pitchFamily="49" charset="0"/>
                <a:cs typeface="Courier New" panose="02070309020205020404" pitchFamily="49" charset="0"/>
              </a:rPr>
              <a:t>    select name from world.city;</a:t>
            </a:r>
          </a:p>
          <a:p>
            <a:pPr lvl="1"/>
            <a:r>
              <a:rPr lang="en-US" sz="1600" dirty="0"/>
              <a:t>If </a:t>
            </a:r>
            <a:r>
              <a:rPr lang="en-US" sz="1600" b="1" dirty="0">
                <a:solidFill>
                  <a:srgbClr val="0070C0"/>
                </a:solidFill>
                <a:latin typeface="Courier New" panose="02070309020205020404" pitchFamily="49" charset="0"/>
                <a:cs typeface="Courier New" panose="02070309020205020404" pitchFamily="49" charset="0"/>
              </a:rPr>
              <a:t>world</a:t>
            </a:r>
            <a:r>
              <a:rPr lang="en-US" sz="1600" dirty="0"/>
              <a:t> is designated as default schema</a:t>
            </a:r>
          </a:p>
          <a:p>
            <a:pPr marL="457200" lvl="1" indent="0">
              <a:buNone/>
            </a:pPr>
            <a:r>
              <a:rPr lang="en-US" sz="1600" b="1" dirty="0">
                <a:solidFill>
                  <a:srgbClr val="0070C0"/>
                </a:solidFill>
                <a:latin typeface="Courier New" panose="02070309020205020404" pitchFamily="49" charset="0"/>
                <a:cs typeface="Courier New" panose="02070309020205020404" pitchFamily="49" charset="0"/>
              </a:rPr>
              <a:t>    select name from city;</a:t>
            </a:r>
          </a:p>
          <a:p>
            <a:pPr lvl="1"/>
            <a:endParaRPr lang="en-US" sz="2000" dirty="0"/>
          </a:p>
          <a:p>
            <a:pPr>
              <a:buFontTx/>
              <a:buNone/>
            </a:pPr>
            <a:r>
              <a:rPr lang="en-US" sz="2800" dirty="0"/>
              <a:t>		</a:t>
            </a:r>
            <a:r>
              <a:rPr lang="en-US" sz="1800" dirty="0">
                <a:latin typeface="Courier New" pitchFamily="49" charset="0"/>
              </a:rPr>
              <a:t>	</a:t>
            </a:r>
            <a:endParaRPr lang="en-US" sz="1800" b="1" dirty="0">
              <a:solidFill>
                <a:srgbClr val="2117E7"/>
              </a:solidFill>
              <a:latin typeface="Courier New" pitchFamily="49" charset="0"/>
            </a:endParaRPr>
          </a:p>
        </p:txBody>
      </p:sp>
      <p:sp>
        <p:nvSpPr>
          <p:cNvPr id="46083" name="Slide Number Placeholder 1"/>
          <p:cNvSpPr>
            <a:spLocks noGrp="1"/>
          </p:cNvSpPr>
          <p:nvPr>
            <p:ph type="sldNum" sz="quarter" idx="11"/>
          </p:nvPr>
        </p:nvSpPr>
        <p:spPr>
          <a:noFill/>
        </p:spPr>
        <p:txBody>
          <a:bodyPr/>
          <a:lstStyle/>
          <a:p>
            <a:r>
              <a:rPr lang="en-US" dirty="0">
                <a:cs typeface="Arial" charset="0"/>
              </a:rPr>
              <a:t>3-</a:t>
            </a:r>
            <a:fld id="{3749CAA0-F33D-48B0-884A-C4349CBD883C}" type="slidenum">
              <a:rPr lang="en-US">
                <a:cs typeface="Arial" charset="0"/>
              </a:rPr>
              <a:pPr/>
              <a:t>5</a:t>
            </a:fld>
            <a:endParaRPr lang="en-US" dirty="0">
              <a:cs typeface="Arial" charset="0"/>
            </a:endParaRPr>
          </a:p>
        </p:txBody>
      </p:sp>
      <p:sp>
        <p:nvSpPr>
          <p:cNvPr id="2" name="Footer Placeholder 1"/>
          <p:cNvSpPr>
            <a:spLocks noGrp="1"/>
          </p:cNvSpPr>
          <p:nvPr>
            <p:ph type="ftr" sz="quarter" idx="10"/>
          </p:nvPr>
        </p:nvSpPr>
        <p:spPr/>
        <p:txBody>
          <a:bodyPr/>
          <a:lstStyle/>
          <a:p>
            <a:pPr>
              <a:defRPr/>
            </a:pPr>
            <a:r>
              <a:rPr lang="en-US"/>
              <a:t>KROENKE and AUER - DATABASE CONCEPTS (7th Edition)                                                                           Copyright © 2015 Pearson Education, Inc. Publishing as Prentice Hall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r>
              <a:rPr lang="en-US" sz="3200" dirty="0"/>
              <a:t>Select based on relational algebra and set operations</a:t>
            </a:r>
          </a:p>
        </p:txBody>
      </p:sp>
      <p:sp>
        <p:nvSpPr>
          <p:cNvPr id="50178" name="Rectangle 3"/>
          <p:cNvSpPr>
            <a:spLocks noGrp="1" noChangeArrowheads="1"/>
          </p:cNvSpPr>
          <p:nvPr>
            <p:ph idx="1"/>
          </p:nvPr>
        </p:nvSpPr>
        <p:spPr>
          <a:xfrm>
            <a:off x="1447800" y="1600200"/>
            <a:ext cx="7467600" cy="4648200"/>
          </a:xfrm>
        </p:spPr>
        <p:txBody>
          <a:bodyPr/>
          <a:lstStyle/>
          <a:p>
            <a:r>
              <a:rPr lang="en-US" sz="2000" b="1" dirty="0">
                <a:latin typeface="Courier New" pitchFamily="49" charset="0"/>
              </a:rPr>
              <a:t>Each operation takes a table(s) and results in a new a table</a:t>
            </a:r>
          </a:p>
          <a:p>
            <a:endParaRPr lang="en-US" sz="2000" b="1" dirty="0">
              <a:latin typeface="Courier New" pitchFamily="49" charset="0"/>
            </a:endParaRPr>
          </a:p>
          <a:p>
            <a:r>
              <a:rPr lang="en-US" sz="2000" b="1" dirty="0">
                <a:latin typeface="Courier New" pitchFamily="49" charset="0"/>
              </a:rPr>
              <a:t>Filter rows from a table by applying predicates</a:t>
            </a:r>
          </a:p>
          <a:p>
            <a:pPr marL="857250" lvl="2" indent="0">
              <a:buNone/>
            </a:pPr>
            <a:r>
              <a:rPr lang="en-US" sz="1400" b="1" dirty="0">
                <a:latin typeface="Courier New" pitchFamily="49" charset="0"/>
              </a:rPr>
              <a:t>comparison operations:   =   !=   &gt;   &lt;   IN   LIKE </a:t>
            </a:r>
          </a:p>
          <a:p>
            <a:pPr marL="857250" lvl="2" indent="0">
              <a:buNone/>
            </a:pPr>
            <a:r>
              <a:rPr lang="en-US" sz="1400" b="1" dirty="0">
                <a:latin typeface="Courier New" pitchFamily="49" charset="0"/>
              </a:rPr>
              <a:t>                          BETWEEN   IS NULL </a:t>
            </a:r>
          </a:p>
          <a:p>
            <a:pPr marL="857250" lvl="2" indent="0">
              <a:buNone/>
            </a:pPr>
            <a:r>
              <a:rPr lang="en-US" sz="1600" b="1" dirty="0">
                <a:latin typeface="Courier New" pitchFamily="49" charset="0"/>
              </a:rPr>
              <a:t>predicates can be combined with logical AND, OR</a:t>
            </a:r>
          </a:p>
          <a:p>
            <a:pPr marL="857250" lvl="2" indent="0">
              <a:buNone/>
            </a:pPr>
            <a:r>
              <a:rPr lang="en-US" sz="1600" b="1" dirty="0">
                <a:latin typeface="Courier New" pitchFamily="49" charset="0"/>
              </a:rPr>
              <a:t>NOT can be used to form the negative of a predicate</a:t>
            </a:r>
          </a:p>
          <a:p>
            <a:pPr lvl="1"/>
            <a:endParaRPr lang="en-US" sz="1800" b="1" dirty="0">
              <a:latin typeface="Courier New" pitchFamily="49" charset="0"/>
            </a:endParaRPr>
          </a:p>
          <a:p>
            <a:r>
              <a:rPr lang="en-US" sz="2200" b="1" dirty="0">
                <a:latin typeface="Courier New" pitchFamily="49" charset="0"/>
              </a:rPr>
              <a:t>Select only certain columns (called projection)</a:t>
            </a:r>
          </a:p>
          <a:p>
            <a:pPr lvl="1"/>
            <a:r>
              <a:rPr lang="en-US" sz="1800" b="1" dirty="0">
                <a:solidFill>
                  <a:srgbClr val="0070C0"/>
                </a:solidFill>
                <a:latin typeface="Courier New" pitchFamily="49" charset="0"/>
              </a:rPr>
              <a:t>select name, population from city</a:t>
            </a:r>
          </a:p>
          <a:p>
            <a:endParaRPr lang="en-US" sz="2200" b="1" dirty="0">
              <a:latin typeface="Courier New" pitchFamily="49" charset="0"/>
            </a:endParaRPr>
          </a:p>
          <a:p>
            <a:pPr lvl="2">
              <a:buFontTx/>
              <a:buNone/>
            </a:pPr>
            <a:endParaRPr lang="en-US" sz="1800" b="1" dirty="0">
              <a:latin typeface="Courier New" pitchFamily="49" charset="0"/>
            </a:endParaRPr>
          </a:p>
          <a:p>
            <a:pPr lvl="2">
              <a:buFontTx/>
              <a:buNone/>
            </a:pPr>
            <a:endParaRPr lang="en-US" dirty="0">
              <a:solidFill>
                <a:srgbClr val="CC99FF"/>
              </a:solidFill>
            </a:endParaRPr>
          </a:p>
        </p:txBody>
      </p:sp>
      <p:sp>
        <p:nvSpPr>
          <p:cNvPr id="50179" name="Slide Number Placeholder 1"/>
          <p:cNvSpPr>
            <a:spLocks noGrp="1"/>
          </p:cNvSpPr>
          <p:nvPr>
            <p:ph type="sldNum" sz="quarter" idx="11"/>
          </p:nvPr>
        </p:nvSpPr>
        <p:spPr>
          <a:noFill/>
        </p:spPr>
        <p:txBody>
          <a:bodyPr/>
          <a:lstStyle/>
          <a:p>
            <a:r>
              <a:rPr lang="en-US" dirty="0">
                <a:cs typeface="Arial" charset="0"/>
              </a:rPr>
              <a:t>3-</a:t>
            </a:r>
            <a:fld id="{CA207383-118A-4476-9871-B61353051177}" type="slidenum">
              <a:rPr lang="en-US">
                <a:cs typeface="Arial" charset="0"/>
              </a:rPr>
              <a:pPr/>
              <a:t>6</a:t>
            </a:fld>
            <a:endParaRPr lang="en-US" dirty="0">
              <a:cs typeface="Arial" charset="0"/>
            </a:endParaRPr>
          </a:p>
        </p:txBody>
      </p:sp>
      <p:sp>
        <p:nvSpPr>
          <p:cNvPr id="2" name="Footer Placeholder 1"/>
          <p:cNvSpPr>
            <a:spLocks noGrp="1"/>
          </p:cNvSpPr>
          <p:nvPr>
            <p:ph type="ftr" sz="quarter" idx="10"/>
          </p:nvPr>
        </p:nvSpPr>
        <p:spPr/>
        <p:txBody>
          <a:bodyPr/>
          <a:lstStyle/>
          <a:p>
            <a:pPr>
              <a:defRPr/>
            </a:pPr>
            <a:r>
              <a:rPr lang="en-US" dirty="0"/>
              <a:t>KROENKE and AUER - DATABASE CONCEPTS (7th Edition)                                                                           Copyright © 2015 Pearson Education, Inc. Publishing as Prentice Hall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r>
              <a:rPr lang="en-US" sz="3200" dirty="0"/>
              <a:t>Select based on relational algebra and set operations</a:t>
            </a:r>
          </a:p>
        </p:txBody>
      </p:sp>
      <p:sp>
        <p:nvSpPr>
          <p:cNvPr id="50178" name="Rectangle 3"/>
          <p:cNvSpPr>
            <a:spLocks noGrp="1" noChangeArrowheads="1"/>
          </p:cNvSpPr>
          <p:nvPr>
            <p:ph idx="1"/>
          </p:nvPr>
        </p:nvSpPr>
        <p:spPr>
          <a:xfrm>
            <a:off x="1447800" y="1600200"/>
            <a:ext cx="7239000" cy="4495800"/>
          </a:xfrm>
        </p:spPr>
        <p:txBody>
          <a:bodyPr/>
          <a:lstStyle/>
          <a:p>
            <a:r>
              <a:rPr lang="en-US" sz="2000" b="1" dirty="0">
                <a:latin typeface="Courier New" pitchFamily="49" charset="0"/>
              </a:rPr>
              <a:t>Two tables can be joined using Cartesian product</a:t>
            </a:r>
          </a:p>
          <a:p>
            <a:endParaRPr lang="en-US" sz="2000" b="1" dirty="0">
              <a:solidFill>
                <a:srgbClr val="0070C0"/>
              </a:solidFill>
              <a:latin typeface="Courier New" pitchFamily="49" charset="0"/>
            </a:endParaRPr>
          </a:p>
          <a:p>
            <a:endParaRPr lang="en-US" sz="1800" b="1" dirty="0">
              <a:solidFill>
                <a:srgbClr val="0070C0"/>
              </a:solidFill>
              <a:latin typeface="Courier New" pitchFamily="49" charset="0"/>
            </a:endParaRPr>
          </a:p>
          <a:p>
            <a:pPr marL="0" indent="0">
              <a:buNone/>
            </a:pPr>
            <a:r>
              <a:rPr lang="en-US" sz="2200" b="1" dirty="0">
                <a:latin typeface="Courier New" pitchFamily="49" charset="0"/>
              </a:rPr>
              <a:t>                  </a:t>
            </a:r>
            <a:r>
              <a:rPr lang="en-US" sz="2200" b="1" dirty="0">
                <a:latin typeface="Courier New" pitchFamily="49" charset="0"/>
                <a:sym typeface="Wingdings" panose="05000000000000000000" pitchFamily="2" charset="2"/>
              </a:rPr>
              <a:t></a:t>
            </a:r>
          </a:p>
          <a:p>
            <a:pPr marL="0" indent="0">
              <a:buNone/>
            </a:pPr>
            <a:endParaRPr lang="en-US" sz="2200" b="1" dirty="0">
              <a:latin typeface="Courier New" pitchFamily="49" charset="0"/>
              <a:sym typeface="Wingdings" panose="05000000000000000000" pitchFamily="2" charset="2"/>
            </a:endParaRPr>
          </a:p>
          <a:p>
            <a:pPr marL="0" indent="0">
              <a:buNone/>
            </a:pPr>
            <a:endParaRPr lang="en-US" sz="2200" b="1" dirty="0">
              <a:latin typeface="Courier New" pitchFamily="49" charset="0"/>
              <a:sym typeface="Wingdings" panose="05000000000000000000" pitchFamily="2" charset="2"/>
            </a:endParaRPr>
          </a:p>
          <a:p>
            <a:r>
              <a:rPr lang="en-US" sz="2000" b="1" dirty="0">
                <a:latin typeface="Courier New" pitchFamily="49" charset="0"/>
                <a:sym typeface="Wingdings" panose="05000000000000000000" pitchFamily="2" charset="2"/>
              </a:rPr>
              <a:t>Commonly used with predicates that force a match between columns of different tables</a:t>
            </a:r>
          </a:p>
          <a:p>
            <a:pPr marL="0" indent="0">
              <a:buNone/>
            </a:pPr>
            <a:r>
              <a:rPr lang="en-US" sz="2000" b="1" dirty="0">
                <a:latin typeface="Courier New" pitchFamily="49" charset="0"/>
                <a:sym typeface="Wingdings" panose="05000000000000000000" pitchFamily="2" charset="2"/>
              </a:rPr>
              <a:t>    </a:t>
            </a:r>
            <a:r>
              <a:rPr lang="en-US" sz="16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select * from TableA, TableB where </a:t>
            </a:r>
            <a:r>
              <a:rPr lang="en-US" sz="16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ColB</a:t>
            </a:r>
            <a:r>
              <a:rPr lang="en-US" sz="16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t>
            </a:r>
            <a:r>
              <a:rPr lang="en-US" sz="16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ColC</a:t>
            </a:r>
            <a:endParaRPr lang="en-US" sz="2000" b="1" dirty="0">
              <a:solidFill>
                <a:srgbClr val="0070C0"/>
              </a:solidFill>
              <a:latin typeface="Courier New" panose="02070309020205020404" pitchFamily="49" charset="0"/>
              <a:cs typeface="Courier New" panose="02070309020205020404" pitchFamily="49" charset="0"/>
            </a:endParaRPr>
          </a:p>
          <a:p>
            <a:pPr lvl="2">
              <a:buFontTx/>
              <a:buNone/>
            </a:pPr>
            <a:endParaRPr lang="en-US" sz="1800" b="1" dirty="0">
              <a:latin typeface="Courier New" pitchFamily="49" charset="0"/>
            </a:endParaRPr>
          </a:p>
          <a:p>
            <a:pPr lvl="2">
              <a:buFontTx/>
              <a:buNone/>
            </a:pPr>
            <a:endParaRPr lang="en-US" dirty="0">
              <a:solidFill>
                <a:srgbClr val="CC99FF"/>
              </a:solidFill>
            </a:endParaRPr>
          </a:p>
        </p:txBody>
      </p:sp>
      <p:sp>
        <p:nvSpPr>
          <p:cNvPr id="50179" name="Slide Number Placeholder 1"/>
          <p:cNvSpPr>
            <a:spLocks noGrp="1"/>
          </p:cNvSpPr>
          <p:nvPr>
            <p:ph type="sldNum" sz="quarter" idx="11"/>
          </p:nvPr>
        </p:nvSpPr>
        <p:spPr>
          <a:noFill/>
        </p:spPr>
        <p:txBody>
          <a:bodyPr/>
          <a:lstStyle/>
          <a:p>
            <a:r>
              <a:rPr lang="en-US" dirty="0">
                <a:cs typeface="Arial" charset="0"/>
              </a:rPr>
              <a:t>3-</a:t>
            </a:r>
            <a:fld id="{CA207383-118A-4476-9871-B61353051177}" type="slidenum">
              <a:rPr lang="en-US">
                <a:cs typeface="Arial" charset="0"/>
              </a:rPr>
              <a:pPr/>
              <a:t>7</a:t>
            </a:fld>
            <a:endParaRPr lang="en-US" dirty="0">
              <a:cs typeface="Arial" charset="0"/>
            </a:endParaRPr>
          </a:p>
        </p:txBody>
      </p:sp>
      <p:sp>
        <p:nvSpPr>
          <p:cNvPr id="2" name="Footer Placeholder 1"/>
          <p:cNvSpPr>
            <a:spLocks noGrp="1"/>
          </p:cNvSpPr>
          <p:nvPr>
            <p:ph type="ftr" sz="quarter" idx="10"/>
          </p:nvPr>
        </p:nvSpPr>
        <p:spPr/>
        <p:txBody>
          <a:bodyPr/>
          <a:lstStyle/>
          <a:p>
            <a:pPr>
              <a:defRPr/>
            </a:pPr>
            <a:r>
              <a:rPr lang="en-US" dirty="0"/>
              <a:t>KROENKE and AUER - DATABASE CONCEPTS (7th Edition)                                                                           Copyright © 2015 Pearson Education, Inc. Publishing as Prentice Hall</a:t>
            </a:r>
          </a:p>
        </p:txBody>
      </p:sp>
      <p:pic>
        <p:nvPicPr>
          <p:cNvPr id="3" name="Picture 2"/>
          <p:cNvPicPr>
            <a:picLocks noChangeAspect="1"/>
          </p:cNvPicPr>
          <p:nvPr/>
        </p:nvPicPr>
        <p:blipFill>
          <a:blip r:embed="rId3"/>
          <a:stretch>
            <a:fillRect/>
          </a:stretch>
        </p:blipFill>
        <p:spPr>
          <a:xfrm>
            <a:off x="1831284" y="2514600"/>
            <a:ext cx="1158320" cy="1052512"/>
          </a:xfrm>
          <a:prstGeom prst="rect">
            <a:avLst/>
          </a:prstGeom>
        </p:spPr>
      </p:pic>
      <p:pic>
        <p:nvPicPr>
          <p:cNvPr id="4" name="Picture 3"/>
          <p:cNvPicPr>
            <a:picLocks noChangeAspect="1"/>
          </p:cNvPicPr>
          <p:nvPr/>
        </p:nvPicPr>
        <p:blipFill>
          <a:blip r:embed="rId4"/>
          <a:stretch>
            <a:fillRect/>
          </a:stretch>
        </p:blipFill>
        <p:spPr>
          <a:xfrm>
            <a:off x="3359836" y="2561812"/>
            <a:ext cx="983563" cy="1005300"/>
          </a:xfrm>
          <a:prstGeom prst="rect">
            <a:avLst/>
          </a:prstGeom>
        </p:spPr>
      </p:pic>
      <p:pic>
        <p:nvPicPr>
          <p:cNvPr id="5" name="Picture 4"/>
          <p:cNvPicPr>
            <a:picLocks noChangeAspect="1"/>
          </p:cNvPicPr>
          <p:nvPr/>
        </p:nvPicPr>
        <p:blipFill>
          <a:blip r:embed="rId5"/>
          <a:stretch>
            <a:fillRect/>
          </a:stretch>
        </p:blipFill>
        <p:spPr>
          <a:xfrm>
            <a:off x="5410200" y="2561812"/>
            <a:ext cx="1981200" cy="1385757"/>
          </a:xfrm>
          <a:prstGeom prst="rect">
            <a:avLst/>
          </a:prstGeom>
        </p:spPr>
      </p:pic>
      <p:pic>
        <p:nvPicPr>
          <p:cNvPr id="6" name="Picture 5"/>
          <p:cNvPicPr>
            <a:picLocks noChangeAspect="1"/>
          </p:cNvPicPr>
          <p:nvPr/>
        </p:nvPicPr>
        <p:blipFill>
          <a:blip r:embed="rId6"/>
          <a:stretch>
            <a:fillRect/>
          </a:stretch>
        </p:blipFill>
        <p:spPr>
          <a:xfrm>
            <a:off x="5486401" y="5257800"/>
            <a:ext cx="1884204" cy="518156"/>
          </a:xfrm>
          <a:prstGeom prst="rect">
            <a:avLst/>
          </a:prstGeom>
        </p:spPr>
      </p:pic>
    </p:spTree>
    <p:extLst>
      <p:ext uri="{BB962C8B-B14F-4D97-AF65-F5344CB8AC3E}">
        <p14:creationId xmlns:p14="http://schemas.microsoft.com/office/powerpoint/2010/main" val="2150810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r>
              <a:rPr lang="en-US" sz="3200" dirty="0"/>
              <a:t>Select based on relational algebra and set operations</a:t>
            </a:r>
          </a:p>
        </p:txBody>
      </p:sp>
      <p:sp>
        <p:nvSpPr>
          <p:cNvPr id="50178" name="Rectangle 3"/>
          <p:cNvSpPr>
            <a:spLocks noGrp="1" noChangeArrowheads="1"/>
          </p:cNvSpPr>
          <p:nvPr>
            <p:ph idx="1"/>
          </p:nvPr>
        </p:nvSpPr>
        <p:spPr>
          <a:xfrm>
            <a:off x="1447800" y="1600200"/>
            <a:ext cx="7467600" cy="4495800"/>
          </a:xfrm>
        </p:spPr>
        <p:txBody>
          <a:bodyPr/>
          <a:lstStyle/>
          <a:p>
            <a:r>
              <a:rPr lang="en-US" sz="2000" b="1" dirty="0">
                <a:latin typeface="Courier New" pitchFamily="49" charset="0"/>
              </a:rPr>
              <a:t>UNION of two tables</a:t>
            </a:r>
            <a:endParaRPr lang="en-US" sz="2200" b="1" dirty="0">
              <a:latin typeface="Courier New" pitchFamily="49" charset="0"/>
              <a:sym typeface="Wingdings" panose="05000000000000000000" pitchFamily="2" charset="2"/>
            </a:endParaRPr>
          </a:p>
          <a:p>
            <a:pPr marL="0" indent="0">
              <a:buNone/>
            </a:pPr>
            <a:r>
              <a:rPr lang="en-US" sz="16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select * from TableA</a:t>
            </a:r>
          </a:p>
          <a:p>
            <a:pPr marL="0" indent="0">
              <a:buNone/>
            </a:pPr>
            <a:r>
              <a:rPr lang="en-US" sz="16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union </a:t>
            </a:r>
          </a:p>
          <a:p>
            <a:pPr marL="0" indent="0">
              <a:buNone/>
            </a:pPr>
            <a:r>
              <a:rPr lang="en-US" sz="16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select * from TableB</a:t>
            </a:r>
            <a:endParaRPr lang="en-US" sz="2000" b="1" dirty="0">
              <a:solidFill>
                <a:srgbClr val="0070C0"/>
              </a:solidFill>
              <a:latin typeface="Courier New" panose="02070309020205020404" pitchFamily="49" charset="0"/>
              <a:cs typeface="Courier New" panose="02070309020205020404" pitchFamily="49" charset="0"/>
            </a:endParaRPr>
          </a:p>
          <a:p>
            <a:pPr lvl="2">
              <a:buFontTx/>
              <a:buNone/>
            </a:pPr>
            <a:endParaRPr lang="en-US" sz="1800" b="1" dirty="0">
              <a:latin typeface="Courier New" pitchFamily="49" charset="0"/>
            </a:endParaRPr>
          </a:p>
          <a:p>
            <a:pPr lvl="2">
              <a:buFontTx/>
              <a:buNone/>
            </a:pPr>
            <a:endParaRPr lang="en-US" sz="1800" b="1" dirty="0">
              <a:latin typeface="Courier New" pitchFamily="49" charset="0"/>
            </a:endParaRPr>
          </a:p>
          <a:p>
            <a:pPr lvl="2">
              <a:buFontTx/>
              <a:buNone/>
            </a:pPr>
            <a:endParaRPr lang="en-US" sz="1800" b="1" dirty="0">
              <a:latin typeface="Courier New" pitchFamily="49" charset="0"/>
            </a:endParaRPr>
          </a:p>
          <a:p>
            <a:pPr lvl="2">
              <a:buFontTx/>
              <a:buNone/>
            </a:pPr>
            <a:endParaRPr lang="en-US" sz="1800" b="1" dirty="0">
              <a:latin typeface="Courier New" pitchFamily="49" charset="0"/>
            </a:endParaRPr>
          </a:p>
          <a:p>
            <a:pPr lvl="2">
              <a:buFontTx/>
              <a:buNone/>
            </a:pPr>
            <a:endParaRPr lang="en-US" sz="1800" b="1" dirty="0">
              <a:latin typeface="Courier New" pitchFamily="49" charset="0"/>
            </a:endParaRPr>
          </a:p>
          <a:p>
            <a:pPr lvl="2">
              <a:buFontTx/>
              <a:buNone/>
            </a:pPr>
            <a:endParaRPr lang="en-US" sz="1800" b="1" dirty="0">
              <a:latin typeface="Courier New" pitchFamily="49" charset="0"/>
            </a:endParaRPr>
          </a:p>
          <a:p>
            <a:r>
              <a:rPr lang="en-US" sz="2000" b="1" dirty="0">
                <a:latin typeface="Courier New" pitchFamily="49" charset="0"/>
              </a:rPr>
              <a:t>Other set operations: INTERSECT, DIFFERFENCE, EXCEPT</a:t>
            </a:r>
          </a:p>
          <a:p>
            <a:pPr marL="0" indent="0">
              <a:buNone/>
            </a:pPr>
            <a:r>
              <a:rPr lang="en-US" sz="1400" b="1" dirty="0">
                <a:latin typeface="Courier New" pitchFamily="49" charset="0"/>
              </a:rPr>
              <a:t>see </a:t>
            </a:r>
            <a:r>
              <a:rPr lang="en-US" sz="1400" b="1" dirty="0">
                <a:latin typeface="Courier New" pitchFamily="49" charset="0"/>
                <a:hlinkClick r:id="rId3"/>
              </a:rPr>
              <a:t>https://www.essentialsql.com/learn-to-use-union-intersect-and-except-clauses/</a:t>
            </a:r>
            <a:r>
              <a:rPr lang="en-US" sz="1400" b="1" dirty="0">
                <a:latin typeface="Courier New" pitchFamily="49" charset="0"/>
              </a:rPr>
              <a:t> for more details</a:t>
            </a:r>
          </a:p>
          <a:p>
            <a:pPr lvl="2">
              <a:buFontTx/>
              <a:buNone/>
            </a:pPr>
            <a:endParaRPr lang="en-US" dirty="0">
              <a:solidFill>
                <a:srgbClr val="CC99FF"/>
              </a:solidFill>
            </a:endParaRPr>
          </a:p>
        </p:txBody>
      </p:sp>
      <p:sp>
        <p:nvSpPr>
          <p:cNvPr id="50179" name="Slide Number Placeholder 1"/>
          <p:cNvSpPr>
            <a:spLocks noGrp="1"/>
          </p:cNvSpPr>
          <p:nvPr>
            <p:ph type="sldNum" sz="quarter" idx="11"/>
          </p:nvPr>
        </p:nvSpPr>
        <p:spPr>
          <a:noFill/>
        </p:spPr>
        <p:txBody>
          <a:bodyPr/>
          <a:lstStyle/>
          <a:p>
            <a:r>
              <a:rPr lang="en-US" dirty="0">
                <a:cs typeface="Arial" charset="0"/>
              </a:rPr>
              <a:t>3-</a:t>
            </a:r>
            <a:fld id="{CA207383-118A-4476-9871-B61353051177}" type="slidenum">
              <a:rPr lang="en-US">
                <a:cs typeface="Arial" charset="0"/>
              </a:rPr>
              <a:pPr/>
              <a:t>8</a:t>
            </a:fld>
            <a:endParaRPr lang="en-US" dirty="0">
              <a:cs typeface="Arial" charset="0"/>
            </a:endParaRPr>
          </a:p>
        </p:txBody>
      </p:sp>
      <p:sp>
        <p:nvSpPr>
          <p:cNvPr id="2" name="Footer Placeholder 1"/>
          <p:cNvSpPr>
            <a:spLocks noGrp="1"/>
          </p:cNvSpPr>
          <p:nvPr>
            <p:ph type="ftr" sz="quarter" idx="10"/>
          </p:nvPr>
        </p:nvSpPr>
        <p:spPr/>
        <p:txBody>
          <a:bodyPr/>
          <a:lstStyle/>
          <a:p>
            <a:pPr>
              <a:defRPr/>
            </a:pPr>
            <a:r>
              <a:rPr lang="en-US" dirty="0"/>
              <a:t>KROENKE and AUER - DATABASE CONCEPTS (7th Edition)                                                                           Copyright © 2015 Pearson Education, Inc. Publishing as Prentice Hall</a:t>
            </a:r>
          </a:p>
        </p:txBody>
      </p:sp>
      <p:pic>
        <p:nvPicPr>
          <p:cNvPr id="3" name="Picture 2"/>
          <p:cNvPicPr>
            <a:picLocks noChangeAspect="1"/>
          </p:cNvPicPr>
          <p:nvPr/>
        </p:nvPicPr>
        <p:blipFill>
          <a:blip r:embed="rId4"/>
          <a:stretch>
            <a:fillRect/>
          </a:stretch>
        </p:blipFill>
        <p:spPr>
          <a:xfrm>
            <a:off x="5676275" y="1850232"/>
            <a:ext cx="1158320" cy="1052512"/>
          </a:xfrm>
          <a:prstGeom prst="rect">
            <a:avLst/>
          </a:prstGeom>
        </p:spPr>
      </p:pic>
      <p:pic>
        <p:nvPicPr>
          <p:cNvPr id="4" name="Picture 3"/>
          <p:cNvPicPr>
            <a:picLocks noChangeAspect="1"/>
          </p:cNvPicPr>
          <p:nvPr/>
        </p:nvPicPr>
        <p:blipFill>
          <a:blip r:embed="rId5"/>
          <a:stretch>
            <a:fillRect/>
          </a:stretch>
        </p:blipFill>
        <p:spPr>
          <a:xfrm>
            <a:off x="6934200" y="1897444"/>
            <a:ext cx="983563" cy="1005300"/>
          </a:xfrm>
          <a:prstGeom prst="rect">
            <a:avLst/>
          </a:prstGeom>
        </p:spPr>
      </p:pic>
      <p:pic>
        <p:nvPicPr>
          <p:cNvPr id="7" name="Picture 6"/>
          <p:cNvPicPr>
            <a:picLocks noChangeAspect="1"/>
          </p:cNvPicPr>
          <p:nvPr/>
        </p:nvPicPr>
        <p:blipFill>
          <a:blip r:embed="rId6"/>
          <a:stretch>
            <a:fillRect/>
          </a:stretch>
        </p:blipFill>
        <p:spPr>
          <a:xfrm>
            <a:off x="5781181" y="3166028"/>
            <a:ext cx="1078262" cy="1222772"/>
          </a:xfrm>
          <a:prstGeom prst="rect">
            <a:avLst/>
          </a:prstGeom>
        </p:spPr>
      </p:pic>
    </p:spTree>
    <p:extLst>
      <p:ext uri="{BB962C8B-B14F-4D97-AF65-F5344CB8AC3E}">
        <p14:creationId xmlns:p14="http://schemas.microsoft.com/office/powerpoint/2010/main" val="236254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r>
              <a:rPr lang="en-US" sz="3200" dirty="0"/>
              <a:t>SELECT statement</a:t>
            </a:r>
          </a:p>
        </p:txBody>
      </p:sp>
      <p:sp>
        <p:nvSpPr>
          <p:cNvPr id="50178" name="Rectangle 3"/>
          <p:cNvSpPr>
            <a:spLocks noGrp="1" noChangeArrowheads="1"/>
          </p:cNvSpPr>
          <p:nvPr>
            <p:ph idx="1"/>
          </p:nvPr>
        </p:nvSpPr>
        <p:spPr>
          <a:xfrm>
            <a:off x="1447800" y="1600200"/>
            <a:ext cx="7467600" cy="4648200"/>
          </a:xfrm>
        </p:spPr>
        <p:txBody>
          <a:bodyPr/>
          <a:lstStyle/>
          <a:p>
            <a:r>
              <a:rPr lang="en-US" sz="1600" dirty="0"/>
              <a:t>asterisk ( * ) is short hand notation to project all the column from a table</a:t>
            </a:r>
          </a:p>
          <a:p>
            <a:r>
              <a:rPr lang="en-US" sz="1600" dirty="0"/>
              <a:t>can select a column by name or an expression involving column(s)</a:t>
            </a:r>
          </a:p>
          <a:p>
            <a:r>
              <a:rPr lang="en-US" sz="1600" dirty="0"/>
              <a:t>expressions include arithmetic, string, date-time operations as well as </a:t>
            </a:r>
            <a:r>
              <a:rPr lang="en-US" sz="1600" dirty="0" err="1"/>
              <a:t>sql</a:t>
            </a:r>
            <a:r>
              <a:rPr lang="en-US" sz="1600" dirty="0"/>
              <a:t> scalar functions </a:t>
            </a:r>
          </a:p>
          <a:p>
            <a:r>
              <a:rPr lang="en-US" sz="1600" dirty="0"/>
              <a:t>see </a:t>
            </a:r>
            <a:r>
              <a:rPr lang="en-US" sz="1600" dirty="0">
                <a:hlinkClick r:id="rId3"/>
              </a:rPr>
              <a:t>https://dev.mysql.com/doc/refman/5.7/en/functions.html</a:t>
            </a:r>
            <a:r>
              <a:rPr lang="en-US" sz="1600" dirty="0"/>
              <a:t> for more information about </a:t>
            </a:r>
            <a:r>
              <a:rPr lang="en-US" sz="1600" dirty="0" err="1"/>
              <a:t>sql</a:t>
            </a:r>
            <a:r>
              <a:rPr lang="en-US" sz="1600" dirty="0"/>
              <a:t> functions provided in </a:t>
            </a:r>
            <a:r>
              <a:rPr lang="en-US" sz="1600" dirty="0" err="1"/>
              <a:t>mysql</a:t>
            </a:r>
            <a:endParaRPr lang="en-US" sz="1600" dirty="0"/>
          </a:p>
          <a:p>
            <a:pPr marL="0" indent="0">
              <a:buNone/>
            </a:pPr>
            <a:endParaRPr lang="en-US" sz="2400" b="1" dirty="0">
              <a:solidFill>
                <a:srgbClr val="2117E7"/>
              </a:solidFill>
              <a:latin typeface="Courier New" pitchFamily="49" charset="0"/>
            </a:endParaRPr>
          </a:p>
          <a:p>
            <a:pPr marL="400050" lvl="1" indent="0">
              <a:buNone/>
            </a:pPr>
            <a:r>
              <a:rPr lang="en-US" sz="1600" b="1" dirty="0">
                <a:solidFill>
                  <a:srgbClr val="2117E7"/>
                </a:solidFill>
                <a:latin typeface="Courier New" pitchFamily="49" charset="0"/>
              </a:rPr>
              <a:t>select name, population from city;</a:t>
            </a:r>
          </a:p>
          <a:p>
            <a:pPr marL="400050" lvl="1" indent="0">
              <a:buNone/>
            </a:pPr>
            <a:endParaRPr lang="en-US" sz="1600" b="1" dirty="0">
              <a:solidFill>
                <a:srgbClr val="2117E7"/>
              </a:solidFill>
              <a:latin typeface="Courier New" pitchFamily="49" charset="0"/>
            </a:endParaRPr>
          </a:p>
          <a:p>
            <a:pPr marL="400050" lvl="1" indent="0">
              <a:buNone/>
            </a:pPr>
            <a:r>
              <a:rPr lang="en-US" sz="1600" b="1" dirty="0">
                <a:solidFill>
                  <a:srgbClr val="2117E7"/>
                </a:solidFill>
                <a:latin typeface="Courier New" pitchFamily="49" charset="0"/>
              </a:rPr>
              <a:t>select name as </a:t>
            </a:r>
            <a:r>
              <a:rPr lang="en-US" sz="1600" b="1" dirty="0" err="1">
                <a:solidFill>
                  <a:srgbClr val="2117E7"/>
                </a:solidFill>
                <a:latin typeface="Courier New" pitchFamily="49" charset="0"/>
              </a:rPr>
              <a:t>CityName</a:t>
            </a:r>
            <a:r>
              <a:rPr lang="en-US" sz="1600" b="1" dirty="0">
                <a:solidFill>
                  <a:srgbClr val="2117E7"/>
                </a:solidFill>
                <a:latin typeface="Courier New" pitchFamily="49" charset="0"/>
              </a:rPr>
              <a:t>, population from city;</a:t>
            </a:r>
          </a:p>
          <a:p>
            <a:pPr marL="400050" lvl="1" indent="0">
              <a:buNone/>
            </a:pPr>
            <a:endParaRPr lang="en-US" sz="1600" b="1" dirty="0">
              <a:solidFill>
                <a:srgbClr val="2117E7"/>
              </a:solidFill>
              <a:latin typeface="Courier New" pitchFamily="49" charset="0"/>
            </a:endParaRPr>
          </a:p>
          <a:p>
            <a:pPr marL="400050" lvl="1" indent="0">
              <a:buNone/>
            </a:pPr>
            <a:r>
              <a:rPr lang="en-US" sz="1600" b="1" dirty="0">
                <a:solidFill>
                  <a:srgbClr val="2117E7"/>
                </a:solidFill>
                <a:latin typeface="Courier New" pitchFamily="49" charset="0"/>
              </a:rPr>
              <a:t>select * from city;</a:t>
            </a:r>
          </a:p>
          <a:p>
            <a:pPr marL="400050" lvl="1" indent="0">
              <a:buNone/>
            </a:pPr>
            <a:endParaRPr lang="en-US" sz="1600" b="1" dirty="0">
              <a:solidFill>
                <a:srgbClr val="2117E7"/>
              </a:solidFill>
              <a:latin typeface="Courier New" pitchFamily="49" charset="0"/>
            </a:endParaRPr>
          </a:p>
          <a:p>
            <a:pPr marL="400050" lvl="1" indent="0">
              <a:buNone/>
            </a:pPr>
            <a:r>
              <a:rPr lang="en-US" sz="1600" b="1" dirty="0">
                <a:solidFill>
                  <a:srgbClr val="2117E7"/>
                </a:solidFill>
                <a:latin typeface="Courier New" pitchFamily="49" charset="0"/>
              </a:rPr>
              <a:t># display population in ##.## millions </a:t>
            </a:r>
          </a:p>
          <a:p>
            <a:pPr marL="400050" lvl="1" indent="0">
              <a:buNone/>
            </a:pPr>
            <a:r>
              <a:rPr lang="en-US" sz="1600" b="1" dirty="0">
                <a:solidFill>
                  <a:srgbClr val="2117E7"/>
                </a:solidFill>
                <a:latin typeface="Courier New" pitchFamily="49" charset="0"/>
              </a:rPr>
              <a:t>select name, round(population/1000000, 2) from city;</a:t>
            </a:r>
          </a:p>
          <a:p>
            <a:pPr lvl="2">
              <a:buFontTx/>
              <a:buNone/>
            </a:pPr>
            <a:endParaRPr lang="en-US" sz="1800" b="1" dirty="0">
              <a:solidFill>
                <a:srgbClr val="2117E7"/>
              </a:solidFill>
              <a:latin typeface="Courier New" pitchFamily="49" charset="0"/>
            </a:endParaRPr>
          </a:p>
          <a:p>
            <a:pPr lvl="2">
              <a:buFontTx/>
              <a:buNone/>
            </a:pPr>
            <a:endParaRPr lang="en-US" sz="1800" b="1" dirty="0">
              <a:solidFill>
                <a:srgbClr val="2117E7"/>
              </a:solidFill>
              <a:latin typeface="Courier New" pitchFamily="49" charset="0"/>
            </a:endParaRPr>
          </a:p>
          <a:p>
            <a:pPr lvl="2">
              <a:buFontTx/>
              <a:buNone/>
            </a:pPr>
            <a:r>
              <a:rPr lang="en-US" sz="1800" b="1" dirty="0">
                <a:solidFill>
                  <a:srgbClr val="2117E7"/>
                </a:solidFill>
                <a:latin typeface="Courier New" pitchFamily="49" charset="0"/>
              </a:rPr>
              <a:t> </a:t>
            </a:r>
          </a:p>
          <a:p>
            <a:pPr lvl="2">
              <a:buFontTx/>
              <a:buNone/>
            </a:pPr>
            <a:endParaRPr lang="en-US" sz="1800" b="1" dirty="0">
              <a:solidFill>
                <a:srgbClr val="2117E7"/>
              </a:solidFill>
              <a:latin typeface="Courier New" pitchFamily="49" charset="0"/>
            </a:endParaRPr>
          </a:p>
          <a:p>
            <a:pPr lvl="2">
              <a:buFontTx/>
              <a:buNone/>
            </a:pPr>
            <a:endParaRPr lang="en-US" sz="1800" b="1" dirty="0">
              <a:solidFill>
                <a:srgbClr val="2117E7"/>
              </a:solidFill>
              <a:latin typeface="Courier New" pitchFamily="49" charset="0"/>
            </a:endParaRPr>
          </a:p>
          <a:p>
            <a:pPr lvl="2">
              <a:buFontTx/>
              <a:buNone/>
            </a:pPr>
            <a:endParaRPr lang="en-US" sz="1800" b="1" dirty="0">
              <a:latin typeface="Courier New" pitchFamily="49" charset="0"/>
            </a:endParaRPr>
          </a:p>
          <a:p>
            <a:pPr lvl="2">
              <a:buFontTx/>
              <a:buNone/>
            </a:pPr>
            <a:endParaRPr lang="en-US" dirty="0">
              <a:solidFill>
                <a:srgbClr val="CC99FF"/>
              </a:solidFill>
            </a:endParaRPr>
          </a:p>
        </p:txBody>
      </p:sp>
      <p:sp>
        <p:nvSpPr>
          <p:cNvPr id="50179" name="Slide Number Placeholder 1"/>
          <p:cNvSpPr>
            <a:spLocks noGrp="1"/>
          </p:cNvSpPr>
          <p:nvPr>
            <p:ph type="sldNum" sz="quarter" idx="11"/>
          </p:nvPr>
        </p:nvSpPr>
        <p:spPr>
          <a:noFill/>
        </p:spPr>
        <p:txBody>
          <a:bodyPr/>
          <a:lstStyle/>
          <a:p>
            <a:r>
              <a:rPr lang="en-US" dirty="0">
                <a:cs typeface="Arial" charset="0"/>
              </a:rPr>
              <a:t>3-</a:t>
            </a:r>
            <a:fld id="{CA207383-118A-4476-9871-B61353051177}" type="slidenum">
              <a:rPr lang="en-US">
                <a:cs typeface="Arial" charset="0"/>
              </a:rPr>
              <a:pPr/>
              <a:t>9</a:t>
            </a:fld>
            <a:endParaRPr lang="en-US" dirty="0">
              <a:cs typeface="Arial" charset="0"/>
            </a:endParaRPr>
          </a:p>
        </p:txBody>
      </p:sp>
      <p:sp>
        <p:nvSpPr>
          <p:cNvPr id="2" name="Footer Placeholder 1"/>
          <p:cNvSpPr>
            <a:spLocks noGrp="1"/>
          </p:cNvSpPr>
          <p:nvPr>
            <p:ph type="ftr" sz="quarter" idx="10"/>
          </p:nvPr>
        </p:nvSpPr>
        <p:spPr/>
        <p:txBody>
          <a:bodyPr/>
          <a:lstStyle/>
          <a:p>
            <a:pPr>
              <a:defRPr/>
            </a:pPr>
            <a:r>
              <a:rPr lang="en-US" dirty="0"/>
              <a:t>KROENKE and AUER - DATABASE CONCEPTS (7th Edition)                                                                           Copyright © 2015 Pearson Education, Inc. Publishing as Prentice Hall</a:t>
            </a:r>
          </a:p>
        </p:txBody>
      </p:sp>
    </p:spTree>
    <p:extLst>
      <p:ext uri="{BB962C8B-B14F-4D97-AF65-F5344CB8AC3E}">
        <p14:creationId xmlns:p14="http://schemas.microsoft.com/office/powerpoint/2010/main" val="3413776598"/>
      </p:ext>
    </p:extLst>
  </p:cSld>
  <p:clrMapOvr>
    <a:masterClrMapping/>
  </p:clrMapOvr>
</p:sld>
</file>

<file path=ppt/theme/theme1.xml><?xml version="1.0" encoding="utf-8"?>
<a:theme xmlns:a="http://schemas.openxmlformats.org/drawingml/2006/main" name="DBC-e07-Theme-v0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C-e07-Theme-v01" id="{004201C7-B1AA-4647-BFED-7D1418999474}" vid="{12D99A93-3DA1-4FC7-B753-C650C35980D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DBC-e07-Theme-v01</Template>
  <TotalTime>2248</TotalTime>
  <Words>2051</Words>
  <Application>Microsoft Office PowerPoint</Application>
  <PresentationFormat>On-screen Show (4:3)</PresentationFormat>
  <Paragraphs>404</Paragraphs>
  <Slides>26</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Courier New</vt:lpstr>
      <vt:lpstr>Lucida Sans</vt:lpstr>
      <vt:lpstr>Wingdings</vt:lpstr>
      <vt:lpstr>DBC-e07-Theme-v01</vt:lpstr>
      <vt:lpstr>SQL Basics  Structured Query Language</vt:lpstr>
      <vt:lpstr>SQL</vt:lpstr>
      <vt:lpstr>Examples</vt:lpstr>
      <vt:lpstr>SQL DML</vt:lpstr>
      <vt:lpstr>SQL</vt:lpstr>
      <vt:lpstr>Select based on relational algebra and set operations</vt:lpstr>
      <vt:lpstr>Select based on relational algebra and set operations</vt:lpstr>
      <vt:lpstr>Select based on relational algebra and set operations</vt:lpstr>
      <vt:lpstr>SELECT statement</vt:lpstr>
      <vt:lpstr>SQL for Data Retrieval: Showing Each Row Only Once</vt:lpstr>
      <vt:lpstr>SQL for Data Retrieval: Specifying Search Criteria</vt:lpstr>
      <vt:lpstr>Logic Operators</vt:lpstr>
      <vt:lpstr>SQL for Data Retrieval: A List of Values</vt:lpstr>
      <vt:lpstr>SQL for Data Retrieval: The Logical NOT Operator</vt:lpstr>
      <vt:lpstr>Wildcard search of string values</vt:lpstr>
      <vt:lpstr>SQL for Data Retrieval: Wildcard Search Examples</vt:lpstr>
      <vt:lpstr>The Null Value</vt:lpstr>
      <vt:lpstr>SQL NULL value</vt:lpstr>
      <vt:lpstr>SQL NULL value</vt:lpstr>
      <vt:lpstr>SQL for Data Retrieval: Sorting the Results</vt:lpstr>
      <vt:lpstr>Modifying Data using SQL: Changing Data Values: UPDATE</vt:lpstr>
      <vt:lpstr>Modifying Data using SQL:  Deleting Data: DELETE</vt:lpstr>
      <vt:lpstr>Adding Data: INSERT</vt:lpstr>
      <vt:lpstr>SQL JOIN example</vt:lpstr>
      <vt:lpstr>SQL JOIN Example</vt:lpstr>
      <vt:lpstr>SQL JOIN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DBC-e07-Chapter-03-PPT</dc:title>
  <dc:creator>David J. Auer</dc:creator>
  <cp:lastModifiedBy>david</cp:lastModifiedBy>
  <cp:revision>152</cp:revision>
  <cp:lastPrinted>2017-12-14T22:47:41Z</cp:lastPrinted>
  <dcterms:created xsi:type="dcterms:W3CDTF">2010-07-01T18:39:26Z</dcterms:created>
  <dcterms:modified xsi:type="dcterms:W3CDTF">2017-12-15T01:46:24Z</dcterms:modified>
</cp:coreProperties>
</file>