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72" r:id="rId4"/>
    <p:sldId id="260" r:id="rId5"/>
    <p:sldId id="257" r:id="rId6"/>
    <p:sldId id="263" r:id="rId7"/>
    <p:sldId id="264" r:id="rId8"/>
    <p:sldId id="261" r:id="rId9"/>
    <p:sldId id="265" r:id="rId10"/>
    <p:sldId id="266" r:id="rId11"/>
    <p:sldId id="280" r:id="rId12"/>
    <p:sldId id="262" r:id="rId13"/>
    <p:sldId id="258" r:id="rId14"/>
    <p:sldId id="267" r:id="rId15"/>
    <p:sldId id="275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982"/>
    <a:srgbClr val="E2AF32"/>
    <a:srgbClr val="157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78" d="100"/>
          <a:sy n="78" d="100"/>
        </p:scale>
        <p:origin x="456" y="36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7" d="100"/>
        <a:sy n="57" d="100"/>
      </p:scale>
      <p:origin x="0" y="-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39738" y="1676400"/>
            <a:ext cx="3632200" cy="3632200"/>
          </a:xfrm>
          <a:prstGeom prst="ellipse">
            <a:avLst/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9982200" y="5737225"/>
            <a:ext cx="876300" cy="876300"/>
          </a:xfrm>
          <a:prstGeom prst="ellipse">
            <a:avLst/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8654" b="8654"/>
          <a:stretch>
            <a:fillRect/>
          </a:stretch>
        </p:blipFill>
        <p:spPr>
          <a:xfrm rot="3083445">
            <a:off x="9920081" y="5639016"/>
            <a:ext cx="853916" cy="853913"/>
          </a:xfrm>
          <a:prstGeom prst="ellipse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0" y="0"/>
            <a:ext cx="1011238" cy="1824038"/>
          </a:xfrm>
          <a:custGeom>
            <a:avLst/>
            <a:gdLst>
              <a:gd name="connsiteX0" fmla="*/ 0 w 1010563"/>
              <a:gd name="connsiteY0" fmla="*/ 0 h 1823323"/>
              <a:gd name="connsiteX1" fmla="*/ 1010563 w 1010563"/>
              <a:gd name="connsiteY1" fmla="*/ 0 h 1823323"/>
              <a:gd name="connsiteX2" fmla="*/ 1000129 w 1010563"/>
              <a:gd name="connsiteY2" fmla="*/ 206628 h 1823323"/>
              <a:gd name="connsiteX3" fmla="*/ 146295 w 1010563"/>
              <a:gd name="connsiteY3" fmla="*/ 1722568 h 1823323"/>
              <a:gd name="connsiteX4" fmla="*/ 0 w 1010563"/>
              <a:gd name="connsiteY4" fmla="*/ 1823323 h 1823323"/>
              <a:gd name="connsiteX5" fmla="*/ 0 w 1010563"/>
              <a:gd name="connsiteY5" fmla="*/ 0 h 182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563" h="1823323">
                <a:moveTo>
                  <a:pt x="0" y="0"/>
                </a:moveTo>
                <a:lnTo>
                  <a:pt x="1010563" y="0"/>
                </a:lnTo>
                <a:lnTo>
                  <a:pt x="1000129" y="206628"/>
                </a:lnTo>
                <a:cubicBezTo>
                  <a:pt x="937342" y="824890"/>
                  <a:pt x="616167" y="1366766"/>
                  <a:pt x="146295" y="1722568"/>
                </a:cubicBezTo>
                <a:lnTo>
                  <a:pt x="0" y="1823323"/>
                </a:lnTo>
                <a:lnTo>
                  <a:pt x="0" y="0"/>
                </a:lnTo>
                <a:close/>
              </a:path>
            </a:pathLst>
          </a:cu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702925" y="3225800"/>
            <a:ext cx="1489075" cy="3397250"/>
          </a:xfrm>
          <a:custGeom>
            <a:avLst/>
            <a:gdLst>
              <a:gd name="connsiteX0" fmla="*/ 1489710 w 1489710"/>
              <a:gd name="connsiteY0" fmla="*/ 0 h 3396189"/>
              <a:gd name="connsiteX1" fmla="*/ 1489710 w 1489710"/>
              <a:gd name="connsiteY1" fmla="*/ 3396189 h 3396189"/>
              <a:gd name="connsiteX2" fmla="*/ 1368969 w 1489710"/>
              <a:gd name="connsiteY2" fmla="*/ 3377761 h 3396189"/>
              <a:gd name="connsiteX3" fmla="*/ 0 w 1489710"/>
              <a:gd name="connsiteY3" fmla="*/ 1698094 h 3396189"/>
              <a:gd name="connsiteX4" fmla="*/ 1368969 w 1489710"/>
              <a:gd name="connsiteY4" fmla="*/ 18427 h 3396189"/>
              <a:gd name="connsiteX5" fmla="*/ 1489710 w 1489710"/>
              <a:gd name="connsiteY5" fmla="*/ 0 h 33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710" h="3396189">
                <a:moveTo>
                  <a:pt x="1489710" y="0"/>
                </a:moveTo>
                <a:lnTo>
                  <a:pt x="1489710" y="3396189"/>
                </a:lnTo>
                <a:lnTo>
                  <a:pt x="1368969" y="3377761"/>
                </a:lnTo>
                <a:cubicBezTo>
                  <a:pt x="587700" y="3217891"/>
                  <a:pt x="0" y="2526625"/>
                  <a:pt x="0" y="1698094"/>
                </a:cubicBezTo>
                <a:cubicBezTo>
                  <a:pt x="0" y="869564"/>
                  <a:pt x="587700" y="178297"/>
                  <a:pt x="1368969" y="18427"/>
                </a:cubicBezTo>
                <a:lnTo>
                  <a:pt x="1489710" y="0"/>
                </a:lnTo>
                <a:close/>
              </a:path>
            </a:pathLst>
          </a:cu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8654" b="8654"/>
          <a:stretch>
            <a:fillRect/>
          </a:stretch>
        </p:blipFill>
        <p:spPr>
          <a:xfrm rot="1986838">
            <a:off x="880628" y="1474070"/>
            <a:ext cx="3415079" cy="3415079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810385"/>
            <a:ext cx="107746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4015740"/>
            <a:ext cx="98625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2492498"/>
            <a:ext cx="1995374" cy="1995374"/>
          </a:xfrm>
          <a:prstGeom prst="rect">
            <a:avLst/>
          </a:prstGeom>
          <a:solidFill>
            <a:srgbClr val="E2AF32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5370" y="658558"/>
            <a:ext cx="1799406" cy="1799403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5373" y="3957038"/>
            <a:ext cx="2294238" cy="2294239"/>
          </a:xfrm>
          <a:prstGeom prst="rect">
            <a:avLst/>
          </a:prstGeom>
          <a:solidFill>
            <a:srgbClr val="25A982"/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333911">
            <a:off x="11266590" y="5209058"/>
            <a:ext cx="804867" cy="804867"/>
          </a:xfrm>
          <a:prstGeom prst="rect">
            <a:avLst/>
          </a:prstGeom>
          <a:solidFill>
            <a:srgbClr val="1575A8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5373" y="1299149"/>
            <a:ext cx="98701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549" y="3581525"/>
            <a:ext cx="86357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157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title">
    <p:bg>
      <p:bgPr>
        <a:solidFill>
          <a:srgbClr val="E2A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title">
    <p:bg>
      <p:bgPr>
        <a:solidFill>
          <a:srgbClr val="25A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>
          <a:xfrm>
            <a:off x="5846763" y="4205288"/>
            <a:ext cx="485775" cy="438150"/>
            <a:chOff x="3854621" y="4439238"/>
            <a:chExt cx="484632" cy="437614"/>
          </a:xfrm>
        </p:grpSpPr>
        <p:sp>
          <p:nvSpPr>
            <p:cNvPr id="8" name="燕尾形 7"/>
            <p:cNvSpPr/>
            <p:nvPr/>
          </p:nvSpPr>
          <p:spPr>
            <a:xfrm rot="5400000">
              <a:off x="3946709" y="4347145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3946709" y="4484308"/>
              <a:ext cx="300451" cy="484632"/>
            </a:xfrm>
            <a:prstGeom prst="chevron">
              <a:avLst>
                <a:gd name="adj" fmla="val 763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3853" y="3455988"/>
            <a:ext cx="714429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A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>
            <a:off x="5702300" y="6519863"/>
            <a:ext cx="787400" cy="3381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463" y="6519863"/>
            <a:ext cx="727075" cy="338138"/>
          </a:xfrm>
          <a:prstGeom prst="roundRect">
            <a:avLst>
              <a:gd name="adj" fmla="val 322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1995488" y="1298575"/>
            <a:ext cx="9869487" cy="2387600"/>
          </a:xfrm>
          <a:ln/>
        </p:spPr>
        <p:txBody>
          <a:bodyPr wrap="square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IN" altLang="en-US" sz="4000" b="1" kern="1200" dirty="0">
                <a:solidFill>
                  <a:schemeClr val="bg1"/>
                </a:solidFill>
                <a:latin typeface="+mj-lt"/>
                <a:ea typeface="Kozuka Gothic Pr6N H" pitchFamily="34" charset="-128"/>
                <a:cs typeface="+mj-cs"/>
              </a:rPr>
              <a:t>Recipe Recommender System ML Assignment</a:t>
            </a:r>
            <a:endParaRPr lang="en-IN" altLang="en-US" sz="4000" b="1" kern="1200" dirty="0">
              <a:solidFill>
                <a:schemeClr val="bg1"/>
              </a:solidFill>
              <a:latin typeface="+mj-lt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100"/>
          </a:xfrm>
        </p:spPr>
        <p:txBody>
          <a:bodyPr/>
          <a:p>
            <a:r>
              <a:rPr lang="en-IN" altLang="en-US"/>
              <a:t>RECOMMENDATIONS</a:t>
            </a:r>
            <a:endParaRPr lang="en-IN" altLang="en-US"/>
          </a:p>
        </p:txBody>
      </p:sp>
      <p:pic>
        <p:nvPicPr>
          <p:cNvPr id="3" name="Picture 2" descr="rr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69720"/>
            <a:ext cx="12192000" cy="3717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0305" y="5839460"/>
            <a:ext cx="657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i="1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altLang="en-US"/>
              <a:t> </a:t>
            </a:r>
            <a:r>
              <a:rPr lang="en-I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altLang="en-US"/>
              <a:t> </a:t>
            </a:r>
            <a:r>
              <a:rPr lang="en-IN" altLang="en-US">
                <a:solidFill>
                  <a:schemeClr val="bg1"/>
                </a:solidFill>
              </a:rPr>
              <a:t>Recommendations for each user ID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en-IN" altLang="en-US" sz="7200" b="1" kern="1200" dirty="0">
                <a:latin typeface="+mj-lt"/>
                <a:ea typeface="+mj-ea"/>
                <a:cs typeface="+mj-cs"/>
              </a:rPr>
              <a:t>TASK 3</a:t>
            </a:r>
            <a:endParaRPr lang="en-IN" altLang="en-US" sz="7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602" name="文本占位符 2"/>
          <p:cNvSpPr>
            <a:spLocks noGrp="1"/>
          </p:cNvSpPr>
          <p:nvPr>
            <p:ph type="body" idx="1"/>
          </p:nvPr>
        </p:nvSpPr>
        <p:spPr>
          <a:xfrm>
            <a:off x="2524125" y="3455988"/>
            <a:ext cx="7143750" cy="1500187"/>
          </a:xfrm>
          <a:ln/>
        </p:spPr>
        <p:txBody>
          <a:bodyPr wrap="square" lIns="91440" tIns="45720" rIns="91440" bIns="45720" anchor="t" anchorCtr="0"/>
          <a:p>
            <a:pPr defTabSz="914400"/>
            <a:r>
              <a:rPr lang="en-IN" altLang="zh-CN" sz="3200" u="sng" kern="1200" dirty="0">
                <a:latin typeface="+mn-lt"/>
                <a:ea typeface="+mn-ea"/>
                <a:cs typeface="+mn-cs"/>
              </a:rPr>
              <a:t>Model Evaluation</a:t>
            </a:r>
            <a:endParaRPr lang="en-IN" altLang="zh-CN" sz="3200" u="sng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1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evaluation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rrs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5415"/>
            <a:ext cx="12192000" cy="4026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5667375"/>
            <a:ext cx="1073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i="1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 :</a:t>
            </a:r>
            <a:r>
              <a:rPr lang="en-IN" altLang="en-US"/>
              <a:t> </a:t>
            </a:r>
            <a:r>
              <a:rPr lang="en-IN" altLang="en-US">
                <a:solidFill>
                  <a:schemeClr val="bg1"/>
                </a:solidFill>
              </a:rPr>
              <a:t>Model evaluated the rmse value as 8.794173575520032 which is performing quite good.  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136525"/>
            <a:ext cx="10515600" cy="793750"/>
          </a:xfrm>
        </p:spPr>
        <p:txBody>
          <a:bodyPr/>
          <a:p>
            <a:r>
              <a:rPr lang="en-IN" altLang="en-US"/>
              <a:t>Rank based Metrics</a:t>
            </a:r>
            <a:endParaRPr lang="en-IN" altLang="en-US"/>
          </a:p>
        </p:txBody>
      </p:sp>
      <p:pic>
        <p:nvPicPr>
          <p:cNvPr id="4" name="Picture 3" descr="rrs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767715"/>
            <a:ext cx="12017375" cy="5101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8940" y="6057265"/>
            <a:ext cx="12630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i="1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 :</a:t>
            </a:r>
            <a:r>
              <a:rPr lang="en-IN" altLang="en-US"/>
              <a:t> </a:t>
            </a:r>
            <a:r>
              <a:rPr lang="en-IN" altLang="en-US">
                <a:solidFill>
                  <a:schemeClr val="bg1"/>
                </a:solidFill>
              </a:rPr>
              <a:t>This is a Rank Based evaluation method where we give the rank based on the score or prediction of rating 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to be precise for easy understanding.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1995488" y="1298575"/>
            <a:ext cx="9869487" cy="2387600"/>
          </a:xfrm>
          <a:ln/>
        </p:spPr>
        <p:txBody>
          <a:bodyPr wrap="square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zh-CN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</a:t>
            </a:r>
            <a:endParaRPr lang="zh-CN" alt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925" y="3581400"/>
            <a:ext cx="9285288" cy="165576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Created by  KAUSTUBH PATIL</a:t>
            </a:r>
            <a:endParaRPr kumimoji="0" lang="en-IN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Tasks Followed for assignment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626" name="组合 20"/>
          <p:cNvGrpSpPr/>
          <p:nvPr/>
        </p:nvGrpSpPr>
        <p:grpSpPr>
          <a:xfrm>
            <a:off x="300038" y="3015682"/>
            <a:ext cx="9354797" cy="3203508"/>
            <a:chOff x="-236001" y="3504458"/>
            <a:chExt cx="7872981" cy="2696317"/>
          </a:xfrm>
        </p:grpSpPr>
        <p:sp>
          <p:nvSpPr>
            <p:cNvPr id="2" name="椭圆 1"/>
            <p:cNvSpPr/>
            <p:nvPr/>
          </p:nvSpPr>
          <p:spPr>
            <a:xfrm>
              <a:off x="1532239" y="4499341"/>
              <a:ext cx="729049" cy="729049"/>
            </a:xfrm>
            <a:prstGeom prst="ellipse">
              <a:avLst/>
            </a:prstGeom>
            <a:solidFill>
              <a:srgbClr val="25A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274543" y="3714686"/>
              <a:ext cx="729049" cy="729049"/>
            </a:xfrm>
            <a:prstGeom prst="ellipse">
              <a:avLst/>
            </a:prstGeom>
            <a:solidFill>
              <a:srgbClr val="25A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171304" y="4264560"/>
              <a:ext cx="729049" cy="729049"/>
            </a:xfrm>
            <a:prstGeom prst="ellipse">
              <a:avLst/>
            </a:prstGeom>
            <a:solidFill>
              <a:srgbClr val="25A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393990">
              <a:off x="1998013" y="3707985"/>
              <a:ext cx="1878554" cy="1878554"/>
            </a:xfrm>
            <a:prstGeom prst="arc">
              <a:avLst>
                <a:gd name="adj1" fmla="val 10910859"/>
                <a:gd name="adj2" fmla="val 17541408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2904316">
              <a:off x="3563377" y="3775627"/>
              <a:ext cx="1878554" cy="1878554"/>
            </a:xfrm>
            <a:prstGeom prst="arc">
              <a:avLst>
                <a:gd name="adj1" fmla="val 10910859"/>
                <a:gd name="adj2" fmla="val 17541408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218103">
              <a:off x="5758426" y="3504458"/>
              <a:ext cx="1878554" cy="1878554"/>
            </a:xfrm>
            <a:prstGeom prst="arc">
              <a:avLst>
                <a:gd name="adj1" fmla="val 10910859"/>
                <a:gd name="adj2" fmla="val 17541408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 rot="2531066">
              <a:off x="-236001" y="4322221"/>
              <a:ext cx="1878554" cy="1878554"/>
            </a:xfrm>
            <a:prstGeom prst="arc">
              <a:avLst>
                <a:gd name="adj1" fmla="val 10910859"/>
                <a:gd name="adj2" fmla="val 17541408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KSO_Shape"/>
          <p:cNvSpPr>
            <a:spLocks noChangeAspect="1"/>
          </p:cNvSpPr>
          <p:nvPr/>
        </p:nvSpPr>
        <p:spPr>
          <a:xfrm>
            <a:off x="4664710" y="3477895"/>
            <a:ext cx="479425" cy="44608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45" name="矩形 25"/>
          <p:cNvSpPr/>
          <p:nvPr/>
        </p:nvSpPr>
        <p:spPr>
          <a:xfrm>
            <a:off x="2312035" y="5442903"/>
            <a:ext cx="2487613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IN" altLang="zh-CN" sz="14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Train Test Split</a:t>
            </a:r>
            <a:endParaRPr lang="en-IN" altLang="zh-CN" sz="14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6646" name="矩形 26"/>
          <p:cNvSpPr/>
          <p:nvPr/>
        </p:nvSpPr>
        <p:spPr>
          <a:xfrm>
            <a:off x="2470785" y="5084763"/>
            <a:ext cx="79629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I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TASK 1</a:t>
            </a:r>
            <a:endParaRPr lang="en-IN" altLang="en-US" sz="16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6647" name="矩形 33"/>
          <p:cNvSpPr/>
          <p:nvPr/>
        </p:nvSpPr>
        <p:spPr>
          <a:xfrm>
            <a:off x="3980815" y="2840038"/>
            <a:ext cx="2487613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Collaborative filtering model</a:t>
            </a:r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6648" name="矩形 34"/>
          <p:cNvSpPr/>
          <p:nvPr/>
        </p:nvSpPr>
        <p:spPr>
          <a:xfrm>
            <a:off x="4603750" y="2502853"/>
            <a:ext cx="79629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I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TASK 2</a:t>
            </a:r>
            <a:endParaRPr lang="en-IN" altLang="en-US" sz="16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6649" name="矩形 35"/>
          <p:cNvSpPr/>
          <p:nvPr/>
        </p:nvSpPr>
        <p:spPr>
          <a:xfrm>
            <a:off x="6532563" y="5115243"/>
            <a:ext cx="2487612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Model Evaluation</a:t>
            </a:r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6650" name="矩形 36"/>
          <p:cNvSpPr/>
          <p:nvPr/>
        </p:nvSpPr>
        <p:spPr>
          <a:xfrm>
            <a:off x="6709728" y="4832033"/>
            <a:ext cx="79629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I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Microsoft YaHei Light" panose="020B0502040204020203" pitchFamily="34" charset="-122"/>
              </a:rPr>
              <a:t>TASK 3</a:t>
            </a:r>
            <a:endParaRPr lang="en-IN" altLang="en-US" sz="1600" dirty="0">
              <a:solidFill>
                <a:schemeClr val="bg1"/>
              </a:solidFill>
              <a:latin typeface="Segoe UI" panose="020B0502040204020203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38" name="Freeform 5"/>
          <p:cNvSpPr/>
          <p:nvPr/>
        </p:nvSpPr>
        <p:spPr bwMode="auto">
          <a:xfrm rot="674801" flipH="1">
            <a:off x="8221359" y="2425771"/>
            <a:ext cx="1833004" cy="534537"/>
          </a:xfrm>
          <a:custGeom>
            <a:avLst/>
            <a:gdLst>
              <a:gd name="T0" fmla="*/ 0 w 3878"/>
              <a:gd name="T1" fmla="*/ 0 h 1131"/>
              <a:gd name="T2" fmla="*/ 3878 w 3878"/>
              <a:gd name="T3" fmla="*/ 697 h 1131"/>
              <a:gd name="T4" fmla="*/ 2943 w 3878"/>
              <a:gd name="T5" fmla="*/ 1131 h 1131"/>
              <a:gd name="T6" fmla="*/ 0 w 3878"/>
              <a:gd name="T7" fmla="*/ 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78" h="1131">
                <a:moveTo>
                  <a:pt x="0" y="0"/>
                </a:moveTo>
                <a:lnTo>
                  <a:pt x="3878" y="697"/>
                </a:lnTo>
                <a:lnTo>
                  <a:pt x="2943" y="1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Freeform 6"/>
          <p:cNvSpPr/>
          <p:nvPr/>
        </p:nvSpPr>
        <p:spPr bwMode="auto">
          <a:xfrm rot="674801" flipH="1">
            <a:off x="8616427" y="2464670"/>
            <a:ext cx="1391060" cy="971714"/>
          </a:xfrm>
          <a:custGeom>
            <a:avLst/>
            <a:gdLst>
              <a:gd name="T0" fmla="*/ 0 w 2943"/>
              <a:gd name="T1" fmla="*/ 0 h 2056"/>
              <a:gd name="T2" fmla="*/ 2943 w 2943"/>
              <a:gd name="T3" fmla="*/ 1131 h 2056"/>
              <a:gd name="T4" fmla="*/ 2567 w 2943"/>
              <a:gd name="T5" fmla="*/ 2056 h 2056"/>
              <a:gd name="T6" fmla="*/ 0 w 2943"/>
              <a:gd name="T7" fmla="*/ 0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3" h="2056">
                <a:moveTo>
                  <a:pt x="0" y="0"/>
                </a:moveTo>
                <a:lnTo>
                  <a:pt x="2943" y="1131"/>
                </a:lnTo>
                <a:lnTo>
                  <a:pt x="2567" y="20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Freeform 7"/>
          <p:cNvSpPr/>
          <p:nvPr/>
        </p:nvSpPr>
        <p:spPr bwMode="auto">
          <a:xfrm rot="674801" flipH="1">
            <a:off x="8792444" y="2482001"/>
            <a:ext cx="1213337" cy="971714"/>
          </a:xfrm>
          <a:custGeom>
            <a:avLst/>
            <a:gdLst>
              <a:gd name="T0" fmla="*/ 2567 w 2567"/>
              <a:gd name="T1" fmla="*/ 2056 h 2056"/>
              <a:gd name="T2" fmla="*/ 2418 w 2567"/>
              <a:gd name="T3" fmla="*/ 1233 h 2056"/>
              <a:gd name="T4" fmla="*/ 0 w 2567"/>
              <a:gd name="T5" fmla="*/ 0 h 2056"/>
              <a:gd name="T6" fmla="*/ 2567 w 2567"/>
              <a:gd name="T7" fmla="*/ 2056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7" h="2056">
                <a:moveTo>
                  <a:pt x="2567" y="2056"/>
                </a:moveTo>
                <a:lnTo>
                  <a:pt x="2418" y="1233"/>
                </a:lnTo>
                <a:lnTo>
                  <a:pt x="0" y="0"/>
                </a:lnTo>
                <a:lnTo>
                  <a:pt x="2567" y="205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Freeform 8"/>
          <p:cNvSpPr/>
          <p:nvPr/>
        </p:nvSpPr>
        <p:spPr bwMode="auto">
          <a:xfrm rot="674801" flipH="1">
            <a:off x="8880124" y="2490634"/>
            <a:ext cx="1142910" cy="787864"/>
          </a:xfrm>
          <a:custGeom>
            <a:avLst/>
            <a:gdLst>
              <a:gd name="T0" fmla="*/ 0 w 2418"/>
              <a:gd name="T1" fmla="*/ 0 h 1667"/>
              <a:gd name="T2" fmla="*/ 1209 w 2418"/>
              <a:gd name="T3" fmla="*/ 1667 h 1667"/>
              <a:gd name="T4" fmla="*/ 2418 w 2418"/>
              <a:gd name="T5" fmla="*/ 1233 h 1667"/>
              <a:gd name="T6" fmla="*/ 0 w 2418"/>
              <a:gd name="T7" fmla="*/ 0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8" h="1667">
                <a:moveTo>
                  <a:pt x="0" y="0"/>
                </a:moveTo>
                <a:lnTo>
                  <a:pt x="1209" y="1667"/>
                </a:lnTo>
                <a:lnTo>
                  <a:pt x="2418" y="12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" name="Picture 44" descr="tas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3274695"/>
            <a:ext cx="868045" cy="833120"/>
          </a:xfrm>
          <a:prstGeom prst="rect">
            <a:avLst/>
          </a:prstGeom>
        </p:spPr>
      </p:pic>
      <p:pic>
        <p:nvPicPr>
          <p:cNvPr id="46" name="Picture 45" descr="tas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30" y="4197985"/>
            <a:ext cx="868045" cy="833120"/>
          </a:xfrm>
          <a:prstGeom prst="rect">
            <a:avLst/>
          </a:prstGeom>
        </p:spPr>
      </p:pic>
      <p:pic>
        <p:nvPicPr>
          <p:cNvPr id="47" name="Picture 46" descr="tas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380" y="3925570"/>
            <a:ext cx="868045" cy="859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en-IN" altLang="en-US" sz="7200" b="1" kern="1200" dirty="0">
                <a:latin typeface="+mj-lt"/>
                <a:ea typeface="+mj-ea"/>
                <a:cs typeface="+mj-cs"/>
              </a:rPr>
              <a:t>TASK 1</a:t>
            </a:r>
            <a:endParaRPr lang="en-IN" altLang="en-US" sz="7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314" name="文本占位符 2"/>
          <p:cNvSpPr>
            <a:spLocks noGrp="1"/>
          </p:cNvSpPr>
          <p:nvPr>
            <p:ph type="body" idx="1"/>
          </p:nvPr>
        </p:nvSpPr>
        <p:spPr>
          <a:xfrm>
            <a:off x="2524125" y="3455988"/>
            <a:ext cx="7143750" cy="1500187"/>
          </a:xfrm>
          <a:ln/>
        </p:spPr>
        <p:txBody>
          <a:bodyPr wrap="square" lIns="91440" tIns="45720" rIns="91440" bIns="45720" anchor="t" anchorCtr="0"/>
          <a:p>
            <a:pPr defTabSz="914400"/>
            <a:r>
              <a:rPr lang="en-IN" altLang="zh-CN" sz="2800" u="sng" kern="1200" dirty="0">
                <a:latin typeface="+mn-lt"/>
                <a:ea typeface="+mn-ea"/>
                <a:cs typeface="+mn-cs"/>
              </a:rPr>
              <a:t>Train Test Split</a:t>
            </a:r>
            <a:endParaRPr lang="en-IN" altLang="zh-CN" sz="2800" u="sng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021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 Test Split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rr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037590"/>
            <a:ext cx="11200765" cy="47821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12850" y="6057265"/>
            <a:ext cx="1058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i="1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Output </a:t>
            </a:r>
            <a:r>
              <a:rPr lang="en-IN" altLang="en-US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IN" altLang="en-US">
                <a:solidFill>
                  <a:schemeClr val="bg1"/>
                </a:solidFill>
              </a:rPr>
              <a:t>Performing Train Test Split  based on the review date column. This is training Data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9545"/>
            <a:ext cx="10515600" cy="848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Data Set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r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921385"/>
            <a:ext cx="11734800" cy="50152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65250" y="6078855"/>
            <a:ext cx="998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i="1" u="sng">
                <a:solidFill>
                  <a:schemeClr val="accent6">
                    <a:lumMod val="60000"/>
                    <a:lumOff val="40000"/>
                  </a:schemeClr>
                </a:solidFill>
              </a:rPr>
              <a:t>Output </a:t>
            </a:r>
            <a:r>
              <a:rPr lang="en-I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altLang="en-US"/>
              <a:t> </a:t>
            </a:r>
            <a:r>
              <a:rPr lang="en-IN" altLang="en-US">
                <a:solidFill>
                  <a:schemeClr val="bg1"/>
                </a:solidFill>
              </a:rPr>
              <a:t>Test Dataset for testing on the model trained using training dataset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Converting Train and test data in appropriate format for modelling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rr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2515"/>
            <a:ext cx="12192000" cy="2172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831850" y="435610"/>
            <a:ext cx="10515600" cy="2628900"/>
          </a:xfrm>
          <a:ln/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en-IN" altLang="en-US" sz="7200" b="1" kern="1200" dirty="0">
                <a:latin typeface="+mj-lt"/>
                <a:ea typeface="+mj-ea"/>
                <a:cs typeface="+mj-cs"/>
              </a:rPr>
              <a:t>TASK 2</a:t>
            </a:r>
            <a:endParaRPr lang="en-IN" altLang="en-US" sz="7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9458" name="文本占位符 2"/>
          <p:cNvSpPr>
            <a:spLocks noGrp="1"/>
          </p:cNvSpPr>
          <p:nvPr>
            <p:ph type="body" idx="1"/>
          </p:nvPr>
        </p:nvSpPr>
        <p:spPr>
          <a:xfrm>
            <a:off x="2626360" y="2973070"/>
            <a:ext cx="7143750" cy="455930"/>
          </a:xfrm>
          <a:ln/>
        </p:spPr>
        <p:txBody>
          <a:bodyPr wrap="square" lIns="91440" tIns="45720" rIns="91440" bIns="45720" anchor="t" anchorCtr="0"/>
          <a:p>
            <a:pPr defTabSz="914400"/>
            <a:r>
              <a:rPr lang="zh-CN" altLang="en-US" sz="2800" kern="1200" dirty="0">
                <a:latin typeface="+mn-lt"/>
                <a:ea typeface="+mn-ea"/>
                <a:cs typeface="+mn-cs"/>
              </a:rPr>
              <a:t> Collaborative filtering model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400" kern="1200" dirty="0">
                <a:latin typeface="+mn-lt"/>
                <a:ea typeface="+mn-ea"/>
                <a:cs typeface="+mn-cs"/>
              </a:rPr>
              <a:t>Build an ALS-based recommender using the native Spark library.</a:t>
            </a:r>
            <a:endParaRPr lang="zh-CN" altLang="en-US" sz="1400" kern="120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400" kern="1200" dirty="0">
                <a:latin typeface="+mn-lt"/>
                <a:ea typeface="+mn-ea"/>
                <a:cs typeface="+mn-cs"/>
              </a:rPr>
              <a:t>Create 10 recommendations for each user in the test data.</a:t>
            </a:r>
            <a:endParaRPr lang="zh-CN" alt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8185" y="104140"/>
            <a:ext cx="10515600" cy="9785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Training and prediction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rr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082675"/>
            <a:ext cx="10506075" cy="5374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3345"/>
            <a:ext cx="10515600" cy="825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Predictions</a:t>
            </a:r>
            <a:endParaRPr kumimoji="0" lang="en-IN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rrs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009650"/>
            <a:ext cx="10907395" cy="5363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 Light"/>
        <a:cs typeface=""/>
      </a:majorFont>
      <a:minorFont>
        <a:latin typeface="Segoe U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Presentation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Segoe UI</vt:lpstr>
      <vt:lpstr>Microsoft YaHei Light</vt:lpstr>
      <vt:lpstr>Calibri</vt:lpstr>
      <vt:lpstr>Kozuka Gothic Pr6N H</vt:lpstr>
      <vt:lpstr>Yu Gothic</vt:lpstr>
      <vt:lpstr>Microsoft YaHei</vt:lpstr>
      <vt:lpstr>Calibri Light</vt:lpstr>
      <vt:lpstr>MS Mincho</vt:lpstr>
      <vt:lpstr>方正综艺简体</vt:lpstr>
      <vt:lpstr>Arial Unicode MS</vt:lpstr>
      <vt:lpstr>黑体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User</cp:lastModifiedBy>
  <cp:revision>53</cp:revision>
  <dcterms:created xsi:type="dcterms:W3CDTF">2014-12-20T13:05:45Z</dcterms:created>
  <dcterms:modified xsi:type="dcterms:W3CDTF">2024-01-04T08:24:52Z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D2E800CAF17148A6AE28AA257ADF914E_11</vt:lpwstr>
  </property>
</Properties>
</file>