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1" r:id="rId14"/>
    <p:sldId id="282" r:id="rId15"/>
    <p:sldId id="283" r:id="rId16"/>
    <p:sldId id="284" r:id="rId17"/>
    <p:sldId id="266" r:id="rId18"/>
    <p:sldId id="260" r:id="rId19"/>
    <p:sldId id="265" r:id="rId20"/>
    <p:sldId id="262" r:id="rId21"/>
    <p:sldId id="263" r:id="rId22"/>
    <p:sldId id="264" r:id="rId23"/>
    <p:sldId id="276" r:id="rId24"/>
    <p:sldId id="277" r:id="rId25"/>
    <p:sldId id="278" r:id="rId26"/>
    <p:sldId id="279" r:id="rId27"/>
    <p:sldId id="280" r:id="rId28"/>
    <p:sldId id="285" r:id="rId29"/>
    <p:sldId id="286" r:id="rId30"/>
    <p:sldId id="292" r:id="rId31"/>
    <p:sldId id="291" r:id="rId32"/>
    <p:sldId id="288" r:id="rId33"/>
    <p:sldId id="289" r:id="rId34"/>
    <p:sldId id="290" r:id="rId35"/>
    <p:sldId id="287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>
      <p:cViewPr>
        <p:scale>
          <a:sx n="107" d="100"/>
          <a:sy n="107" d="100"/>
        </p:scale>
        <p:origin x="2304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A202-2421-6D46-BB13-2369F2F1FFD3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2412-4B29-0E40-A096-0B9FC877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D2412-4B29-0E40-A096-0B9FC877A5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3B924A-A1C0-4495-9BE0-B1BBBC5666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36ADB6-BD68-42B8-A517-9CC2F989CCD7}" type="datetimeFigureOut">
              <a:rPr lang="en-US" smtClean="0"/>
              <a:t>12/10/15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Multithreaded Reader and Writer Problem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Lawrence </a:t>
            </a:r>
            <a:r>
              <a:rPr lang="en-US" dirty="0" err="1" smtClean="0"/>
              <a:t>Ferretti</a:t>
            </a:r>
            <a:r>
              <a:rPr lang="en-US" dirty="0" smtClean="0"/>
              <a:t>, Moon Lee, Steven </a:t>
            </a:r>
            <a:r>
              <a:rPr lang="en-US" dirty="0" err="1" smtClean="0"/>
              <a:t>Kuhfahl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CSC 716 Fall 2015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Huo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24" y="183593"/>
            <a:ext cx="721777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void reader()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while(1)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/* prefix */</a:t>
            </a:r>
          </a:p>
          <a:p>
            <a:r>
              <a:rPr lang="en-US" sz="2800" dirty="0" smtClean="0"/>
              <a:t>        while(</a:t>
            </a:r>
            <a:r>
              <a:rPr lang="en-US" sz="2800" dirty="0" err="1" smtClean="0"/>
              <a:t>rw_flag</a:t>
            </a:r>
            <a:r>
              <a:rPr lang="en-US" sz="2800" dirty="0" smtClean="0"/>
              <a:t> &lt; 0)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err="1" smtClean="0"/>
              <a:t>unique_lock</a:t>
            </a:r>
            <a:r>
              <a:rPr lang="en-US" sz="2800" dirty="0" smtClean="0"/>
              <a:t> </a:t>
            </a:r>
            <a:r>
              <a:rPr lang="en-US" sz="2800" dirty="0" err="1" smtClean="0"/>
              <a:t>lck</a:t>
            </a:r>
            <a:r>
              <a:rPr lang="en-US" sz="2800" dirty="0" smtClean="0"/>
              <a:t>(</a:t>
            </a:r>
            <a:r>
              <a:rPr lang="en-US" sz="2800" dirty="0" err="1" smtClean="0"/>
              <a:t>mutex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    wait(</a:t>
            </a:r>
            <a:r>
              <a:rPr lang="en-US" sz="2800" dirty="0" err="1" smtClean="0"/>
              <a:t>lck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rw_flag</a:t>
            </a:r>
            <a:r>
              <a:rPr lang="en-US" sz="2800" dirty="0" smtClean="0"/>
              <a:t>++;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read file;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rw_flag</a:t>
            </a:r>
            <a:r>
              <a:rPr lang="en-US" sz="2800" dirty="0" smtClean="0"/>
              <a:t>--;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signal;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/* suffix */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}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9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166" y="174812"/>
            <a:ext cx="118187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void writer()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while(1)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/* prefix */</a:t>
            </a:r>
          </a:p>
          <a:p>
            <a:r>
              <a:rPr lang="en-US" sz="2800" dirty="0" smtClean="0"/>
              <a:t>        while(</a:t>
            </a:r>
            <a:r>
              <a:rPr lang="en-US" sz="2800" dirty="0" err="1" smtClean="0"/>
              <a:t>rw_flag</a:t>
            </a:r>
            <a:r>
              <a:rPr lang="en-US" sz="2800" dirty="0" smtClean="0"/>
              <a:t>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err="1"/>
              <a:t>unique_lock</a:t>
            </a:r>
            <a:r>
              <a:rPr lang="en-US" sz="2800" dirty="0"/>
              <a:t> </a:t>
            </a:r>
            <a:r>
              <a:rPr lang="en-US" sz="2800" dirty="0" err="1"/>
              <a:t>lck</a:t>
            </a:r>
            <a:r>
              <a:rPr lang="en-US" sz="2800" dirty="0"/>
              <a:t>(</a:t>
            </a:r>
            <a:r>
              <a:rPr lang="en-US" sz="2800" dirty="0" err="1"/>
              <a:t>mutex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wait(</a:t>
            </a:r>
            <a:r>
              <a:rPr lang="en-US" sz="2800" dirty="0" err="1" smtClean="0"/>
              <a:t>lck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rw_flag</a:t>
            </a:r>
            <a:r>
              <a:rPr lang="en-US" sz="2800" dirty="0" smtClean="0"/>
              <a:t> = -1;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read and write file;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rw_flag</a:t>
            </a:r>
            <a:r>
              <a:rPr lang="en-US" sz="2800" dirty="0" smtClean="0"/>
              <a:t> = 0;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signal;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/* </a:t>
            </a:r>
            <a:r>
              <a:rPr lang="en-US" sz="2800" dirty="0"/>
              <a:t>suffix </a:t>
            </a:r>
            <a:r>
              <a:rPr lang="en-US" sz="2800" dirty="0" smtClean="0"/>
              <a:t>*/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762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 1: Rarely </a:t>
            </a:r>
            <a:r>
              <a:rPr lang="en-US" sz="3200" dirty="0"/>
              <a:t>I found some threads start to run while initializing reader and writer threads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0640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see that writer 0, 1 and reader 3 start to run before all threads are initialized</a:t>
            </a:r>
            <a:r>
              <a:rPr lang="en-US" sz="3200" dirty="0" smtClean="0"/>
              <a:t>. "</a:t>
            </a:r>
            <a:r>
              <a:rPr lang="en-US" sz="3200" dirty="0"/>
              <a:t>Start Program" is the point all threads are initialized.</a:t>
            </a:r>
          </a:p>
        </p:txBody>
      </p:sp>
    </p:spTree>
    <p:extLst>
      <p:ext uri="{BB962C8B-B14F-4D97-AF65-F5344CB8AC3E}">
        <p14:creationId xmlns:p14="http://schemas.microsoft.com/office/powerpoint/2010/main" val="183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84300"/>
            <a:ext cx="62357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716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 2: Printed messages are overlapped in </a:t>
            </a:r>
            <a:r>
              <a:rPr lang="en-US" sz="3600" dirty="0" err="1" smtClean="0"/>
              <a:t>Xcode</a:t>
            </a:r>
            <a:r>
              <a:rPr lang="en-US" sz="3600" dirty="0" smtClean="0"/>
              <a:t> output in OS X. But not in Ubuntu.</a:t>
            </a:r>
          </a:p>
          <a:p>
            <a:endParaRPr lang="en-US" dirty="0" smtClean="0"/>
          </a:p>
          <a:p>
            <a:r>
              <a:rPr lang="en-US" sz="2400" dirty="0"/>
              <a:t>(924803550ns)Reader id: 0(Sleep for 315(( (9(9m9292i2424l4848l8181i2337s1705e5704c3335o4n6nnnsnsds)s)s)R)R)</a:t>
            </a:r>
            <a:r>
              <a:rPr lang="en-US" sz="2400" dirty="0" err="1"/>
              <a:t>ceRe</a:t>
            </a:r>
            <a:r>
              <a:rPr lang="en-US" sz="2400" dirty="0"/>
              <a:t>    2aea    </a:t>
            </a:r>
            <a:r>
              <a:rPr lang="en-US" sz="2400" dirty="0" err="1"/>
              <a:t>daddeeerrr</a:t>
            </a:r>
            <a:r>
              <a:rPr lang="en-US" sz="2400" dirty="0"/>
              <a:t>   </a:t>
            </a:r>
            <a:r>
              <a:rPr lang="en-US" sz="2400" dirty="0" err="1"/>
              <a:t>iiiddd</a:t>
            </a:r>
            <a:r>
              <a:rPr lang="en-US" sz="2400" dirty="0"/>
              <a:t>:::   341(((</a:t>
            </a:r>
            <a:r>
              <a:rPr lang="en-US" sz="2400" dirty="0" err="1"/>
              <a:t>SSSllleeeeeeppp</a:t>
            </a:r>
            <a:r>
              <a:rPr lang="en-US" sz="2400" dirty="0"/>
              <a:t>   </a:t>
            </a:r>
            <a:r>
              <a:rPr lang="en-US" sz="2400" dirty="0" err="1"/>
              <a:t>fffooorrr</a:t>
            </a:r>
            <a:r>
              <a:rPr lang="en-US" sz="2400" dirty="0"/>
              <a:t>   448784750   </a:t>
            </a:r>
            <a:r>
              <a:rPr lang="en-US" sz="2400" dirty="0" err="1"/>
              <a:t>mmmiiilllllliiissseeecccooonnndddsss</a:t>
            </a:r>
            <a:r>
              <a:rPr lang="en-US" sz="2400" dirty="0" smtClean="0"/>
              <a:t>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489200"/>
            <a:ext cx="4826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 3: In writer's while loop it has potential to cause race condition.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9375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43400"/>
            <a:ext cx="7861300" cy="157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5814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0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:Monitor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Monitor is a similar method to semaphore that is used  to allow multiple threads to have mutual </a:t>
            </a:r>
            <a:r>
              <a:rPr lang="en-US" sz="3600" dirty="0" smtClean="0"/>
              <a:t>exclusion. This is accomplished by encapsulating the resources  </a:t>
            </a:r>
            <a:r>
              <a:rPr lang="en-US" sz="3600" dirty="0"/>
              <a:t>This method uses </a:t>
            </a:r>
            <a:r>
              <a:rPr lang="en-US" sz="3600" dirty="0" err="1" smtClean="0"/>
              <a:t>Mutex</a:t>
            </a:r>
            <a:r>
              <a:rPr lang="en-US" sz="3600" dirty="0" smtClean="0"/>
              <a:t> </a:t>
            </a:r>
            <a:r>
              <a:rPr lang="en-US" sz="3600" dirty="0"/>
              <a:t>to lock and unlock threads. There is only one lock. </a:t>
            </a: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89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570976" cy="299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3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Readers and Writers problem </a:t>
            </a:r>
          </a:p>
          <a:p>
            <a:pPr marL="114300" indent="0">
              <a:buNone/>
            </a:pPr>
            <a:r>
              <a:rPr lang="en-US" sz="3200" dirty="0" smtClean="0"/>
              <a:t>This is an example of concurrency when multiple </a:t>
            </a:r>
            <a:r>
              <a:rPr lang="en-US" sz="3200" dirty="0" smtClean="0"/>
              <a:t>thread</a:t>
            </a:r>
            <a:r>
              <a:rPr lang="en-US" sz="3200" dirty="0" smtClean="0"/>
              <a:t>s </a:t>
            </a:r>
            <a:r>
              <a:rPr lang="en-US" sz="3200" dirty="0" smtClean="0"/>
              <a:t>are executing simultaneously. </a:t>
            </a:r>
          </a:p>
          <a:p>
            <a:pPr marL="114300" indent="0">
              <a:buNone/>
            </a:pPr>
            <a:r>
              <a:rPr lang="en-US" sz="3200" dirty="0" smtClean="0"/>
              <a:t>This problem has multiple </a:t>
            </a:r>
            <a:r>
              <a:rPr lang="en-US" sz="3200" dirty="0" smtClean="0"/>
              <a:t>reader </a:t>
            </a:r>
            <a:r>
              <a:rPr lang="en-US" sz="3200" dirty="0" smtClean="0"/>
              <a:t>and writer threads trying to access the same file. </a:t>
            </a:r>
          </a:p>
          <a:p>
            <a:pPr marL="11430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86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arry\Pictures\r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7620000" cy="47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Larry\Pictures\wr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47800"/>
            <a:ext cx="7239001" cy="479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 :Test and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instruction that perform two operations </a:t>
            </a:r>
            <a:r>
              <a:rPr lang="en-US" b="1" dirty="0" smtClean="0"/>
              <a:t>atomically. </a:t>
            </a:r>
          </a:p>
          <a:p>
            <a:r>
              <a:rPr lang="en-US" dirty="0" smtClean="0"/>
              <a:t>This means that both instructions are performed together, without interruption, or none are performed.</a:t>
            </a:r>
          </a:p>
          <a:p>
            <a:endParaRPr lang="en-US" dirty="0"/>
          </a:p>
          <a:p>
            <a:r>
              <a:rPr lang="en-US" dirty="0" smtClean="0"/>
              <a:t>Possible pseudocode of Test and Set Method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bool TS(bool lock)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 smtClean="0"/>
              <a:t>	     if(lock) {return true;}   //lock denied 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     else{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     lock = true;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     return false;	//lock granted    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Program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6234"/>
            <a:ext cx="1762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67000"/>
            <a:ext cx="5924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Program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5723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Set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only a lock on the file, it was impossible to allow multiple readers into the CS at once.</a:t>
            </a:r>
          </a:p>
          <a:p>
            <a:pPr lvl="1"/>
            <a:r>
              <a:rPr lang="en-US" dirty="0" smtClean="0"/>
              <a:t>This was solved by adding variables to keep track of the number of current readers and the number of current writers accessing the file.</a:t>
            </a:r>
          </a:p>
          <a:p>
            <a:r>
              <a:rPr lang="en-US" dirty="0" smtClean="0"/>
              <a:t>Remember to release locks!</a:t>
            </a:r>
          </a:p>
          <a:p>
            <a:pPr lvl="1"/>
            <a:r>
              <a:rPr lang="en-US" dirty="0" smtClean="0"/>
              <a:t>Can lead to deadlocks when none of the threads are able to access the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Set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809750"/>
            <a:ext cx="5511800" cy="4381500"/>
          </a:xfrm>
        </p:spPr>
      </p:pic>
    </p:spTree>
    <p:extLst>
      <p:ext uri="{BB962C8B-B14F-4D97-AF65-F5344CB8AC3E}">
        <p14:creationId xmlns:p14="http://schemas.microsoft.com/office/powerpoint/2010/main" val="14514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98" y="1417637"/>
            <a:ext cx="2696402" cy="5256965"/>
          </a:xfrm>
        </p:spPr>
      </p:pic>
    </p:spTree>
    <p:extLst>
      <p:ext uri="{BB962C8B-B14F-4D97-AF65-F5344CB8AC3E}">
        <p14:creationId xmlns:p14="http://schemas.microsoft.com/office/powerpoint/2010/main" val="18387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Methods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Semaphore - Moon </a:t>
            </a:r>
            <a:endParaRPr lang="en-US" sz="3600" dirty="0" smtClean="0"/>
          </a:p>
          <a:p>
            <a:r>
              <a:rPr lang="en-US" sz="3600" dirty="0" smtClean="0"/>
              <a:t>Monitor </a:t>
            </a:r>
            <a:r>
              <a:rPr lang="en-US" sz="3600" dirty="0" smtClean="0"/>
              <a:t>- Lawrence</a:t>
            </a:r>
            <a:endParaRPr lang="en-US" sz="3600" dirty="0" smtClean="0"/>
          </a:p>
          <a:p>
            <a:r>
              <a:rPr lang="en-US" sz="3600" dirty="0" smtClean="0"/>
              <a:t>Test and Set </a:t>
            </a:r>
            <a:r>
              <a:rPr lang="en-US" sz="3600" dirty="0" smtClean="0"/>
              <a:t>- Steven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6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33229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9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Set 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4986"/>
            <a:ext cx="2701843" cy="541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6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Semaphore</a:t>
            </a:r>
          </a:p>
          <a:p>
            <a:pPr lvl="1"/>
            <a:r>
              <a:rPr lang="en-US" sz="2800" dirty="0" smtClean="0"/>
              <a:t>Semaphore uses </a:t>
            </a:r>
            <a:r>
              <a:rPr lang="en-US" sz="2800" dirty="0" err="1" smtClean="0"/>
              <a:t>rw_flag</a:t>
            </a:r>
            <a:r>
              <a:rPr lang="en-US" sz="2800" dirty="0" smtClean="0"/>
              <a:t> as well as </a:t>
            </a:r>
            <a:r>
              <a:rPr lang="en-US" sz="2800" dirty="0" err="1" smtClean="0"/>
              <a:t>mutex</a:t>
            </a:r>
            <a:r>
              <a:rPr lang="en-US" sz="2800" dirty="0" smtClean="0"/>
              <a:t> and condition variable to assure several readers can access file concurrently, but only one writer can access file at a time.</a:t>
            </a:r>
          </a:p>
          <a:p>
            <a:pPr lvl="1"/>
            <a:r>
              <a:rPr lang="en-US" sz="2800" dirty="0" smtClean="0"/>
              <a:t>Since each reader and writer notify all waited threads, and waited threads will resume after being notified, it guarantees no threads will be in deadlock.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1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Monitor – </a:t>
            </a:r>
          </a:p>
          <a:p>
            <a:r>
              <a:rPr lang="en-US" sz="2800" dirty="0" smtClean="0"/>
              <a:t>Monitor also uses </a:t>
            </a:r>
            <a:r>
              <a:rPr lang="en-US" sz="2800" dirty="0" err="1" smtClean="0"/>
              <a:t>mutex</a:t>
            </a:r>
            <a:r>
              <a:rPr lang="en-US" sz="2800" dirty="0" smtClean="0"/>
              <a:t> locks in addition to wait and signal. The difference is that access is not granted outside the function. For example only one process can be active at a time. Mutual exclusion is guaranteed since every process is blocked until the next is finished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16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Test and Set</a:t>
            </a:r>
          </a:p>
          <a:p>
            <a:pPr lvl="1"/>
            <a:r>
              <a:rPr lang="en-US" sz="2600" dirty="0" smtClean="0"/>
              <a:t>Uses atomic instructions to test and set a lock variable</a:t>
            </a:r>
          </a:p>
          <a:p>
            <a:pPr lvl="1"/>
            <a:r>
              <a:rPr lang="en-US" sz="2600" dirty="0" smtClean="0"/>
              <a:t>Mutual Exclusion</a:t>
            </a:r>
          </a:p>
          <a:p>
            <a:pPr lvl="2"/>
            <a:r>
              <a:rPr lang="en-US" sz="2400" dirty="0"/>
              <a:t>If a writer thread is accessing the file, all other threads are </a:t>
            </a:r>
            <a:r>
              <a:rPr lang="en-US" sz="2400" dirty="0" smtClean="0"/>
              <a:t>waiting</a:t>
            </a:r>
            <a:endParaRPr lang="en-US" sz="2400" dirty="0"/>
          </a:p>
          <a:p>
            <a:pPr lvl="1"/>
            <a:r>
              <a:rPr lang="en-US" sz="2600" dirty="0" smtClean="0"/>
              <a:t>Multiple reader threads are allowed to access the file at once</a:t>
            </a:r>
          </a:p>
          <a:p>
            <a:pPr lvl="1"/>
            <a:r>
              <a:rPr lang="en-US" sz="2600" dirty="0" smtClean="0"/>
              <a:t>Race Condition avoided using locks</a:t>
            </a:r>
          </a:p>
          <a:p>
            <a:pPr lvl="1"/>
            <a:r>
              <a:rPr lang="en-US" sz="2600" dirty="0"/>
              <a:t>L</a:t>
            </a:r>
            <a:r>
              <a:rPr lang="en-US" sz="2600" dirty="0" smtClean="0"/>
              <a:t>ocks are released after being used, preventing deadlocks</a:t>
            </a:r>
          </a:p>
          <a:p>
            <a:pPr lvl="1"/>
            <a:r>
              <a:rPr lang="en-US" sz="2600" dirty="0" smtClean="0"/>
              <a:t>Chance of writer starvation increases with more reader threads</a:t>
            </a:r>
          </a:p>
          <a:p>
            <a:pPr lvl="1"/>
            <a:endParaRPr lang="en-US" sz="24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comparing three techniques for multithreading-Semaphore, Monitor, Test and Set methods, we found that all three methods guarantee </a:t>
            </a:r>
            <a:r>
              <a:rPr lang="en-US" sz="3200" dirty="0"/>
              <a:t>mutual </a:t>
            </a:r>
            <a:r>
              <a:rPr lang="en-US" sz="3200" dirty="0" smtClean="0"/>
              <a:t>exclusion and there is no deadlock. But unfortunately we found that writers are more likely to starve than readers since readers can access the file concurrently.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6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Monitor is the best synchronization technique for reader-writer problem</a:t>
            </a:r>
          </a:p>
          <a:p>
            <a:pPr lvl="1"/>
            <a:r>
              <a:rPr lang="en-US" sz="2400" dirty="0" smtClean="0"/>
              <a:t> Test and Set</a:t>
            </a:r>
          </a:p>
          <a:p>
            <a:pPr lvl="2"/>
            <a:r>
              <a:rPr lang="en-US" sz="2400" dirty="0" smtClean="0"/>
              <a:t>Busy waiting</a:t>
            </a:r>
          </a:p>
          <a:p>
            <a:pPr lvl="2"/>
            <a:r>
              <a:rPr lang="en-US" sz="2400" dirty="0" smtClean="0"/>
              <a:t>consume CPU cycles</a:t>
            </a:r>
          </a:p>
          <a:p>
            <a:pPr lvl="1"/>
            <a:r>
              <a:rPr lang="en-US" sz="2400" dirty="0" smtClean="0"/>
              <a:t>Semaphore</a:t>
            </a:r>
          </a:p>
          <a:p>
            <a:pPr lvl="2"/>
            <a:r>
              <a:rPr lang="en-US" sz="2400" dirty="0" smtClean="0"/>
              <a:t>No busy waiting</a:t>
            </a:r>
          </a:p>
          <a:p>
            <a:pPr lvl="2"/>
            <a:r>
              <a:rPr lang="en-US" sz="2400" dirty="0" smtClean="0"/>
              <a:t>Shared data can be modified anywhere inside program</a:t>
            </a:r>
          </a:p>
          <a:p>
            <a:pPr lvl="1"/>
            <a:r>
              <a:rPr lang="en-US" sz="2400" dirty="0" smtClean="0"/>
              <a:t>Monitor</a:t>
            </a:r>
          </a:p>
          <a:p>
            <a:pPr lvl="2"/>
            <a:r>
              <a:rPr lang="en-US" sz="2400" dirty="0" smtClean="0"/>
              <a:t>Also adopt Semaphore</a:t>
            </a:r>
          </a:p>
          <a:p>
            <a:pPr lvl="2"/>
            <a:r>
              <a:rPr lang="en-US" sz="2400" dirty="0" smtClean="0"/>
              <a:t>Shared data and member functions are encapsulated </a:t>
            </a:r>
          </a:p>
          <a:p>
            <a:pPr lvl="2"/>
            <a:r>
              <a:rPr lang="en-US" sz="2400" dirty="0" smtClean="0"/>
              <a:t>More secure</a:t>
            </a:r>
          </a:p>
        </p:txBody>
      </p:sp>
    </p:spTree>
    <p:extLst>
      <p:ext uri="{BB962C8B-B14F-4D97-AF65-F5344CB8AC3E}">
        <p14:creationId xmlns:p14="http://schemas.microsoft.com/office/powerpoint/2010/main" val="521865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7620000" cy="1143000"/>
          </a:xfrm>
        </p:spPr>
        <p:txBody>
          <a:bodyPr/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89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1:Semaphore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Semaphore is a counter</a:t>
            </a:r>
          </a:p>
          <a:p>
            <a:r>
              <a:rPr lang="en-US" sz="3600" dirty="0" smtClean="0"/>
              <a:t>Using wait()/signal() to block/unblock thread</a:t>
            </a:r>
          </a:p>
          <a:p>
            <a:r>
              <a:rPr lang="en-US" sz="3600" dirty="0" smtClean="0"/>
              <a:t>To guarantee mutual exclusion</a:t>
            </a:r>
          </a:p>
          <a:p>
            <a:r>
              <a:rPr lang="en-US" sz="3600" dirty="0" smtClean="0"/>
              <a:t>Avoid busy waiting, thus more efficient than </a:t>
            </a:r>
            <a:r>
              <a:rPr lang="en-US" sz="3600" dirty="0" err="1" smtClean="0"/>
              <a:t>mutex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19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29" y="624114"/>
            <a:ext cx="7844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Language:</a:t>
            </a:r>
          </a:p>
          <a:p>
            <a:r>
              <a:rPr lang="en-US" sz="3600" dirty="0" smtClean="0"/>
              <a:t>	C++11 Standard</a:t>
            </a:r>
          </a:p>
          <a:p>
            <a:endParaRPr lang="en-US" sz="3600" dirty="0" smtClean="0"/>
          </a:p>
          <a:p>
            <a:r>
              <a:rPr lang="en-US" sz="3600" dirty="0" smtClean="0"/>
              <a:t>Implementation of Semaphore:</a:t>
            </a:r>
            <a:endParaRPr lang="en-US" sz="3600" dirty="0"/>
          </a:p>
          <a:p>
            <a:pPr lvl="1"/>
            <a:r>
              <a:rPr lang="en-US" sz="3600" dirty="0" smtClean="0"/>
              <a:t>Use a </a:t>
            </a:r>
            <a:r>
              <a:rPr lang="en-US" sz="3600" dirty="0" err="1" smtClean="0"/>
              <a:t>Mutex</a:t>
            </a:r>
            <a:r>
              <a:rPr lang="en-US" sz="3600" dirty="0" smtClean="0"/>
              <a:t> and a Condition Variable pair to implement a Semaphore because C++ standard library does not define a semaphore type.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9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73784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std</a:t>
            </a:r>
            <a:r>
              <a:rPr lang="en-US" sz="3600" dirty="0" smtClean="0"/>
              <a:t>::</a:t>
            </a:r>
            <a:r>
              <a:rPr lang="en-US" sz="3600" dirty="0" err="1" smtClean="0"/>
              <a:t>condition_variable</a:t>
            </a:r>
            <a:r>
              <a:rPr lang="en-US" sz="3600" dirty="0" smtClean="0"/>
              <a:t> Member </a:t>
            </a:r>
            <a:r>
              <a:rPr lang="en-US" sz="3600" dirty="0" err="1" smtClean="0"/>
              <a:t>Funcitons</a:t>
            </a:r>
            <a:endParaRPr lang="en-US" sz="3600" dirty="0" smtClean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3847"/>
              </p:ext>
            </p:extLst>
          </p:nvPr>
        </p:nvGraphicFramePr>
        <p:xfrm>
          <a:off x="461946" y="1905000"/>
          <a:ext cx="7673788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988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notify_one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notify</a:t>
                      </a:r>
                      <a:r>
                        <a:rPr lang="en-US" sz="2800" baseline="0" dirty="0" smtClean="0"/>
                        <a:t> one waiting thread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notify_all</a:t>
                      </a:r>
                      <a:r>
                        <a:rPr lang="en-US" sz="2800" b="1" dirty="0" smtClean="0"/>
                        <a:t>()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notify all waiting thread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wait()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blocks current thread until notified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wait_for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block</a:t>
                      </a:r>
                      <a:r>
                        <a:rPr lang="en-US" sz="2800" baseline="0" dirty="0" smtClean="0"/>
                        <a:t> current thread until notified or specified duration passed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wait_until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block current thread until notified</a:t>
                      </a:r>
                      <a:r>
                        <a:rPr lang="en-US" sz="2800" baseline="0" dirty="0" smtClean="0"/>
                        <a:t> or specified time point reached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2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6845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wait() 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   </a:t>
            </a:r>
            <a:r>
              <a:rPr lang="en-US" sz="3600" dirty="0" err="1"/>
              <a:t>unique_lock</a:t>
            </a:r>
            <a:r>
              <a:rPr lang="en-US" sz="3600" dirty="0"/>
              <a:t> </a:t>
            </a:r>
            <a:r>
              <a:rPr lang="en-US" sz="3600" dirty="0" err="1"/>
              <a:t>lck</a:t>
            </a:r>
            <a:r>
              <a:rPr lang="en-US" sz="3600" dirty="0"/>
              <a:t>(</a:t>
            </a:r>
            <a:r>
              <a:rPr lang="en-US" sz="3600" dirty="0" err="1"/>
              <a:t>mutex</a:t>
            </a:r>
            <a:r>
              <a:rPr lang="en-US" sz="3600" dirty="0"/>
              <a:t>);</a:t>
            </a:r>
          </a:p>
          <a:p>
            <a:r>
              <a:rPr lang="en-US" sz="3600" dirty="0" smtClean="0"/>
              <a:t>    </a:t>
            </a:r>
            <a:r>
              <a:rPr lang="en-US" sz="3600" dirty="0" err="1" smtClean="0"/>
              <a:t>condition_variable.wait</a:t>
            </a:r>
            <a:r>
              <a:rPr lang="en-US" sz="3600" dirty="0" smtClean="0"/>
              <a:t>(</a:t>
            </a:r>
            <a:r>
              <a:rPr lang="en-US" sz="3600" dirty="0" err="1" smtClean="0"/>
              <a:t>lck</a:t>
            </a:r>
            <a:r>
              <a:rPr lang="en-US" sz="3600" dirty="0" smtClean="0"/>
              <a:t>);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0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098" y="264550"/>
            <a:ext cx="791190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wait() </a:t>
            </a:r>
          </a:p>
          <a:p>
            <a:endParaRPr lang="en-US" sz="3600" dirty="0" smtClean="0"/>
          </a:p>
          <a:p>
            <a:r>
              <a:rPr lang="en-US" sz="3400" dirty="0" smtClean="0"/>
              <a:t>At the moment of blocking the thread, it automatically calls </a:t>
            </a:r>
            <a:r>
              <a:rPr lang="en-US" sz="3400" dirty="0" err="1" smtClean="0"/>
              <a:t>lck.unlock</a:t>
            </a:r>
            <a:r>
              <a:rPr lang="en-US" sz="3400" dirty="0" smtClean="0"/>
              <a:t>() to unlock </a:t>
            </a:r>
            <a:r>
              <a:rPr lang="en-US" sz="3400" dirty="0" err="1" smtClean="0"/>
              <a:t>mutex</a:t>
            </a:r>
            <a:r>
              <a:rPr lang="en-US" sz="3400" dirty="0" smtClean="0"/>
              <a:t>, allowing other locked threads to continue.</a:t>
            </a:r>
          </a:p>
          <a:p>
            <a:endParaRPr lang="en-US" sz="3400" dirty="0"/>
          </a:p>
          <a:p>
            <a:r>
              <a:rPr lang="en-US" sz="3400" dirty="0" smtClean="0"/>
              <a:t>Once notified, the thread is unblocked and calls </a:t>
            </a:r>
            <a:r>
              <a:rPr lang="en-US" sz="3400" dirty="0" err="1" smtClean="0"/>
              <a:t>lck.lock</a:t>
            </a:r>
            <a:r>
              <a:rPr lang="en-US" sz="3400" dirty="0" smtClean="0"/>
              <a:t>() to lock </a:t>
            </a:r>
            <a:r>
              <a:rPr lang="en-US" sz="3400" dirty="0" err="1" smtClean="0"/>
              <a:t>mutex</a:t>
            </a:r>
            <a:r>
              <a:rPr lang="en-US" sz="3400" dirty="0" smtClean="0"/>
              <a:t>. The thread should then check the condition and resume waiting if the wake up was spurious.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21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172" y="449943"/>
            <a:ext cx="7623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Initialize variables </a:t>
            </a:r>
          </a:p>
          <a:p>
            <a:endParaRPr lang="en-US" sz="3600" dirty="0" smtClean="0"/>
          </a:p>
          <a:p>
            <a:r>
              <a:rPr lang="en-US" sz="3600" dirty="0" err="1"/>
              <a:t>mutex</a:t>
            </a:r>
            <a:r>
              <a:rPr lang="en-US" sz="3600" dirty="0"/>
              <a:t> </a:t>
            </a:r>
            <a:r>
              <a:rPr lang="en-US" sz="3600" dirty="0" err="1"/>
              <a:t>mtx</a:t>
            </a:r>
            <a:r>
              <a:rPr lang="en-US" sz="3600" dirty="0"/>
              <a:t>; </a:t>
            </a:r>
            <a:r>
              <a:rPr lang="en-US" sz="3600" dirty="0" smtClean="0"/>
              <a:t>// reader writer </a:t>
            </a:r>
            <a:r>
              <a:rPr lang="en-US" sz="3600" dirty="0" err="1" smtClean="0"/>
              <a:t>mutex</a:t>
            </a:r>
            <a:r>
              <a:rPr lang="en-US" sz="3600" dirty="0" smtClean="0"/>
              <a:t> for condition variable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condition_variable</a:t>
            </a:r>
            <a:r>
              <a:rPr lang="en-US" sz="3600" dirty="0" smtClean="0"/>
              <a:t> </a:t>
            </a:r>
            <a:r>
              <a:rPr lang="en-US" sz="3600" dirty="0" err="1"/>
              <a:t>readwrite_cv</a:t>
            </a:r>
            <a:r>
              <a:rPr lang="en-US" sz="3600" dirty="0" smtClean="0"/>
              <a:t>;</a:t>
            </a:r>
          </a:p>
          <a:p>
            <a:endParaRPr lang="en-US" sz="3600" dirty="0"/>
          </a:p>
          <a:p>
            <a:r>
              <a:rPr lang="en-US" sz="3600" dirty="0" smtClean="0"/>
              <a:t>atomic&lt;</a:t>
            </a:r>
            <a:r>
              <a:rPr lang="en-US" sz="3600" dirty="0" err="1" smtClean="0"/>
              <a:t>int</a:t>
            </a:r>
            <a:r>
              <a:rPr lang="en-US" sz="3600" dirty="0"/>
              <a:t>&gt; </a:t>
            </a:r>
            <a:r>
              <a:rPr lang="en-US" sz="3600" dirty="0" err="1"/>
              <a:t>rw_flag</a:t>
            </a:r>
            <a:r>
              <a:rPr lang="en-US" sz="3600" dirty="0"/>
              <a:t>(0); // global variable. </a:t>
            </a:r>
            <a:r>
              <a:rPr lang="en-US" sz="3600" dirty="0" smtClean="0"/>
              <a:t>read write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4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591</TotalTime>
  <Words>909</Words>
  <Application>Microsoft Macintosh PowerPoint</Application>
  <PresentationFormat>On-screen Show (4:3)</PresentationFormat>
  <Paragraphs>158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Cambria</vt:lpstr>
      <vt:lpstr>Arial</vt:lpstr>
      <vt:lpstr>Adjacency</vt:lpstr>
      <vt:lpstr>Multithreaded Reader and Writer Problem </vt:lpstr>
      <vt:lpstr>Problem Description</vt:lpstr>
      <vt:lpstr>Solution Methods  </vt:lpstr>
      <vt:lpstr>Method 1:Semaphore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 Demo</vt:lpstr>
      <vt:lpstr>Method 2 :Monitor</vt:lpstr>
      <vt:lpstr>Monitor Example </vt:lpstr>
      <vt:lpstr>Reader Function</vt:lpstr>
      <vt:lpstr>Writer Function </vt:lpstr>
      <vt:lpstr>Monitor Demo</vt:lpstr>
      <vt:lpstr>Method 3 :Test and Set </vt:lpstr>
      <vt:lpstr>Writer Program</vt:lpstr>
      <vt:lpstr>Reader Program</vt:lpstr>
      <vt:lpstr>Test and Set Problems</vt:lpstr>
      <vt:lpstr>Test and Set Demo</vt:lpstr>
      <vt:lpstr>Test Data</vt:lpstr>
      <vt:lpstr>Semaphore Output</vt:lpstr>
      <vt:lpstr>Monitor Output</vt:lpstr>
      <vt:lpstr>Test and Set Output</vt:lpstr>
      <vt:lpstr>Comparison</vt:lpstr>
      <vt:lpstr>Comparison</vt:lpstr>
      <vt:lpstr>Comparison</vt:lpstr>
      <vt:lpstr>Conclusion</vt:lpstr>
      <vt:lpstr>Conclusion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Reader and Writer Problem</dc:title>
  <dc:creator>Larry</dc:creator>
  <cp:lastModifiedBy>Lee, Moon</cp:lastModifiedBy>
  <cp:revision>42</cp:revision>
  <dcterms:created xsi:type="dcterms:W3CDTF">2015-12-06T14:36:39Z</dcterms:created>
  <dcterms:modified xsi:type="dcterms:W3CDTF">2015-12-10T18:38:11Z</dcterms:modified>
</cp:coreProperties>
</file>