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82" r:id="rId7"/>
    <p:sldId id="279" r:id="rId8"/>
    <p:sldId id="280" r:id="rId9"/>
    <p:sldId id="257" r:id="rId10"/>
    <p:sldId id="258" r:id="rId11"/>
    <p:sldId id="283" r:id="rId12"/>
    <p:sldId id="259" r:id="rId13"/>
    <p:sldId id="260" r:id="rId14"/>
    <p:sldId id="261" r:id="rId15"/>
    <p:sldId id="273" r:id="rId16"/>
    <p:sldId id="262" r:id="rId17"/>
    <p:sldId id="271" r:id="rId18"/>
    <p:sldId id="265" r:id="rId19"/>
    <p:sldId id="272" r:id="rId20"/>
    <p:sldId id="263" r:id="rId21"/>
    <p:sldId id="274" r:id="rId22"/>
    <p:sldId id="275" r:id="rId23"/>
    <p:sldId id="267" r:id="rId24"/>
    <p:sldId id="276" r:id="rId25"/>
    <p:sldId id="281" r:id="rId26"/>
    <p:sldId id="277" r:id="rId27"/>
    <p:sldId id="268" r:id="rId28"/>
    <p:sldId id="269" r:id="rId29"/>
    <p:sldId id="278" r:id="rId30"/>
    <p:sldId id="270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26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005A6-F5CF-4BF0-AC41-B363CE2088A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B50CAEB-3389-414E-97B9-AD8469599BB0}">
      <dgm:prSet phldrT="[Texte]"/>
      <dgm:spPr>
        <a:xfrm>
          <a:off x="2666597" y="819392"/>
          <a:ext cx="1249967" cy="1249967"/>
        </a:xfr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profil</a:t>
          </a:r>
        </a:p>
      </dgm:t>
    </dgm:pt>
    <dgm:pt modelId="{E6C751B7-30F4-4BF5-9C02-543F1C2B6E1E}" type="parTrans" cxnId="{239FB7A1-B284-4C33-83B1-F7909A383D85}">
      <dgm:prSet/>
      <dgm:spPr/>
      <dgm:t>
        <a:bodyPr/>
        <a:lstStyle/>
        <a:p>
          <a:endParaRPr lang="fr-FR"/>
        </a:p>
      </dgm:t>
    </dgm:pt>
    <dgm:pt modelId="{72F5BCE0-3BCE-48D9-8826-3A781CF12ECC}" type="sibTrans" cxnId="{239FB7A1-B284-4C33-83B1-F7909A383D85}">
      <dgm:prSet/>
      <dgm:spPr/>
      <dgm:t>
        <a:bodyPr/>
        <a:lstStyle/>
        <a:p>
          <a:endParaRPr lang="fr-FR"/>
        </a:p>
      </dgm:t>
    </dgm:pt>
    <dgm:pt modelId="{9BF1A3D9-C8B8-474C-ACD2-881DC4221D41}">
      <dgm:prSet phldrT="[Texte]"/>
      <dgm:spPr>
        <a:xfrm>
          <a:off x="1388852" y="1121606"/>
          <a:ext cx="1249967" cy="1249967"/>
        </a:xfr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données métier</a:t>
          </a:r>
        </a:p>
      </dgm:t>
    </dgm:pt>
    <dgm:pt modelId="{7B433A2B-9A6D-4EF8-91B1-9FED8B99BD4E}" type="parTrans" cxnId="{B7B3BAC4-89E6-4C66-9E17-E237F710B5D6}">
      <dgm:prSet/>
      <dgm:spPr/>
      <dgm:t>
        <a:bodyPr/>
        <a:lstStyle/>
        <a:p>
          <a:endParaRPr lang="fr-FR"/>
        </a:p>
      </dgm:t>
    </dgm:pt>
    <dgm:pt modelId="{06EB9804-6133-4AF2-A584-2A0FEB5BABDB}" type="sibTrans" cxnId="{B7B3BAC4-89E6-4C66-9E17-E237F710B5D6}">
      <dgm:prSet/>
      <dgm:spPr/>
      <dgm:t>
        <a:bodyPr/>
        <a:lstStyle/>
        <a:p>
          <a:endParaRPr lang="fr-FR"/>
        </a:p>
      </dgm:t>
    </dgm:pt>
    <dgm:pt modelId="{F0A82C10-FCE1-411E-8E61-6F54FF2740AD}">
      <dgm:prSet phldrT="[Texte]"/>
      <dgm:spPr>
        <a:xfrm>
          <a:off x="1111082" y="4121528"/>
          <a:ext cx="3333246" cy="833311"/>
        </a:xfrm>
        <a:noFill/>
        <a:ln>
          <a:noFill/>
        </a:ln>
        <a:effectLst/>
      </dgm:spPr>
      <dgm:t>
        <a:bodyPr/>
        <a:lstStyle/>
        <a:p>
          <a:r>
            <a:rPr lang="fr-FR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bordereau</a:t>
          </a:r>
        </a:p>
      </dgm:t>
    </dgm:pt>
    <dgm:pt modelId="{9EF0F8E1-8D3A-4881-AE7A-F1EAC2E92B3A}" type="parTrans" cxnId="{9638CFC1-04F2-444B-8BE2-DC6891048FDE}">
      <dgm:prSet/>
      <dgm:spPr/>
      <dgm:t>
        <a:bodyPr/>
        <a:lstStyle/>
        <a:p>
          <a:endParaRPr lang="fr-FR"/>
        </a:p>
      </dgm:t>
    </dgm:pt>
    <dgm:pt modelId="{6F0F7173-D08D-45F3-B3BB-FF1FBF0FECA6}" type="sibTrans" cxnId="{9638CFC1-04F2-444B-8BE2-DC6891048FDE}">
      <dgm:prSet/>
      <dgm:spPr/>
      <dgm:t>
        <a:bodyPr/>
        <a:lstStyle/>
        <a:p>
          <a:endParaRPr lang="fr-FR"/>
        </a:p>
      </dgm:t>
    </dgm:pt>
    <dgm:pt modelId="{B85B0D07-77A4-41DA-B5B6-4FFBABC34A16}">
      <dgm:prSet phldrT="[Texte]"/>
      <dgm:spPr>
        <a:xfrm>
          <a:off x="1388852" y="1121606"/>
          <a:ext cx="1249967" cy="1249967"/>
        </a:xfr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contrôles</a:t>
          </a:r>
        </a:p>
      </dgm:t>
    </dgm:pt>
    <dgm:pt modelId="{0B6AC732-3218-4CB7-B163-5146D20C206B}" type="parTrans" cxnId="{EC65CA26-C284-4256-A2A9-F0FBCBF065E8}">
      <dgm:prSet/>
      <dgm:spPr/>
      <dgm:t>
        <a:bodyPr/>
        <a:lstStyle/>
        <a:p>
          <a:endParaRPr lang="fr-FR"/>
        </a:p>
      </dgm:t>
    </dgm:pt>
    <dgm:pt modelId="{BF1D69A6-B7A3-4AE5-B6EE-7A0E50A5096B}" type="sibTrans" cxnId="{EC65CA26-C284-4256-A2A9-F0FBCBF065E8}">
      <dgm:prSet/>
      <dgm:spPr/>
      <dgm:t>
        <a:bodyPr/>
        <a:lstStyle/>
        <a:p>
          <a:endParaRPr lang="fr-FR"/>
        </a:p>
      </dgm:t>
    </dgm:pt>
    <dgm:pt modelId="{D0B8F11F-7A75-425D-8170-C2C9E606D064}" type="pres">
      <dgm:prSet presAssocID="{B97005A6-F5CF-4BF0-AC41-B363CE2088A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FC2B7DE-C358-45ED-9449-7F36BC4B2F44}" type="pres">
      <dgm:prSet presAssocID="{B97005A6-F5CF-4BF0-AC41-B363CE2088A1}" presName="ellipse" presStyleLbl="trBgShp" presStyleIdx="0" presStyleCnt="1"/>
      <dgm:spPr>
        <a:xfrm>
          <a:off x="980530" y="718839"/>
          <a:ext cx="3583240" cy="1244412"/>
        </a:xfrm>
        <a:prstGeom prst="ellipse">
          <a:avLst/>
        </a:prstGeom>
        <a:solidFill>
          <a:srgbClr val="5B9BD5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fr-FR"/>
        </a:p>
      </dgm:t>
    </dgm:pt>
    <dgm:pt modelId="{33D69432-2DAD-4D2F-9F82-AAECD23D7BBF}" type="pres">
      <dgm:prSet presAssocID="{B97005A6-F5CF-4BF0-AC41-B363CE2088A1}" presName="arrow1" presStyleLbl="fgShp" presStyleIdx="0" presStyleCnt="1" custScaleY="138644"/>
      <dgm:spPr>
        <a:xfrm>
          <a:off x="2430492" y="3680109"/>
          <a:ext cx="694426" cy="616179"/>
        </a:xfrm>
        <a:prstGeom prst="downArrow">
          <a:avLst/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fr-FR"/>
        </a:p>
      </dgm:t>
    </dgm:pt>
    <dgm:pt modelId="{2ADBF134-B704-4589-8D2A-9897CA443628}" type="pres">
      <dgm:prSet presAssocID="{B97005A6-F5CF-4BF0-AC41-B363CE2088A1}" presName="rectangle" presStyleLbl="revTx" presStyleIdx="0" presStyleCnt="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6284AE64-EA0C-4D6A-A235-0272B681E52E}" type="pres">
      <dgm:prSet presAssocID="{9BF1A3D9-C8B8-474C-ACD2-881DC4221D41}" presName="item1" presStyleLbl="node1" presStyleIdx="0" presStyleCnt="3">
        <dgm:presLayoutVars>
          <dgm:bulletEnabled val="1"/>
        </dgm:presLayoutVars>
      </dgm:prSet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fr-FR"/>
        </a:p>
      </dgm:t>
    </dgm:pt>
    <dgm:pt modelId="{7370EC7F-B7A4-45AD-9AB7-DEEE6EDFA0FB}" type="pres">
      <dgm:prSet presAssocID="{B85B0D07-77A4-41DA-B5B6-4FFBABC34A1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126B6C-F887-4303-96EA-F08617BEE7A6}" type="pres">
      <dgm:prSet presAssocID="{F0A82C10-FCE1-411E-8E61-6F54FF2740AD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7B6482-4451-495D-B2FE-7DE602B511FD}" type="pres">
      <dgm:prSet presAssocID="{B97005A6-F5CF-4BF0-AC41-B363CE2088A1}" presName="funnel" presStyleLbl="trAlignAcc1" presStyleIdx="0" presStyleCnt="1"/>
      <dgm:spPr>
        <a:xfrm>
          <a:off x="833311" y="566065"/>
          <a:ext cx="3888787" cy="3111030"/>
        </a:xfrm>
        <a:prstGeom prst="funnel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fr-FR"/>
        </a:p>
      </dgm:t>
    </dgm:pt>
  </dgm:ptLst>
  <dgm:cxnLst>
    <dgm:cxn modelId="{6E98DB41-88A7-4C5D-8F21-2C5EE35128FD}" type="presOf" srcId="{B97005A6-F5CF-4BF0-AC41-B363CE2088A1}" destId="{D0B8F11F-7A75-425D-8170-C2C9E606D064}" srcOrd="0" destOrd="0" presId="urn:microsoft.com/office/officeart/2005/8/layout/funnel1"/>
    <dgm:cxn modelId="{5E51D19F-90A3-4B62-9474-8B4D09D98CB5}" type="presOf" srcId="{3B50CAEB-3389-414E-97B9-AD8469599BB0}" destId="{23126B6C-F887-4303-96EA-F08617BEE7A6}" srcOrd="0" destOrd="0" presId="urn:microsoft.com/office/officeart/2005/8/layout/funnel1"/>
    <dgm:cxn modelId="{96D45285-D756-4134-A657-C4D352E01023}" type="presOf" srcId="{B85B0D07-77A4-41DA-B5B6-4FFBABC34A16}" destId="{6284AE64-EA0C-4D6A-A235-0272B681E52E}" srcOrd="0" destOrd="0" presId="urn:microsoft.com/office/officeart/2005/8/layout/funnel1"/>
    <dgm:cxn modelId="{9638CFC1-04F2-444B-8BE2-DC6891048FDE}" srcId="{B97005A6-F5CF-4BF0-AC41-B363CE2088A1}" destId="{F0A82C10-FCE1-411E-8E61-6F54FF2740AD}" srcOrd="3" destOrd="0" parTransId="{9EF0F8E1-8D3A-4881-AE7A-F1EAC2E92B3A}" sibTransId="{6F0F7173-D08D-45F3-B3BB-FF1FBF0FECA6}"/>
    <dgm:cxn modelId="{747D2EE7-6C2E-4750-8CE0-0FBED9D506CD}" type="presOf" srcId="{F0A82C10-FCE1-411E-8E61-6F54FF2740AD}" destId="{2ADBF134-B704-4589-8D2A-9897CA443628}" srcOrd="0" destOrd="0" presId="urn:microsoft.com/office/officeart/2005/8/layout/funnel1"/>
    <dgm:cxn modelId="{239FB7A1-B284-4C33-83B1-F7909A383D85}" srcId="{B97005A6-F5CF-4BF0-AC41-B363CE2088A1}" destId="{3B50CAEB-3389-414E-97B9-AD8469599BB0}" srcOrd="0" destOrd="0" parTransId="{E6C751B7-30F4-4BF5-9C02-543F1C2B6E1E}" sibTransId="{72F5BCE0-3BCE-48D9-8826-3A781CF12ECC}"/>
    <dgm:cxn modelId="{B7B3BAC4-89E6-4C66-9E17-E237F710B5D6}" srcId="{B97005A6-F5CF-4BF0-AC41-B363CE2088A1}" destId="{9BF1A3D9-C8B8-474C-ACD2-881DC4221D41}" srcOrd="1" destOrd="0" parTransId="{7B433A2B-9A6D-4EF8-91B1-9FED8B99BD4E}" sibTransId="{06EB9804-6133-4AF2-A584-2A0FEB5BABDB}"/>
    <dgm:cxn modelId="{85E19005-29C0-4AEE-A921-692542F15D97}" type="presOf" srcId="{9BF1A3D9-C8B8-474C-ACD2-881DC4221D41}" destId="{7370EC7F-B7A4-45AD-9AB7-DEEE6EDFA0FB}" srcOrd="0" destOrd="0" presId="urn:microsoft.com/office/officeart/2005/8/layout/funnel1"/>
    <dgm:cxn modelId="{EC65CA26-C284-4256-A2A9-F0FBCBF065E8}" srcId="{B97005A6-F5CF-4BF0-AC41-B363CE2088A1}" destId="{B85B0D07-77A4-41DA-B5B6-4FFBABC34A16}" srcOrd="2" destOrd="0" parTransId="{0B6AC732-3218-4CB7-B163-5146D20C206B}" sibTransId="{BF1D69A6-B7A3-4AE5-B6EE-7A0E50A5096B}"/>
    <dgm:cxn modelId="{6268B620-BEBB-468A-9E1C-F807FD2023D1}" type="presParOf" srcId="{D0B8F11F-7A75-425D-8170-C2C9E606D064}" destId="{4FC2B7DE-C358-45ED-9449-7F36BC4B2F44}" srcOrd="0" destOrd="0" presId="urn:microsoft.com/office/officeart/2005/8/layout/funnel1"/>
    <dgm:cxn modelId="{3A195376-0EAA-4615-B0F4-63658089BCE2}" type="presParOf" srcId="{D0B8F11F-7A75-425D-8170-C2C9E606D064}" destId="{33D69432-2DAD-4D2F-9F82-AAECD23D7BBF}" srcOrd="1" destOrd="0" presId="urn:microsoft.com/office/officeart/2005/8/layout/funnel1"/>
    <dgm:cxn modelId="{C3F13CFC-1917-4A63-A4C2-986C7B73FF4A}" type="presParOf" srcId="{D0B8F11F-7A75-425D-8170-C2C9E606D064}" destId="{2ADBF134-B704-4589-8D2A-9897CA443628}" srcOrd="2" destOrd="0" presId="urn:microsoft.com/office/officeart/2005/8/layout/funnel1"/>
    <dgm:cxn modelId="{6CF0AA7B-E4A4-4A00-8DD5-387DBD88F539}" type="presParOf" srcId="{D0B8F11F-7A75-425D-8170-C2C9E606D064}" destId="{6284AE64-EA0C-4D6A-A235-0272B681E52E}" srcOrd="3" destOrd="0" presId="urn:microsoft.com/office/officeart/2005/8/layout/funnel1"/>
    <dgm:cxn modelId="{8416C796-31E8-4C19-8066-54B3B9F9D975}" type="presParOf" srcId="{D0B8F11F-7A75-425D-8170-C2C9E606D064}" destId="{7370EC7F-B7A4-45AD-9AB7-DEEE6EDFA0FB}" srcOrd="4" destOrd="0" presId="urn:microsoft.com/office/officeart/2005/8/layout/funnel1"/>
    <dgm:cxn modelId="{4B398487-1AC3-4DBE-94FE-41E85CD932A5}" type="presParOf" srcId="{D0B8F11F-7A75-425D-8170-C2C9E606D064}" destId="{23126B6C-F887-4303-96EA-F08617BEE7A6}" srcOrd="5" destOrd="0" presId="urn:microsoft.com/office/officeart/2005/8/layout/funnel1"/>
    <dgm:cxn modelId="{15DA8086-F9A7-4C11-95D7-70DCF846290C}" type="presParOf" srcId="{D0B8F11F-7A75-425D-8170-C2C9E606D064}" destId="{D87B6482-4451-495D-B2FE-7DE602B511F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7005A6-F5CF-4BF0-AC41-B363CE2088A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B50CAEB-3389-414E-97B9-AD8469599BB0}">
      <dgm:prSet phldrT="[Texte]"/>
      <dgm:spPr>
        <a:xfrm>
          <a:off x="1859164" y="785925"/>
          <a:ext cx="871483" cy="871483"/>
        </a:xfr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zip</a:t>
          </a:r>
        </a:p>
      </dgm:t>
    </dgm:pt>
    <dgm:pt modelId="{E6C751B7-30F4-4BF5-9C02-543F1C2B6E1E}" type="parTrans" cxnId="{239FB7A1-B284-4C33-83B1-F7909A383D85}">
      <dgm:prSet/>
      <dgm:spPr/>
      <dgm:t>
        <a:bodyPr/>
        <a:lstStyle/>
        <a:p>
          <a:endParaRPr lang="fr-FR"/>
        </a:p>
      </dgm:t>
    </dgm:pt>
    <dgm:pt modelId="{72F5BCE0-3BCE-48D9-8826-3A781CF12ECC}" type="sibTrans" cxnId="{239FB7A1-B284-4C33-83B1-F7909A383D85}">
      <dgm:prSet/>
      <dgm:spPr/>
      <dgm:t>
        <a:bodyPr/>
        <a:lstStyle/>
        <a:p>
          <a:endParaRPr lang="fr-FR"/>
        </a:p>
      </dgm:t>
    </dgm:pt>
    <dgm:pt modelId="{9BF1A3D9-C8B8-474C-ACD2-881DC4221D41}">
      <dgm:prSet phldrT="[Texte]"/>
      <dgm:spPr>
        <a:xfrm>
          <a:off x="968314" y="996631"/>
          <a:ext cx="871483" cy="871483"/>
        </a:xfr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bordereau</a:t>
          </a:r>
        </a:p>
      </dgm:t>
    </dgm:pt>
    <dgm:pt modelId="{7B433A2B-9A6D-4EF8-91B1-9FED8B99BD4E}" type="parTrans" cxnId="{B7B3BAC4-89E6-4C66-9E17-E237F710B5D6}">
      <dgm:prSet/>
      <dgm:spPr/>
      <dgm:t>
        <a:bodyPr/>
        <a:lstStyle/>
        <a:p>
          <a:endParaRPr lang="fr-FR"/>
        </a:p>
      </dgm:t>
    </dgm:pt>
    <dgm:pt modelId="{06EB9804-6133-4AF2-A584-2A0FEB5BABDB}" type="sibTrans" cxnId="{B7B3BAC4-89E6-4C66-9E17-E237F710B5D6}">
      <dgm:prSet/>
      <dgm:spPr/>
      <dgm:t>
        <a:bodyPr/>
        <a:lstStyle/>
        <a:p>
          <a:endParaRPr lang="fr-FR"/>
        </a:p>
      </dgm:t>
    </dgm:pt>
    <dgm:pt modelId="{812BCD6A-8987-4851-8D11-0DB2676C0B5E}">
      <dgm:prSet phldrT="[Texte]"/>
      <dgm:spPr>
        <a:xfrm>
          <a:off x="968314" y="996631"/>
          <a:ext cx="871483" cy="871483"/>
        </a:xfr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paramétrage SAE et profil</a:t>
          </a:r>
        </a:p>
      </dgm:t>
    </dgm:pt>
    <dgm:pt modelId="{744A24DE-0E82-44D8-88EC-EB0E4AF0ABC8}" type="parTrans" cxnId="{28FC5F2C-AB3E-485C-BBA8-5D8FBDA4EE08}">
      <dgm:prSet/>
      <dgm:spPr/>
      <dgm:t>
        <a:bodyPr/>
        <a:lstStyle/>
        <a:p>
          <a:endParaRPr lang="fr-FR"/>
        </a:p>
      </dgm:t>
    </dgm:pt>
    <dgm:pt modelId="{A6EFE043-F3A3-431B-94CC-3B235FF0DDDB}" type="sibTrans" cxnId="{28FC5F2C-AB3E-485C-BBA8-5D8FBDA4EE08}">
      <dgm:prSet/>
      <dgm:spPr/>
      <dgm:t>
        <a:bodyPr/>
        <a:lstStyle/>
        <a:p>
          <a:endParaRPr lang="fr-FR"/>
        </a:p>
      </dgm:t>
    </dgm:pt>
    <dgm:pt modelId="{D8770690-A023-4005-A2AD-F652CF45CD5E}">
      <dgm:prSet phldrT="[Texte]"/>
      <dgm:spPr>
        <a:xfrm>
          <a:off x="968314" y="996631"/>
          <a:ext cx="871483" cy="871483"/>
        </a:xfrm>
        <a:solidFill>
          <a:schemeClr val="bg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fr-FR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versement</a:t>
          </a:r>
          <a:endParaRPr lang="fr-FR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DDE28E16-B9FA-4891-8BAF-13B49C3311BB}" type="parTrans" cxnId="{774C8131-8C11-4CB1-8A12-032E1BAE5681}">
      <dgm:prSet/>
      <dgm:spPr/>
      <dgm:t>
        <a:bodyPr/>
        <a:lstStyle/>
        <a:p>
          <a:endParaRPr lang="fr-FR"/>
        </a:p>
      </dgm:t>
    </dgm:pt>
    <dgm:pt modelId="{298A7671-13C0-4AB2-869B-FC7B45F7A81C}" type="sibTrans" cxnId="{774C8131-8C11-4CB1-8A12-032E1BAE5681}">
      <dgm:prSet/>
      <dgm:spPr/>
      <dgm:t>
        <a:bodyPr/>
        <a:lstStyle/>
        <a:p>
          <a:endParaRPr lang="fr-FR"/>
        </a:p>
      </dgm:t>
    </dgm:pt>
    <dgm:pt modelId="{D0B8F11F-7A75-425D-8170-C2C9E606D064}" type="pres">
      <dgm:prSet presAssocID="{B97005A6-F5CF-4BF0-AC41-B363CE2088A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FC2B7DE-C358-45ED-9449-7F36BC4B2F44}" type="pres">
      <dgm:prSet presAssocID="{B97005A6-F5CF-4BF0-AC41-B363CE2088A1}" presName="ellipse" presStyleLbl="trBgShp" presStyleIdx="0" presStyleCnt="1"/>
      <dgm:spPr>
        <a:xfrm>
          <a:off x="683630" y="715819"/>
          <a:ext cx="2498252" cy="867610"/>
        </a:xfrm>
        <a:prstGeom prst="ellipse">
          <a:avLst/>
        </a:prstGeom>
        <a:solidFill>
          <a:srgbClr val="5B9BD5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fr-FR"/>
        </a:p>
      </dgm:t>
    </dgm:pt>
    <dgm:pt modelId="{33D69432-2DAD-4D2F-9F82-AAECD23D7BBF}" type="pres">
      <dgm:prSet presAssocID="{B97005A6-F5CF-4BF0-AC41-B363CE2088A1}" presName="arrow1" presStyleLbl="fgShp" presStyleIdx="0" presStyleCnt="1" custScaleY="175772"/>
      <dgm:spPr>
        <a:xfrm>
          <a:off x="1694551" y="2780431"/>
          <a:ext cx="484157" cy="429603"/>
        </a:xfrm>
        <a:prstGeom prst="downArrow">
          <a:avLst/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fr-FR"/>
        </a:p>
      </dgm:t>
    </dgm:pt>
    <dgm:pt modelId="{2ADBF134-B704-4589-8D2A-9897CA443628}" type="pres">
      <dgm:prSet presAssocID="{B97005A6-F5CF-4BF0-AC41-B363CE2088A1}" presName="rectangle" presStyleLbl="revTx" presStyleIdx="0" presStyleCnt="1" custScaleY="3471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6284AE64-EA0C-4D6A-A235-0272B681E52E}" type="pres">
      <dgm:prSet presAssocID="{9BF1A3D9-C8B8-474C-ACD2-881DC4221D41}" presName="item1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8036F454-6C37-4DB3-A07B-88DB009F8DC9}" type="pres">
      <dgm:prSet presAssocID="{812BCD6A-8987-4851-8D11-0DB2676C0B5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0CB678-74B6-450D-9C08-48EB49B6982B}" type="pres">
      <dgm:prSet presAssocID="{D8770690-A023-4005-A2AD-F652CF45CD5E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7B6482-4451-495D-B2FE-7DE602B511FD}" type="pres">
      <dgm:prSet presAssocID="{B97005A6-F5CF-4BF0-AC41-B363CE2088A1}" presName="funnel" presStyleLbl="trAlignAcc1" presStyleIdx="0" presStyleCnt="1"/>
      <dgm:spPr>
        <a:xfrm>
          <a:off x="580988" y="609305"/>
          <a:ext cx="2711282" cy="2169025"/>
        </a:xfrm>
        <a:prstGeom prst="funnel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fr-FR"/>
        </a:p>
      </dgm:t>
    </dgm:pt>
  </dgm:ptLst>
  <dgm:cxnLst>
    <dgm:cxn modelId="{24CB96CC-9085-44CE-BC0C-68DD999D4A82}" type="presOf" srcId="{9BF1A3D9-C8B8-474C-ACD2-881DC4221D41}" destId="{8036F454-6C37-4DB3-A07B-88DB009F8DC9}" srcOrd="0" destOrd="0" presId="urn:microsoft.com/office/officeart/2005/8/layout/funnel1"/>
    <dgm:cxn modelId="{AA9A9F47-2B94-48FB-8CA3-71FAC68B8668}" type="presOf" srcId="{D8770690-A023-4005-A2AD-F652CF45CD5E}" destId="{2ADBF134-B704-4589-8D2A-9897CA443628}" srcOrd="0" destOrd="0" presId="urn:microsoft.com/office/officeart/2005/8/layout/funnel1"/>
    <dgm:cxn modelId="{774C8131-8C11-4CB1-8A12-032E1BAE5681}" srcId="{B97005A6-F5CF-4BF0-AC41-B363CE2088A1}" destId="{D8770690-A023-4005-A2AD-F652CF45CD5E}" srcOrd="3" destOrd="0" parTransId="{DDE28E16-B9FA-4891-8BAF-13B49C3311BB}" sibTransId="{298A7671-13C0-4AB2-869B-FC7B45F7A81C}"/>
    <dgm:cxn modelId="{239FB7A1-B284-4C33-83B1-F7909A383D85}" srcId="{B97005A6-F5CF-4BF0-AC41-B363CE2088A1}" destId="{3B50CAEB-3389-414E-97B9-AD8469599BB0}" srcOrd="0" destOrd="0" parTransId="{E6C751B7-30F4-4BF5-9C02-543F1C2B6E1E}" sibTransId="{72F5BCE0-3BCE-48D9-8826-3A781CF12ECC}"/>
    <dgm:cxn modelId="{B7B3BAC4-89E6-4C66-9E17-E237F710B5D6}" srcId="{B97005A6-F5CF-4BF0-AC41-B363CE2088A1}" destId="{9BF1A3D9-C8B8-474C-ACD2-881DC4221D41}" srcOrd="1" destOrd="0" parTransId="{7B433A2B-9A6D-4EF8-91B1-9FED8B99BD4E}" sibTransId="{06EB9804-6133-4AF2-A584-2A0FEB5BABDB}"/>
    <dgm:cxn modelId="{B6E8140C-9A15-42C6-9747-34B221208527}" type="presOf" srcId="{B97005A6-F5CF-4BF0-AC41-B363CE2088A1}" destId="{D0B8F11F-7A75-425D-8170-C2C9E606D064}" srcOrd="0" destOrd="0" presId="urn:microsoft.com/office/officeart/2005/8/layout/funnel1"/>
    <dgm:cxn modelId="{AAF5BF7A-D561-426B-9848-289A83B69A68}" type="presOf" srcId="{812BCD6A-8987-4851-8D11-0DB2676C0B5E}" destId="{6284AE64-EA0C-4D6A-A235-0272B681E52E}" srcOrd="0" destOrd="0" presId="urn:microsoft.com/office/officeart/2005/8/layout/funnel1"/>
    <dgm:cxn modelId="{89651844-A23B-421D-B0BE-52667C663544}" type="presOf" srcId="{3B50CAEB-3389-414E-97B9-AD8469599BB0}" destId="{C20CB678-74B6-450D-9C08-48EB49B6982B}" srcOrd="0" destOrd="0" presId="urn:microsoft.com/office/officeart/2005/8/layout/funnel1"/>
    <dgm:cxn modelId="{28FC5F2C-AB3E-485C-BBA8-5D8FBDA4EE08}" srcId="{B97005A6-F5CF-4BF0-AC41-B363CE2088A1}" destId="{812BCD6A-8987-4851-8D11-0DB2676C0B5E}" srcOrd="2" destOrd="0" parTransId="{744A24DE-0E82-44D8-88EC-EB0E4AF0ABC8}" sibTransId="{A6EFE043-F3A3-431B-94CC-3B235FF0DDDB}"/>
    <dgm:cxn modelId="{2C7F4AE6-5DEF-4DB7-BFC5-16E96C176E7A}" type="presParOf" srcId="{D0B8F11F-7A75-425D-8170-C2C9E606D064}" destId="{4FC2B7DE-C358-45ED-9449-7F36BC4B2F44}" srcOrd="0" destOrd="0" presId="urn:microsoft.com/office/officeart/2005/8/layout/funnel1"/>
    <dgm:cxn modelId="{E3CD3235-8664-49E7-989D-11C94764D4E2}" type="presParOf" srcId="{D0B8F11F-7A75-425D-8170-C2C9E606D064}" destId="{33D69432-2DAD-4D2F-9F82-AAECD23D7BBF}" srcOrd="1" destOrd="0" presId="urn:microsoft.com/office/officeart/2005/8/layout/funnel1"/>
    <dgm:cxn modelId="{2A29B36B-2B81-4ED3-8C6A-D5E898F721CE}" type="presParOf" srcId="{D0B8F11F-7A75-425D-8170-C2C9E606D064}" destId="{2ADBF134-B704-4589-8D2A-9897CA443628}" srcOrd="2" destOrd="0" presId="urn:microsoft.com/office/officeart/2005/8/layout/funnel1"/>
    <dgm:cxn modelId="{484D679B-325E-44F3-84EF-6AD205228A99}" type="presParOf" srcId="{D0B8F11F-7A75-425D-8170-C2C9E606D064}" destId="{6284AE64-EA0C-4D6A-A235-0272B681E52E}" srcOrd="3" destOrd="0" presId="urn:microsoft.com/office/officeart/2005/8/layout/funnel1"/>
    <dgm:cxn modelId="{745DC362-3F74-4230-BE2D-0CFF7C53450D}" type="presParOf" srcId="{D0B8F11F-7A75-425D-8170-C2C9E606D064}" destId="{8036F454-6C37-4DB3-A07B-88DB009F8DC9}" srcOrd="4" destOrd="0" presId="urn:microsoft.com/office/officeart/2005/8/layout/funnel1"/>
    <dgm:cxn modelId="{D89A93D8-A932-4E39-AA69-EF1F7B76F8AD}" type="presParOf" srcId="{D0B8F11F-7A75-425D-8170-C2C9E606D064}" destId="{C20CB678-74B6-450D-9C08-48EB49B6982B}" srcOrd="5" destOrd="0" presId="urn:microsoft.com/office/officeart/2005/8/layout/funnel1"/>
    <dgm:cxn modelId="{709F788C-C8D3-4145-9619-2A12808915B3}" type="presParOf" srcId="{D0B8F11F-7A75-425D-8170-C2C9E606D064}" destId="{D87B6482-4451-495D-B2FE-7DE602B511F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2B7DE-C358-45ED-9449-7F36BC4B2F44}">
      <dsp:nvSpPr>
        <dsp:cNvPr id="0" name=""/>
        <dsp:cNvSpPr/>
      </dsp:nvSpPr>
      <dsp:spPr>
        <a:xfrm>
          <a:off x="813402" y="826651"/>
          <a:ext cx="2972490" cy="1032306"/>
        </a:xfrm>
        <a:prstGeom prst="ellipse">
          <a:avLst/>
        </a:prstGeom>
        <a:solidFill>
          <a:srgbClr val="5B9BD5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69432-2DAD-4D2F-9F82-AAECD23D7BBF}">
      <dsp:nvSpPr>
        <dsp:cNvPr id="0" name=""/>
        <dsp:cNvSpPr/>
      </dsp:nvSpPr>
      <dsp:spPr>
        <a:xfrm>
          <a:off x="2016224" y="3283184"/>
          <a:ext cx="576064" cy="511154"/>
        </a:xfrm>
        <a:prstGeom prst="downArrow">
          <a:avLst/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BF134-B704-4589-8D2A-9897CA443628}">
      <dsp:nvSpPr>
        <dsp:cNvPr id="0" name=""/>
        <dsp:cNvSpPr/>
      </dsp:nvSpPr>
      <dsp:spPr>
        <a:xfrm>
          <a:off x="921702" y="3649365"/>
          <a:ext cx="2765107" cy="69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bordereau</a:t>
          </a:r>
        </a:p>
      </dsp:txBody>
      <dsp:txXfrm>
        <a:off x="921702" y="3649365"/>
        <a:ext cx="2765107" cy="691276"/>
      </dsp:txXfrm>
    </dsp:sp>
    <dsp:sp modelId="{6284AE64-EA0C-4D6A-A235-0272B681E52E}">
      <dsp:nvSpPr>
        <dsp:cNvPr id="0" name=""/>
        <dsp:cNvSpPr/>
      </dsp:nvSpPr>
      <dsp:spPr>
        <a:xfrm>
          <a:off x="1894098" y="1938685"/>
          <a:ext cx="1036915" cy="1036915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contrôles</a:t>
          </a:r>
        </a:p>
      </dsp:txBody>
      <dsp:txXfrm>
        <a:off x="2045951" y="2090538"/>
        <a:ext cx="733209" cy="733209"/>
      </dsp:txXfrm>
    </dsp:sp>
    <dsp:sp modelId="{7370EC7F-B7A4-45AD-9AB7-DEEE6EDFA0FB}">
      <dsp:nvSpPr>
        <dsp:cNvPr id="0" name=""/>
        <dsp:cNvSpPr/>
      </dsp:nvSpPr>
      <dsp:spPr>
        <a:xfrm>
          <a:off x="1152127" y="1160768"/>
          <a:ext cx="1036915" cy="1036915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données métier</a:t>
          </a:r>
        </a:p>
      </dsp:txBody>
      <dsp:txXfrm>
        <a:off x="1303980" y="1312621"/>
        <a:ext cx="733209" cy="733209"/>
      </dsp:txXfrm>
    </dsp:sp>
    <dsp:sp modelId="{23126B6C-F887-4303-96EA-F08617BEE7A6}">
      <dsp:nvSpPr>
        <dsp:cNvPr id="0" name=""/>
        <dsp:cNvSpPr/>
      </dsp:nvSpPr>
      <dsp:spPr>
        <a:xfrm>
          <a:off x="2212085" y="910065"/>
          <a:ext cx="1036915" cy="1036915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profil</a:t>
          </a:r>
        </a:p>
      </dsp:txBody>
      <dsp:txXfrm>
        <a:off x="2363938" y="1061918"/>
        <a:ext cx="733209" cy="733209"/>
      </dsp:txXfrm>
    </dsp:sp>
    <dsp:sp modelId="{D87B6482-4451-495D-B2FE-7DE602B511FD}">
      <dsp:nvSpPr>
        <dsp:cNvPr id="0" name=""/>
        <dsp:cNvSpPr/>
      </dsp:nvSpPr>
      <dsp:spPr>
        <a:xfrm>
          <a:off x="691276" y="699917"/>
          <a:ext cx="3225958" cy="2580766"/>
        </a:xfrm>
        <a:prstGeom prst="funnel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2B7DE-C358-45ED-9449-7F36BC4B2F44}">
      <dsp:nvSpPr>
        <dsp:cNvPr id="0" name=""/>
        <dsp:cNvSpPr/>
      </dsp:nvSpPr>
      <dsp:spPr>
        <a:xfrm>
          <a:off x="826111" y="950775"/>
          <a:ext cx="3018935" cy="1048436"/>
        </a:xfrm>
        <a:prstGeom prst="ellipse">
          <a:avLst/>
        </a:prstGeom>
        <a:solidFill>
          <a:srgbClr val="5B9BD5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69432-2DAD-4D2F-9F82-AAECD23D7BBF}">
      <dsp:nvSpPr>
        <dsp:cNvPr id="0" name=""/>
        <dsp:cNvSpPr/>
      </dsp:nvSpPr>
      <dsp:spPr>
        <a:xfrm>
          <a:off x="2047727" y="3376179"/>
          <a:ext cx="585065" cy="658163"/>
        </a:xfrm>
        <a:prstGeom prst="downArrow">
          <a:avLst/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BF134-B704-4589-8D2A-9897CA443628}">
      <dsp:nvSpPr>
        <dsp:cNvPr id="0" name=""/>
        <dsp:cNvSpPr/>
      </dsp:nvSpPr>
      <dsp:spPr>
        <a:xfrm>
          <a:off x="936103" y="4046759"/>
          <a:ext cx="2808312" cy="243747"/>
        </a:xfrm>
        <a:prstGeom prst="rect">
          <a:avLst/>
        </a:prstGeom>
        <a:solidFill>
          <a:schemeClr val="bg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versement</a:t>
          </a:r>
          <a:endParaRPr lang="fr-FR" sz="8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936103" y="4046759"/>
        <a:ext cx="2808312" cy="243747"/>
      </dsp:txXfrm>
    </dsp:sp>
    <dsp:sp modelId="{6284AE64-EA0C-4D6A-A235-0272B681E52E}">
      <dsp:nvSpPr>
        <dsp:cNvPr id="0" name=""/>
        <dsp:cNvSpPr/>
      </dsp:nvSpPr>
      <dsp:spPr>
        <a:xfrm>
          <a:off x="1923693" y="2080185"/>
          <a:ext cx="1053117" cy="1053117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paramétrage SAE et profil</a:t>
          </a:r>
        </a:p>
      </dsp:txBody>
      <dsp:txXfrm>
        <a:off x="2077918" y="2234410"/>
        <a:ext cx="744667" cy="744667"/>
      </dsp:txXfrm>
    </dsp:sp>
    <dsp:sp modelId="{8036F454-6C37-4DB3-A07B-88DB009F8DC9}">
      <dsp:nvSpPr>
        <dsp:cNvPr id="0" name=""/>
        <dsp:cNvSpPr/>
      </dsp:nvSpPr>
      <dsp:spPr>
        <a:xfrm>
          <a:off x="1170129" y="1290113"/>
          <a:ext cx="1053117" cy="1053117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bordereau</a:t>
          </a:r>
        </a:p>
      </dsp:txBody>
      <dsp:txXfrm>
        <a:off x="1324354" y="1444338"/>
        <a:ext cx="744667" cy="744667"/>
      </dsp:txXfrm>
    </dsp:sp>
    <dsp:sp modelId="{C20CB678-74B6-450D-9C08-48EB49B6982B}">
      <dsp:nvSpPr>
        <dsp:cNvPr id="0" name=""/>
        <dsp:cNvSpPr/>
      </dsp:nvSpPr>
      <dsp:spPr>
        <a:xfrm>
          <a:off x="2246649" y="1035492"/>
          <a:ext cx="1053117" cy="1053117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zip</a:t>
          </a:r>
        </a:p>
      </dsp:txBody>
      <dsp:txXfrm>
        <a:off x="2400874" y="1189717"/>
        <a:ext cx="744667" cy="744667"/>
      </dsp:txXfrm>
    </dsp:sp>
    <dsp:sp modelId="{D87B6482-4451-495D-B2FE-7DE602B511FD}">
      <dsp:nvSpPr>
        <dsp:cNvPr id="0" name=""/>
        <dsp:cNvSpPr/>
      </dsp:nvSpPr>
      <dsp:spPr>
        <a:xfrm>
          <a:off x="702077" y="822061"/>
          <a:ext cx="3276364" cy="2621091"/>
        </a:xfrm>
        <a:prstGeom prst="funnel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7CD1-DABB-4BB8-BD0D-0685075EBE20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298E-EE56-4B9A-AD29-F0B3E09CB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68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7CD1-DABB-4BB8-BD0D-0685075EBE20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298E-EE56-4B9A-AD29-F0B3E09CB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10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7CD1-DABB-4BB8-BD0D-0685075EBE20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298E-EE56-4B9A-AD29-F0B3E09CB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03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7CD1-DABB-4BB8-BD0D-0685075EBE20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298E-EE56-4B9A-AD29-F0B3E09CB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4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7CD1-DABB-4BB8-BD0D-0685075EBE20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298E-EE56-4B9A-AD29-F0B3E09CB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43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7CD1-DABB-4BB8-BD0D-0685075EBE20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298E-EE56-4B9A-AD29-F0B3E09CB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98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7CD1-DABB-4BB8-BD0D-0685075EBE20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298E-EE56-4B9A-AD29-F0B3E09CB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91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7CD1-DABB-4BB8-BD0D-0685075EBE20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298E-EE56-4B9A-AD29-F0B3E09CB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46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7CD1-DABB-4BB8-BD0D-0685075EBE20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298E-EE56-4B9A-AD29-F0B3E09CB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9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7CD1-DABB-4BB8-BD0D-0685075EBE20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298E-EE56-4B9A-AD29-F0B3E09CB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60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7CD1-DABB-4BB8-BD0D-0685075EBE20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298E-EE56-4B9A-AD29-F0B3E09CB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74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77CD1-DABB-4BB8-BD0D-0685075EBE20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298E-EE56-4B9A-AD29-F0B3E09CB1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8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tPercot/Seda-Generator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CABAN</a:t>
            </a:r>
            <a:br>
              <a:rPr lang="fr-FR" dirty="0" smtClean="0"/>
            </a:br>
            <a:r>
              <a:rPr lang="fr-FR" dirty="0" smtClean="0"/>
              <a:t>Générateur de bordereaux de transfert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Comment débuter ?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365104"/>
            <a:ext cx="6400800" cy="936104"/>
          </a:xfrm>
        </p:spPr>
        <p:txBody>
          <a:bodyPr/>
          <a:lstStyle/>
          <a:p>
            <a:r>
              <a:rPr lang="fr-FR" dirty="0" smtClean="0"/>
              <a:t>26/01/2016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0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Instrumentation des documents du profil (1)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060848"/>
            <a:ext cx="6400800" cy="3793976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 smtClean="0"/>
              <a:t>Pour qu’un document ait une existence réelle, un fichier doit exister.</a:t>
            </a:r>
          </a:p>
          <a:p>
            <a:pPr algn="l"/>
            <a:r>
              <a:rPr lang="fr-FR" dirty="0" smtClean="0"/>
              <a:t>Le fichier est désigné par son nom qui sera stocké dans l’attribut « Nom du fichier » dans la balise « Pièce jointe ».</a:t>
            </a:r>
          </a:p>
          <a:p>
            <a:pPr algn="l"/>
            <a:r>
              <a:rPr lang="fr-FR" dirty="0" smtClean="0"/>
              <a:t>Cet attribut doit être rendu obligatoire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53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Instrumentation des documents du profil (2)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2132856"/>
            <a:ext cx="7416824" cy="379397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fr-FR" dirty="0" smtClean="0"/>
              <a:t>Optionnellement, les documents peuvent aussi porter un TAG. Il servira à déterminer le rôle d’un type de document au sein d’une unité documentaire (ex : un contrat et sa signature)</a:t>
            </a:r>
          </a:p>
          <a:p>
            <a:pPr algn="l"/>
            <a:r>
              <a:rPr lang="fr-FR" dirty="0" smtClean="0"/>
              <a:t>Il doit être dans l’attribut « identifiant du schéma » de la balise « identifiant »</a:t>
            </a:r>
          </a:p>
          <a:p>
            <a:pPr algn="l"/>
            <a:r>
              <a:rPr lang="fr-FR" dirty="0" smtClean="0"/>
              <a:t>La balise doit être obligatoire </a:t>
            </a:r>
            <a:r>
              <a:rPr lang="fr-FR" sz="2800" dirty="0" smtClean="0"/>
              <a:t>(cardinalités 1-1)</a:t>
            </a:r>
            <a:r>
              <a:rPr lang="fr-FR" dirty="0" smtClean="0"/>
              <a:t> ainsi que l’attribut</a:t>
            </a:r>
          </a:p>
          <a:p>
            <a:pPr algn="l"/>
            <a:r>
              <a:rPr lang="fr-FR" dirty="0" smtClean="0"/>
              <a:t>Sa forme est « LISTETAG / NOMTAG »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08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Contrôle du profil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379397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fr-FR" dirty="0" smtClean="0"/>
              <a:t>Ici deux tâches de contrôle qui précisent le fichier à contrôler et l’emplacement du fichier de trace.</a:t>
            </a:r>
          </a:p>
          <a:p>
            <a:pPr algn="l"/>
            <a:r>
              <a:rPr lang="fr-FR" dirty="0" smtClean="0"/>
              <a:t>[</a:t>
            </a:r>
            <a:r>
              <a:rPr lang="fr-FR" dirty="0"/>
              <a:t>profile-control : default]</a:t>
            </a:r>
          </a:p>
          <a:p>
            <a:pPr lvl="1" algn="l"/>
            <a:r>
              <a:rPr lang="fr-FR" sz="2300" dirty="0" smtClean="0"/>
              <a:t>trace </a:t>
            </a:r>
            <a:r>
              <a:rPr lang="fr-FR" sz="2300" dirty="0"/>
              <a:t>= ../CABAN/WORK/</a:t>
            </a:r>
            <a:r>
              <a:rPr lang="fr-FR" sz="2300" dirty="0" err="1"/>
              <a:t>CABAN_TAG_profil_Sonerion_schema.traces</a:t>
            </a:r>
            <a:endParaRPr lang="fr-FR" sz="2300" dirty="0"/>
          </a:p>
          <a:p>
            <a:pPr lvl="1" algn="l"/>
            <a:r>
              <a:rPr lang="fr-FR" sz="2300" dirty="0" smtClean="0"/>
              <a:t>profil </a:t>
            </a:r>
            <a:r>
              <a:rPr lang="fr-FR" sz="2300" dirty="0"/>
              <a:t>= ../CABAN/</a:t>
            </a:r>
            <a:r>
              <a:rPr lang="fr-FR" sz="2300" dirty="0" err="1"/>
              <a:t>CABAN_TAG_profil_Sonerion_schema.rng</a:t>
            </a:r>
            <a:endParaRPr lang="fr-FR" sz="2300" dirty="0"/>
          </a:p>
          <a:p>
            <a:pPr algn="l"/>
            <a:endParaRPr lang="fr-FR" dirty="0" smtClean="0"/>
          </a:p>
          <a:p>
            <a:pPr algn="l"/>
            <a:r>
              <a:rPr lang="fr-FR" dirty="0"/>
              <a:t>Exécution par </a:t>
            </a:r>
            <a:r>
              <a:rPr lang="fr-FR" dirty="0" err="1" smtClean="0"/>
              <a:t>RngProfileControllerLauncher</a:t>
            </a:r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/>
              <a:t>[profile-control : </a:t>
            </a:r>
            <a:r>
              <a:rPr lang="fr-FR" dirty="0" err="1"/>
              <a:t>profil_sans_tags</a:t>
            </a:r>
            <a:r>
              <a:rPr lang="fr-FR" dirty="0"/>
              <a:t>]</a:t>
            </a:r>
          </a:p>
          <a:p>
            <a:pPr lvl="1" algn="l"/>
            <a:r>
              <a:rPr lang="fr-FR" sz="2300" dirty="0" smtClean="0"/>
              <a:t>trace </a:t>
            </a:r>
            <a:r>
              <a:rPr lang="fr-FR" sz="2300" dirty="0"/>
              <a:t>= ../CABAN/WORK/</a:t>
            </a:r>
            <a:r>
              <a:rPr lang="fr-FR" sz="2300" dirty="0" err="1"/>
              <a:t>CABAN_profil_Sonerion_schema.traces</a:t>
            </a:r>
            <a:endParaRPr lang="fr-FR" sz="2300" dirty="0"/>
          </a:p>
          <a:p>
            <a:pPr lvl="1" algn="l"/>
            <a:r>
              <a:rPr lang="fr-FR" sz="2300" dirty="0" smtClean="0"/>
              <a:t>profil </a:t>
            </a:r>
            <a:r>
              <a:rPr lang="fr-FR" sz="2300" dirty="0"/>
              <a:t>= ../CABAN/</a:t>
            </a:r>
            <a:r>
              <a:rPr lang="fr-FR" sz="2300" dirty="0" err="1"/>
              <a:t>CABAN_profil_Sonerion_schema.rng</a:t>
            </a:r>
            <a:endParaRPr lang="fr-FR" sz="2300" dirty="0"/>
          </a:p>
          <a:p>
            <a:pPr algn="l"/>
            <a:endParaRPr lang="fr-FR" dirty="0" smtClean="0"/>
          </a:p>
          <a:p>
            <a:pPr algn="l"/>
            <a:r>
              <a:rPr lang="fr-FR" dirty="0"/>
              <a:t>Exécution par </a:t>
            </a:r>
            <a:r>
              <a:rPr lang="fr-FR" dirty="0" err="1" smtClean="0"/>
              <a:t>RngProfileControllerTester</a:t>
            </a:r>
            <a:r>
              <a:rPr lang="fr-FR" dirty="0" smtClean="0"/>
              <a:t> </a:t>
            </a:r>
            <a:r>
              <a:rPr lang="fr-FR" dirty="0" err="1" smtClean="0"/>
              <a:t>profil_sans_tags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23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L’accord de versement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1844824"/>
            <a:ext cx="8136904" cy="417646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/>
              <a:t>Le profil que nous venons d’écrire est associé à un accord de versement. Cette information doit être enregistrée dans le fichier </a:t>
            </a:r>
            <a:r>
              <a:rPr lang="fr-FR" dirty="0" err="1" smtClean="0"/>
              <a:t>job.config</a:t>
            </a:r>
            <a:r>
              <a:rPr lang="fr-FR" dirty="0" smtClean="0"/>
              <a:t> </a:t>
            </a:r>
            <a:r>
              <a:rPr lang="fr-FR" dirty="0"/>
              <a:t>(section accord-versement </a:t>
            </a:r>
            <a:r>
              <a:rPr lang="fr-FR" dirty="0" smtClean="0"/>
              <a:t>) pour que le générateur ait accès aux informations associées au versement.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Localisation du profil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Préfixe des numéros de versement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Service d’archives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Service versant</a:t>
            </a:r>
          </a:p>
          <a:p>
            <a:pPr algn="l"/>
            <a:r>
              <a:rPr lang="fr-FR" dirty="0" smtClean="0"/>
              <a:t>Les </a:t>
            </a:r>
            <a:r>
              <a:rPr lang="fr-FR" dirty="0"/>
              <a:t>identifiants des transfert sont </a:t>
            </a:r>
            <a:r>
              <a:rPr lang="fr-FR" dirty="0" smtClean="0"/>
              <a:t>constitués de la concaténation </a:t>
            </a:r>
            <a:r>
              <a:rPr lang="fr-FR" sz="3300" dirty="0" smtClean="0"/>
              <a:t>de l’empreinte des </a:t>
            </a:r>
            <a:r>
              <a:rPr lang="fr-FR" sz="3300" dirty="0"/>
              <a:t>données </a:t>
            </a:r>
            <a:r>
              <a:rPr lang="fr-FR" sz="3300" dirty="0" smtClean="0"/>
              <a:t>métier, de « @ », et de la date </a:t>
            </a:r>
            <a:r>
              <a:rPr lang="fr-FR" sz="3300" dirty="0"/>
              <a:t>et </a:t>
            </a:r>
            <a:r>
              <a:rPr lang="fr-FR" sz="3300" dirty="0" smtClean="0"/>
              <a:t>heure</a:t>
            </a:r>
          </a:p>
          <a:p>
            <a:pPr algn="l"/>
            <a:r>
              <a:rPr lang="fr-FR" sz="2800" dirty="0"/>
              <a:t>Si l’on utilise une base de données, les identifiants des transfert </a:t>
            </a:r>
            <a:r>
              <a:rPr lang="fr-FR" sz="2800"/>
              <a:t>sont </a:t>
            </a:r>
            <a:r>
              <a:rPr lang="fr-FR" sz="2800" smtClean="0"/>
              <a:t>incrémentiels</a:t>
            </a:r>
            <a:endParaRPr lang="fr-FR" sz="2800" dirty="0"/>
          </a:p>
          <a:p>
            <a:pPr algn="l"/>
            <a:endParaRPr lang="fr-FR" sz="3300" dirty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394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Exemple d’accord de versement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1844824"/>
            <a:ext cx="8136904" cy="379397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fr-FR" dirty="0"/>
              <a:t>[accord-versement : CABAN_ACCORD_ENRSON]</a:t>
            </a:r>
          </a:p>
          <a:p>
            <a:pPr algn="l"/>
            <a:r>
              <a:rPr lang="fr-FR" dirty="0"/>
              <a:t>	</a:t>
            </a:r>
            <a:r>
              <a:rPr lang="fr-FR" dirty="0" err="1"/>
              <a:t>SAE_Serveur</a:t>
            </a:r>
            <a:r>
              <a:rPr lang="fr-FR" dirty="0"/>
              <a:t> = http://test</a:t>
            </a:r>
          </a:p>
          <a:p>
            <a:pPr algn="l"/>
            <a:r>
              <a:rPr lang="fr-FR" dirty="0"/>
              <a:t>	</a:t>
            </a:r>
            <a:r>
              <a:rPr lang="fr-FR" dirty="0" err="1"/>
              <a:t>TransferIdPrefix</a:t>
            </a:r>
            <a:r>
              <a:rPr lang="fr-FR" dirty="0"/>
              <a:t> = CABAN_ENRSON_</a:t>
            </a:r>
          </a:p>
          <a:p>
            <a:pPr algn="l"/>
            <a:r>
              <a:rPr lang="fr-FR" dirty="0"/>
              <a:t>	</a:t>
            </a:r>
            <a:r>
              <a:rPr lang="fr-FR" dirty="0" err="1"/>
              <a:t>SAE_ProfilArchivage</a:t>
            </a:r>
            <a:r>
              <a:rPr lang="fr-FR" dirty="0"/>
              <a:t> = </a:t>
            </a:r>
            <a:r>
              <a:rPr lang="fr-FR" dirty="0" err="1" smtClean="0"/>
              <a:t>CABAN_TAG_profil_Sonerion_schema.rng</a:t>
            </a:r>
            <a:endParaRPr lang="fr-FR" dirty="0"/>
          </a:p>
          <a:p>
            <a:pPr algn="l"/>
            <a:r>
              <a:rPr lang="fr-FR" dirty="0"/>
              <a:t>	</a:t>
            </a:r>
            <a:r>
              <a:rPr lang="fr-FR" dirty="0" err="1"/>
              <a:t>TransferringAgencyId</a:t>
            </a:r>
            <a:r>
              <a:rPr lang="fr-FR" dirty="0"/>
              <a:t> = 225600014_122</a:t>
            </a:r>
          </a:p>
          <a:p>
            <a:pPr algn="l"/>
            <a:r>
              <a:rPr lang="fr-FR" dirty="0"/>
              <a:t>	</a:t>
            </a:r>
            <a:r>
              <a:rPr lang="fr-FR" dirty="0" err="1"/>
              <a:t>TransferringAgencyName</a:t>
            </a:r>
            <a:r>
              <a:rPr lang="fr-FR" dirty="0"/>
              <a:t> = CABAN – Archives départementales</a:t>
            </a:r>
          </a:p>
          <a:p>
            <a:pPr algn="l"/>
            <a:r>
              <a:rPr lang="fr-FR" dirty="0"/>
              <a:t>	</a:t>
            </a:r>
            <a:r>
              <a:rPr lang="fr-FR" dirty="0" err="1"/>
              <a:t>TransferringAgencyDesc</a:t>
            </a:r>
            <a:r>
              <a:rPr lang="fr-FR" dirty="0"/>
              <a:t> = Le service producteur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</a:t>
            </a:r>
            <a:endParaRPr lang="fr-FR" dirty="0"/>
          </a:p>
          <a:p>
            <a:pPr algn="l"/>
            <a:r>
              <a:rPr lang="fr-FR" dirty="0"/>
              <a:t>	</a:t>
            </a:r>
            <a:r>
              <a:rPr lang="fr-FR" dirty="0" err="1"/>
              <a:t>ArchivalAgencyId</a:t>
            </a:r>
            <a:r>
              <a:rPr lang="fr-FR" dirty="0"/>
              <a:t> = 377 762 752</a:t>
            </a:r>
          </a:p>
          <a:p>
            <a:pPr algn="l"/>
            <a:r>
              <a:rPr lang="fr-FR" dirty="0"/>
              <a:t>	</a:t>
            </a:r>
            <a:r>
              <a:rPr lang="fr-FR" dirty="0" err="1"/>
              <a:t>ArchivalAgencyName</a:t>
            </a:r>
            <a:r>
              <a:rPr lang="fr-FR" dirty="0"/>
              <a:t> = CABAN – Opérateur d'archivage</a:t>
            </a:r>
          </a:p>
          <a:p>
            <a:pPr algn="l"/>
            <a:r>
              <a:rPr lang="fr-FR" dirty="0"/>
              <a:t>	</a:t>
            </a:r>
            <a:r>
              <a:rPr lang="fr-FR" dirty="0" err="1"/>
              <a:t>ArchivalAgencyDesc</a:t>
            </a:r>
            <a:r>
              <a:rPr lang="fr-FR" dirty="0"/>
              <a:t> = Le service d'archives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 smtClean="0"/>
              <a:t>bla</a:t>
            </a:r>
            <a:endParaRPr lang="fr-FR" dirty="0" smtClean="0"/>
          </a:p>
          <a:p>
            <a:pPr algn="l"/>
            <a:r>
              <a:rPr lang="fr-FR" dirty="0" smtClean="0"/>
              <a:t>Cette configuration doit être identique à celle du SAE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18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Données métier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1844824"/>
            <a:ext cx="7704856" cy="396044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fr-FR" dirty="0" smtClean="0"/>
              <a:t>Pour chacun des versements, l’application métier doit fournir les métadonnées qui ne peuvent pas être connues lors de la rédaction du profil. Il s’agit principalement des documents à archiver, mais aussi des mots-clés, des descriptions des UD. La règle générale est qu’une balise est référencée dans les données métier par son nom XML précédé de « # » (à ne pas confondre avec le nom AGAPE). Ex : #</a:t>
            </a:r>
            <a:r>
              <a:rPr lang="fr-FR" dirty="0" err="1" smtClean="0"/>
              <a:t>CustodialHistory</a:t>
            </a:r>
            <a:r>
              <a:rPr lang="fr-FR" dirty="0" smtClean="0"/>
              <a:t>, #Comment</a:t>
            </a:r>
          </a:p>
          <a:p>
            <a:pPr algn="l"/>
            <a:endParaRPr lang="fr-FR" dirty="0"/>
          </a:p>
          <a:p>
            <a:pPr algn="l"/>
            <a:r>
              <a:rPr lang="fr-FR" dirty="0" smtClean="0"/>
              <a:t>Des exceptions à cette règle : #</a:t>
            </a:r>
            <a:r>
              <a:rPr lang="fr-FR" dirty="0" err="1" smtClean="0"/>
              <a:t>ContainsName</a:t>
            </a:r>
            <a:r>
              <a:rPr lang="fr-FR" dirty="0" smtClean="0"/>
              <a:t> (les noms des balises ne sont pas les mêmes en SEDA 0.2, 1.0 et 2.0),  #</a:t>
            </a:r>
            <a:r>
              <a:rPr lang="fr-FR" dirty="0" err="1" smtClean="0"/>
              <a:t>TransferName</a:t>
            </a:r>
            <a:endParaRPr lang="fr-FR" dirty="0" smtClean="0"/>
          </a:p>
          <a:p>
            <a:pPr algn="l"/>
            <a:endParaRPr lang="fr-FR" dirty="0"/>
          </a:p>
          <a:p>
            <a:pPr algn="l"/>
            <a:r>
              <a:rPr lang="fr-FR" dirty="0" smtClean="0"/>
              <a:t>Certaines balises sont utilisées dans des contextes différents. Dans ce cas, le nom est formé du nom de la balise contexte, suivi d’un « </a:t>
            </a:r>
            <a:r>
              <a:rPr lang="fr-FR" dirty="0"/>
              <a:t>.</a:t>
            </a:r>
            <a:r>
              <a:rPr lang="fr-FR" dirty="0" smtClean="0"/>
              <a:t> » puis du nom de la balise : #</a:t>
            </a:r>
            <a:r>
              <a:rPr lang="fr-FR" dirty="0" err="1" smtClean="0"/>
              <a:t>OriginatingAgency.Name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Ex : #OriginatingAgency.Identification,225600014_007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Balises et pseudo balises reconnues à ce jour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1844824"/>
            <a:ext cx="7704856" cy="3960440"/>
          </a:xfrm>
        </p:spPr>
        <p:txBody>
          <a:bodyPr>
            <a:normAutofit fontScale="55000" lnSpcReduction="20000"/>
          </a:bodyPr>
          <a:lstStyle/>
          <a:p>
            <a:pPr algn="l"/>
            <a:endParaRPr lang="fr-FR" i="1" dirty="0" smtClean="0"/>
          </a:p>
          <a:p>
            <a:pPr algn="l"/>
            <a:r>
              <a:rPr lang="fr-FR" i="1" dirty="0" smtClean="0"/>
              <a:t>En italique, les pseudo balises</a:t>
            </a:r>
          </a:p>
          <a:p>
            <a:pPr algn="l"/>
            <a:r>
              <a:rPr lang="fr-FR" i="1" dirty="0" err="1" smtClean="0"/>
              <a:t>TransferName</a:t>
            </a:r>
            <a:endParaRPr lang="fr-FR" i="1" dirty="0"/>
          </a:p>
          <a:p>
            <a:pPr algn="l"/>
            <a:r>
              <a:rPr lang="fr-FR" dirty="0" smtClean="0"/>
              <a:t>Comment</a:t>
            </a:r>
            <a:endParaRPr lang="fr-FR" dirty="0"/>
          </a:p>
          <a:p>
            <a:pPr algn="l"/>
            <a:r>
              <a:rPr lang="fr-FR" dirty="0" err="1" smtClean="0"/>
              <a:t>CustodialHistory</a:t>
            </a:r>
            <a:endParaRPr lang="fr-FR" dirty="0"/>
          </a:p>
          <a:p>
            <a:pPr algn="l"/>
            <a:r>
              <a:rPr lang="fr-FR" dirty="0" err="1" smtClean="0"/>
              <a:t>OriginatingAgency.BusinessType</a:t>
            </a:r>
            <a:endParaRPr lang="fr-FR" dirty="0"/>
          </a:p>
          <a:p>
            <a:pPr algn="l"/>
            <a:r>
              <a:rPr lang="fr-FR" dirty="0" err="1" smtClean="0"/>
              <a:t>OriginatingAgency.LegalClassification</a:t>
            </a:r>
            <a:endParaRPr lang="fr-FR" dirty="0"/>
          </a:p>
          <a:p>
            <a:pPr algn="l"/>
            <a:r>
              <a:rPr lang="fr-FR" dirty="0" err="1" smtClean="0"/>
              <a:t>OriginatingAgency.Description</a:t>
            </a:r>
            <a:endParaRPr lang="fr-FR" dirty="0"/>
          </a:p>
          <a:p>
            <a:pPr algn="l"/>
            <a:r>
              <a:rPr lang="fr-FR" dirty="0" err="1" smtClean="0"/>
              <a:t>OriginatingAgency.Identification</a:t>
            </a:r>
            <a:endParaRPr lang="fr-FR" dirty="0"/>
          </a:p>
          <a:p>
            <a:pPr algn="l"/>
            <a:r>
              <a:rPr lang="fr-FR" dirty="0" err="1" smtClean="0"/>
              <a:t>OriginatingAgency.Name</a:t>
            </a:r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i="1" dirty="0" err="1" smtClean="0"/>
              <a:t>ContainsName</a:t>
            </a:r>
            <a:endParaRPr lang="fr-FR" i="1" dirty="0"/>
          </a:p>
          <a:p>
            <a:pPr algn="l"/>
            <a:r>
              <a:rPr lang="fr-FR" i="1" dirty="0" err="1" smtClean="0"/>
              <a:t>ContainsDescription</a:t>
            </a:r>
            <a:endParaRPr lang="fr-FR" i="1" dirty="0"/>
          </a:p>
          <a:p>
            <a:pPr algn="l"/>
            <a:r>
              <a:rPr lang="fr-FR" dirty="0" err="1" smtClean="0"/>
              <a:t>KeywordContent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39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Format du fichier des données métier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844824"/>
            <a:ext cx="7920880" cy="379397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fr-FR" dirty="0" smtClean="0"/>
              <a:t>Le fichier des données métier est un fichier texte qui liste les métadonnées et les données métier sans ordre déterminé, à raison d’une donnée ou métadonnée par ligne.</a:t>
            </a:r>
          </a:p>
          <a:p>
            <a:pPr algn="l"/>
            <a:r>
              <a:rPr lang="fr-FR" dirty="0" smtClean="0"/>
              <a:t>Chaque ligne est préfixée par le séparateur de champs, ce qui permet de changer de séparateur à chaque ligne en cas de besoin.</a:t>
            </a:r>
          </a:p>
          <a:p>
            <a:pPr algn="l"/>
            <a:r>
              <a:rPr lang="fr-FR" dirty="0" smtClean="0"/>
              <a:t>Le format d’une ligne de métadonnée est « séparateur » « balise contextualisée » « séparateur » « valeur »</a:t>
            </a:r>
          </a:p>
          <a:p>
            <a:pPr algn="l"/>
            <a:r>
              <a:rPr lang="fr-FR" dirty="0" smtClean="0"/>
              <a:t>Le format d’une ligne de donnée (document) est « séparateur » , « nom physique relatif du document », « séparateur », « NOMTAG contextualisé », </a:t>
            </a:r>
            <a:r>
              <a:rPr lang="fr-FR" dirty="0"/>
              <a:t>« séparateur », «</a:t>
            </a:r>
            <a:r>
              <a:rPr lang="fr-FR" dirty="0" smtClean="0"/>
              <a:t> nom logique du document », « date du document </a:t>
            </a:r>
            <a:r>
              <a:rPr lang="fr-FR" dirty="0"/>
              <a:t>», « séparateur », </a:t>
            </a:r>
            <a:r>
              <a:rPr lang="fr-FR" dirty="0" smtClean="0"/>
              <a:t>«  »type d’empreinte », </a:t>
            </a:r>
            <a:r>
              <a:rPr lang="fr-FR" dirty="0"/>
              <a:t>« séparateur », </a:t>
            </a:r>
            <a:r>
              <a:rPr lang="fr-FR" dirty="0" smtClean="0"/>
              <a:t>« empreinte », </a:t>
            </a:r>
            <a:r>
              <a:rPr lang="fr-FR" dirty="0"/>
              <a:t>« séparateur », </a:t>
            </a:r>
            <a:r>
              <a:rPr lang="fr-FR" dirty="0" smtClean="0"/>
              <a:t>« taille en octets »</a:t>
            </a:r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La contextualisation peut utiliser des TAG (éventuellement  séparés par des chemins) et des indices</a:t>
            </a:r>
          </a:p>
          <a:p>
            <a:pPr algn="l"/>
            <a:r>
              <a:rPr lang="fr-FR" dirty="0" smtClean="0"/>
              <a:t>TAG</a:t>
            </a:r>
          </a:p>
          <a:p>
            <a:pPr algn="l"/>
            <a:r>
              <a:rPr lang="fr-FR" dirty="0" smtClean="0"/>
              <a:t>TAG[#1]</a:t>
            </a:r>
          </a:p>
          <a:p>
            <a:pPr algn="l"/>
            <a:r>
              <a:rPr lang="fr-FR" dirty="0" smtClean="0"/>
              <a:t>TAG_UDA[#2]//TAG_UDA1[#1]</a:t>
            </a:r>
          </a:p>
          <a:p>
            <a:pPr algn="l"/>
            <a:r>
              <a:rPr lang="fr-FR" dirty="0" smtClean="0"/>
              <a:t>#</a:t>
            </a:r>
            <a:r>
              <a:rPr lang="fr-FR" dirty="0" err="1" smtClean="0"/>
              <a:t>KeywordContent</a:t>
            </a:r>
            <a:r>
              <a:rPr lang="fr-FR" dirty="0" smtClean="0"/>
              <a:t>[TAG_UDA[#3]][#1]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671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Contrôle des données métier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379397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dirty="0" smtClean="0"/>
              <a:t>Ici la tâche de contrôle qui précise le fichier à contrôler, l’emplacement du fichier de profil (pas utilisé actuellement dans cette version du contrôleur) et l’emplacement du fichier de trace</a:t>
            </a:r>
          </a:p>
          <a:p>
            <a:pPr algn="l"/>
            <a:r>
              <a:rPr lang="en-US" sz="2600" dirty="0"/>
              <a:t>[data-control : default]</a:t>
            </a:r>
          </a:p>
          <a:p>
            <a:pPr algn="l"/>
            <a:r>
              <a:rPr lang="en-US" sz="2600" dirty="0"/>
              <a:t>  trace = ../CABAN/WORK/</a:t>
            </a:r>
            <a:r>
              <a:rPr lang="en-US" sz="2600" dirty="0" err="1"/>
              <a:t>CABAN_TAG_controle_donnees.traces</a:t>
            </a:r>
            <a:endParaRPr lang="en-US" sz="2600" dirty="0"/>
          </a:p>
          <a:p>
            <a:pPr algn="l"/>
            <a:r>
              <a:rPr lang="en-US" sz="2600" dirty="0"/>
              <a:t>  </a:t>
            </a:r>
            <a:r>
              <a:rPr lang="en-US" sz="2600" dirty="0" err="1"/>
              <a:t>profil</a:t>
            </a:r>
            <a:r>
              <a:rPr lang="en-US" sz="2600" dirty="0"/>
              <a:t> = ../CABAN/</a:t>
            </a:r>
            <a:r>
              <a:rPr lang="en-US" sz="2600" dirty="0" err="1"/>
              <a:t>CABAN_TAG_profil_Sonerion_schema.rng</a:t>
            </a:r>
            <a:endParaRPr lang="en-US" sz="2600" dirty="0"/>
          </a:p>
          <a:p>
            <a:pPr algn="l"/>
            <a:r>
              <a:rPr lang="en-US" sz="2600" dirty="0"/>
              <a:t>  data = ../CABAN/CABAN-versement-01-erreurs.txt</a:t>
            </a:r>
          </a:p>
          <a:p>
            <a:pPr algn="l"/>
            <a:r>
              <a:rPr lang="en-US" dirty="0"/>
              <a:t> </a:t>
            </a:r>
            <a:endParaRPr lang="fr-FR" dirty="0" smtClean="0"/>
          </a:p>
          <a:p>
            <a:pPr algn="l"/>
            <a:r>
              <a:rPr lang="fr-FR" dirty="0"/>
              <a:t>Exécution par </a:t>
            </a:r>
            <a:r>
              <a:rPr lang="fr-FR" dirty="0" err="1"/>
              <a:t>BusinessDataControllerLauncher</a:t>
            </a:r>
            <a:endParaRPr lang="fr-FR" dirty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06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Génération du bordereau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2132856"/>
            <a:ext cx="7344816" cy="3793976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Lorsque le profil et les données métier sont prêts et validés, </a:t>
            </a:r>
            <a:r>
              <a:rPr lang="fr-FR" dirty="0"/>
              <a:t>et que </a:t>
            </a:r>
            <a:r>
              <a:rPr lang="fr-FR" dirty="0" smtClean="0"/>
              <a:t>la </a:t>
            </a:r>
            <a:r>
              <a:rPr lang="fr-FR" dirty="0"/>
              <a:t>configuration du </a:t>
            </a:r>
            <a:r>
              <a:rPr lang="fr-FR" dirty="0" smtClean="0"/>
              <a:t>SAE a été saisie, il reste à préparer la génération du bordereau</a:t>
            </a:r>
            <a:endParaRPr lang="fr-FR" sz="1900" dirty="0"/>
          </a:p>
        </p:txBody>
      </p:sp>
    </p:spTree>
    <p:extLst>
      <p:ext uri="{BB962C8B-B14F-4D97-AF65-F5344CB8AC3E}">
        <p14:creationId xmlns:p14="http://schemas.microsoft.com/office/powerpoint/2010/main" val="91157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Pré requis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1844824"/>
            <a:ext cx="7016824" cy="4104456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On extrait le code du site </a:t>
            </a:r>
            <a:r>
              <a:rPr lang="fr-FR" dirty="0" err="1" smtClean="0"/>
              <a:t>GitHub</a:t>
            </a:r>
            <a:r>
              <a:rPr lang="fr-FR" dirty="0"/>
              <a:t> </a:t>
            </a:r>
            <a:r>
              <a:rPr lang="fr-FR" dirty="0" smtClean="0"/>
              <a:t>en cliquant le bouton « </a:t>
            </a:r>
            <a:r>
              <a:rPr lang="fr-FR" dirty="0" err="1" smtClean="0"/>
              <a:t>Download</a:t>
            </a:r>
            <a:r>
              <a:rPr lang="fr-FR" dirty="0" smtClean="0"/>
              <a:t> ZIP » 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github.com/PatPercot/Seda-Generator</a:t>
            </a:r>
            <a:endParaRPr lang="fr-FR" dirty="0" smtClean="0"/>
          </a:p>
          <a:p>
            <a:pPr algn="l"/>
            <a:r>
              <a:rPr lang="fr-FR" dirty="0" smtClean="0"/>
              <a:t>On utilise le code fourni </a:t>
            </a:r>
            <a:r>
              <a:rPr lang="fr-FR" dirty="0"/>
              <a:t>dans </a:t>
            </a:r>
            <a:r>
              <a:rPr lang="fr-FR" dirty="0" smtClean="0"/>
              <a:t>le répertoire Programs-Releases</a:t>
            </a:r>
          </a:p>
          <a:p>
            <a:pPr algn="l"/>
            <a:r>
              <a:rPr lang="fr-FR" dirty="0" smtClean="0"/>
              <a:t>On </a:t>
            </a:r>
            <a:r>
              <a:rPr lang="fr-FR" dirty="0"/>
              <a:t>lance </a:t>
            </a:r>
            <a:r>
              <a:rPr lang="fr-FR" dirty="0" smtClean="0"/>
              <a:t>les programmes un </a:t>
            </a:r>
            <a:r>
              <a:rPr lang="fr-FR" dirty="0"/>
              <a:t>terminal (cmd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/>
              <a:t>Documents à archiver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1844824"/>
            <a:ext cx="7560840" cy="379397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fr-FR" dirty="0" smtClean="0"/>
              <a:t>Les documents à archiver doivent être accessibles dans un répertoire pour que le générateur calcule :</a:t>
            </a:r>
          </a:p>
          <a:p>
            <a:pPr lvl="1" algn="l"/>
            <a:r>
              <a:rPr lang="fr-FR" dirty="0" smtClean="0"/>
              <a:t>l’empreinte si elle est requise et pas fournie par les données métier</a:t>
            </a:r>
          </a:p>
          <a:p>
            <a:pPr lvl="1" algn="l"/>
            <a:r>
              <a:rPr lang="fr-FR" dirty="0" smtClean="0"/>
              <a:t>leur taille si elle est </a:t>
            </a:r>
            <a:r>
              <a:rPr lang="fr-FR" dirty="0"/>
              <a:t>requise et pas fournie par les données métier</a:t>
            </a:r>
            <a:endParaRPr lang="fr-FR" dirty="0" smtClean="0"/>
          </a:p>
          <a:p>
            <a:pPr algn="l"/>
            <a:r>
              <a:rPr lang="fr-FR" dirty="0" smtClean="0"/>
              <a:t>Le fichier </a:t>
            </a:r>
            <a:r>
              <a:rPr lang="fr-FR" dirty="0" err="1" smtClean="0"/>
              <a:t>job.config</a:t>
            </a:r>
            <a:r>
              <a:rPr lang="fr-FR" dirty="0" smtClean="0"/>
              <a:t> permet de préciser où se trouvent </a:t>
            </a:r>
            <a:r>
              <a:rPr lang="fr-FR" dirty="0"/>
              <a:t>les documents : </a:t>
            </a:r>
            <a:r>
              <a:rPr lang="fr-FR" dirty="0" err="1" smtClean="0"/>
              <a:t>rep_documents</a:t>
            </a:r>
            <a:r>
              <a:rPr lang="fr-FR" dirty="0" smtClean="0"/>
              <a:t> doit être un répertoire accessible au générateur</a:t>
            </a:r>
            <a:endParaRPr lang="fr-FR" dirty="0"/>
          </a:p>
          <a:p>
            <a:pPr algn="l"/>
            <a:r>
              <a:rPr lang="fr-FR" dirty="0" smtClean="0"/>
              <a:t>Le générateur ne produit pas le ZIP des documents</a:t>
            </a:r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513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Configuration de la tâche de génération du bordereau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2132856"/>
            <a:ext cx="7848872" cy="379397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fr-FR" dirty="0"/>
              <a:t>Ici </a:t>
            </a:r>
            <a:r>
              <a:rPr lang="fr-FR" dirty="0" smtClean="0"/>
              <a:t>une tâche </a:t>
            </a:r>
            <a:r>
              <a:rPr lang="fr-FR" dirty="0"/>
              <a:t>de </a:t>
            </a:r>
            <a:r>
              <a:rPr lang="fr-FR" dirty="0" smtClean="0"/>
              <a:t>génération qui précise </a:t>
            </a:r>
            <a:r>
              <a:rPr lang="fr-FR" dirty="0"/>
              <a:t>le fichier à </a:t>
            </a:r>
            <a:r>
              <a:rPr lang="fr-FR" dirty="0" smtClean="0"/>
              <a:t>générer, les données métier, le répertoire des documents et </a:t>
            </a:r>
            <a:r>
              <a:rPr lang="fr-FR" dirty="0"/>
              <a:t>l’emplacement du fichier de </a:t>
            </a:r>
            <a:r>
              <a:rPr lang="fr-FR" dirty="0" smtClean="0"/>
              <a:t>trace</a:t>
            </a:r>
          </a:p>
          <a:p>
            <a:pPr algn="l"/>
            <a:r>
              <a:rPr lang="fr-FR" dirty="0" smtClean="0"/>
              <a:t>Accord </a:t>
            </a:r>
            <a:r>
              <a:rPr lang="fr-FR" dirty="0"/>
              <a:t>de versement et </a:t>
            </a:r>
            <a:r>
              <a:rPr lang="fr-FR" dirty="0" smtClean="0"/>
              <a:t>serveur permettent de trouver la configuration de SAE à chercher</a:t>
            </a:r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[</a:t>
            </a:r>
            <a:r>
              <a:rPr lang="fr-FR" dirty="0" err="1"/>
              <a:t>generator</a:t>
            </a:r>
            <a:r>
              <a:rPr lang="fr-FR" dirty="0"/>
              <a:t> : default]</a:t>
            </a:r>
          </a:p>
          <a:p>
            <a:pPr lvl="1" algn="l"/>
            <a:r>
              <a:rPr lang="fr-FR" sz="1900" dirty="0"/>
              <a:t>bordereau = ../CABAN/WORK/bordereau-CABAN.xml</a:t>
            </a:r>
          </a:p>
          <a:p>
            <a:pPr lvl="1" algn="l"/>
            <a:r>
              <a:rPr lang="fr-FR" sz="1900" dirty="0"/>
              <a:t>data = ../CABAN/CABAN-versement-01.txt</a:t>
            </a:r>
          </a:p>
          <a:p>
            <a:pPr lvl="1" algn="l"/>
            <a:r>
              <a:rPr lang="fr-FR" sz="1900" dirty="0" err="1"/>
              <a:t>rep_documents</a:t>
            </a:r>
            <a:r>
              <a:rPr lang="fr-FR" sz="1900" dirty="0"/>
              <a:t> = ../CABAN/DOC</a:t>
            </a:r>
          </a:p>
          <a:p>
            <a:pPr lvl="1" algn="l"/>
            <a:r>
              <a:rPr lang="fr-FR" sz="1900" dirty="0"/>
              <a:t>trace = ../CABAN/WORK/</a:t>
            </a:r>
            <a:r>
              <a:rPr lang="fr-FR" sz="1900" dirty="0" err="1"/>
              <a:t>bordereau-CABAN.traces</a:t>
            </a:r>
            <a:endParaRPr lang="fr-FR" sz="1900" dirty="0"/>
          </a:p>
          <a:p>
            <a:pPr lvl="1" algn="l"/>
            <a:r>
              <a:rPr lang="fr-FR" sz="1900" dirty="0"/>
              <a:t>accord = CABAN_ACCORD_ENRSON</a:t>
            </a:r>
          </a:p>
          <a:p>
            <a:pPr lvl="1" algn="l"/>
            <a:r>
              <a:rPr lang="fr-FR" sz="1900" dirty="0" err="1"/>
              <a:t>baseURI</a:t>
            </a:r>
            <a:r>
              <a:rPr lang="fr-FR" sz="1900" dirty="0"/>
              <a:t> = http://test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Exécution par </a:t>
            </a:r>
            <a:r>
              <a:rPr lang="fr-FR" dirty="0" err="1"/>
              <a:t>SedaSummaryGeneratorLauncher</a:t>
            </a:r>
            <a:endParaRPr lang="fr-FR" dirty="0"/>
          </a:p>
          <a:p>
            <a:pPr algn="l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17242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Versement dans le SAE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Si la configuration réelle du SAE est identique à celle définie dans le </a:t>
            </a:r>
            <a:r>
              <a:rPr lang="fr-FR" dirty="0" err="1" smtClean="0"/>
              <a:t>job.config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Vérifier que le RNG est </a:t>
            </a:r>
            <a:r>
              <a:rPr lang="fr-FR" smtClean="0"/>
              <a:t>à jour</a:t>
            </a:r>
          </a:p>
          <a:p>
            <a:pPr marL="0" indent="0">
              <a:buNone/>
            </a:pPr>
            <a:r>
              <a:rPr lang="fr-FR" dirty="0" smtClean="0"/>
              <a:t>Il reste à zipper les documents</a:t>
            </a:r>
          </a:p>
          <a:p>
            <a:pPr marL="0" indent="0">
              <a:buNone/>
            </a:pPr>
            <a:r>
              <a:rPr lang="fr-FR" dirty="0" smtClean="0"/>
              <a:t>Ouvrir la fenêtre de chargement dans le SAE d’un transfert formaté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Envoyer le bordereau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Envoyer le ZIP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501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Récapitulatif des configurations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2132856"/>
            <a:ext cx="7344816" cy="3793976"/>
          </a:xfrm>
        </p:spPr>
        <p:txBody>
          <a:bodyPr>
            <a:normAutofit/>
          </a:bodyPr>
          <a:lstStyle/>
          <a:p>
            <a:pPr algn="l"/>
            <a:r>
              <a:rPr lang="fr-FR" sz="1800" dirty="0"/>
              <a:t>Configuration de la tâche  </a:t>
            </a:r>
            <a:r>
              <a:rPr lang="fr-FR" sz="1800" dirty="0" smtClean="0"/>
              <a:t>de c</a:t>
            </a:r>
            <a:r>
              <a:rPr lang="fr-FR" sz="1900" dirty="0" smtClean="0"/>
              <a:t>ontrôle du profil</a:t>
            </a:r>
          </a:p>
          <a:p>
            <a:pPr algn="l"/>
            <a:r>
              <a:rPr lang="fr-FR" sz="1900" dirty="0" smtClean="0"/>
              <a:t>Configuration du SAE</a:t>
            </a:r>
          </a:p>
          <a:p>
            <a:pPr algn="l"/>
            <a:r>
              <a:rPr lang="fr-FR" sz="1800" dirty="0"/>
              <a:t>Configuration de la tâche </a:t>
            </a:r>
            <a:r>
              <a:rPr lang="fr-FR" sz="1800" dirty="0" smtClean="0"/>
              <a:t> de c</a:t>
            </a:r>
            <a:r>
              <a:rPr lang="fr-FR" sz="1900" dirty="0" smtClean="0"/>
              <a:t>ontrôle des données métier</a:t>
            </a:r>
          </a:p>
          <a:p>
            <a:pPr algn="l"/>
            <a:r>
              <a:rPr lang="fr-FR" sz="2000" dirty="0"/>
              <a:t>Configuration de la tâche de génération du bordereau</a:t>
            </a:r>
            <a:endParaRPr lang="fr-FR" sz="1900" dirty="0"/>
          </a:p>
        </p:txBody>
      </p:sp>
    </p:spTree>
    <p:extLst>
      <p:ext uri="{BB962C8B-B14F-4D97-AF65-F5344CB8AC3E}">
        <p14:creationId xmlns:p14="http://schemas.microsoft.com/office/powerpoint/2010/main" val="269303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/>
              <a:t>Configuration de la tâche  de c</a:t>
            </a:r>
            <a:r>
              <a:rPr lang="fr-FR" sz="4800" dirty="0"/>
              <a:t>ontrôle du profil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379397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fr-FR" dirty="0" smtClean="0"/>
              <a:t>Ici deux tâches de contrôle qui précisent le fichier à contrôler et l’emplacement du fichier de trace.</a:t>
            </a:r>
          </a:p>
          <a:p>
            <a:pPr algn="l"/>
            <a:r>
              <a:rPr lang="fr-FR" dirty="0" smtClean="0"/>
              <a:t>[</a:t>
            </a:r>
            <a:r>
              <a:rPr lang="fr-FR" dirty="0"/>
              <a:t>profile-control : default]</a:t>
            </a:r>
          </a:p>
          <a:p>
            <a:pPr lvl="1" algn="l"/>
            <a:r>
              <a:rPr lang="fr-FR" sz="2300" dirty="0" smtClean="0"/>
              <a:t>trace </a:t>
            </a:r>
            <a:r>
              <a:rPr lang="fr-FR" sz="2300" dirty="0"/>
              <a:t>= ../CABAN/WORK/</a:t>
            </a:r>
            <a:r>
              <a:rPr lang="fr-FR" sz="2300" dirty="0" err="1"/>
              <a:t>CABAN_TAG_profil_Sonerion_schema.traces</a:t>
            </a:r>
            <a:endParaRPr lang="fr-FR" sz="2300" dirty="0"/>
          </a:p>
          <a:p>
            <a:pPr lvl="1" algn="l"/>
            <a:r>
              <a:rPr lang="fr-FR" sz="2300" dirty="0" smtClean="0"/>
              <a:t>profil </a:t>
            </a:r>
            <a:r>
              <a:rPr lang="fr-FR" sz="2300" dirty="0"/>
              <a:t>= ../CABAN/</a:t>
            </a:r>
            <a:r>
              <a:rPr lang="fr-FR" sz="2300" dirty="0" err="1"/>
              <a:t>CABAN_TAG_profil_Sonerion_schema.rng</a:t>
            </a:r>
            <a:endParaRPr lang="fr-FR" sz="2300" dirty="0"/>
          </a:p>
          <a:p>
            <a:pPr algn="l"/>
            <a:endParaRPr lang="fr-FR" dirty="0" smtClean="0"/>
          </a:p>
          <a:p>
            <a:pPr algn="l"/>
            <a:r>
              <a:rPr lang="fr-FR" dirty="0"/>
              <a:t>Exécution par </a:t>
            </a:r>
            <a:r>
              <a:rPr lang="fr-FR" dirty="0" err="1" smtClean="0"/>
              <a:t>RngProfileControllerLauncher</a:t>
            </a:r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/>
              <a:t>[profile-control : </a:t>
            </a:r>
            <a:r>
              <a:rPr lang="fr-FR" dirty="0" err="1"/>
              <a:t>profil_sans_tags</a:t>
            </a:r>
            <a:r>
              <a:rPr lang="fr-FR" dirty="0"/>
              <a:t>]</a:t>
            </a:r>
          </a:p>
          <a:p>
            <a:pPr lvl="1" algn="l"/>
            <a:r>
              <a:rPr lang="fr-FR" sz="2300" dirty="0" smtClean="0"/>
              <a:t>trace </a:t>
            </a:r>
            <a:r>
              <a:rPr lang="fr-FR" sz="2300" dirty="0"/>
              <a:t>= ../CABAN/WORK/</a:t>
            </a:r>
            <a:r>
              <a:rPr lang="fr-FR" sz="2300" dirty="0" err="1"/>
              <a:t>CABAN_profil_Sonerion_schema.traces</a:t>
            </a:r>
            <a:endParaRPr lang="fr-FR" sz="2300" dirty="0"/>
          </a:p>
          <a:p>
            <a:pPr lvl="1" algn="l"/>
            <a:r>
              <a:rPr lang="fr-FR" sz="2300" dirty="0" smtClean="0"/>
              <a:t>profil </a:t>
            </a:r>
            <a:r>
              <a:rPr lang="fr-FR" sz="2300" dirty="0"/>
              <a:t>= ../CABAN/</a:t>
            </a:r>
            <a:r>
              <a:rPr lang="fr-FR" sz="2300" dirty="0" err="1"/>
              <a:t>CABAN_profil_Sonerion_schema.rng</a:t>
            </a:r>
            <a:endParaRPr lang="fr-FR" sz="2300" dirty="0"/>
          </a:p>
          <a:p>
            <a:pPr algn="l"/>
            <a:endParaRPr lang="fr-FR" dirty="0" smtClean="0"/>
          </a:p>
          <a:p>
            <a:pPr algn="l"/>
            <a:r>
              <a:rPr lang="fr-FR" dirty="0"/>
              <a:t>Exécution par </a:t>
            </a:r>
            <a:r>
              <a:rPr lang="fr-FR" dirty="0" err="1" smtClean="0"/>
              <a:t>RngProfileControllerTester</a:t>
            </a:r>
            <a:r>
              <a:rPr lang="fr-FR" dirty="0" smtClean="0"/>
              <a:t> </a:t>
            </a:r>
            <a:r>
              <a:rPr lang="fr-FR" dirty="0" err="1" smtClean="0"/>
              <a:t>profil_sans_tags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71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Configuration du SAE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2132856"/>
            <a:ext cx="7344816" cy="379397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fr-FR" dirty="0" smtClean="0"/>
              <a:t>L’accord de versement est valable pour un serveur, il définit le profil à utiliser, le service versant et le service d’archives</a:t>
            </a:r>
          </a:p>
          <a:p>
            <a:pPr algn="l"/>
            <a:r>
              <a:rPr lang="fr-FR" dirty="0" smtClean="0"/>
              <a:t>[</a:t>
            </a:r>
            <a:r>
              <a:rPr lang="fr-FR" dirty="0"/>
              <a:t>accord-versement : CABAN_ACCORD_ENRSON]</a:t>
            </a:r>
          </a:p>
          <a:p>
            <a:pPr lvl="1" algn="l"/>
            <a:r>
              <a:rPr lang="fr-FR" sz="1900" dirty="0" err="1" smtClean="0"/>
              <a:t>SAE_Serveur</a:t>
            </a:r>
            <a:r>
              <a:rPr lang="fr-FR" sz="1900" dirty="0" smtClean="0"/>
              <a:t> </a:t>
            </a:r>
            <a:r>
              <a:rPr lang="fr-FR" sz="1900" dirty="0"/>
              <a:t>= http://test</a:t>
            </a:r>
          </a:p>
          <a:p>
            <a:pPr lvl="1" algn="l"/>
            <a:r>
              <a:rPr lang="fr-FR" sz="1900" dirty="0" err="1" smtClean="0"/>
              <a:t>TransferIdPrefix</a:t>
            </a:r>
            <a:r>
              <a:rPr lang="fr-FR" sz="1900" dirty="0" smtClean="0"/>
              <a:t> </a:t>
            </a:r>
            <a:r>
              <a:rPr lang="fr-FR" sz="1900" dirty="0"/>
              <a:t>= CABAN_ENRSON_</a:t>
            </a:r>
          </a:p>
          <a:p>
            <a:pPr lvl="1" algn="l"/>
            <a:r>
              <a:rPr lang="fr-FR" sz="1900" dirty="0" err="1" smtClean="0"/>
              <a:t>SAE_ProfilArchivage</a:t>
            </a:r>
            <a:r>
              <a:rPr lang="fr-FR" sz="1900" dirty="0" smtClean="0"/>
              <a:t> </a:t>
            </a:r>
            <a:r>
              <a:rPr lang="fr-FR" sz="1900" dirty="0"/>
              <a:t>= ../CABAN/</a:t>
            </a:r>
            <a:r>
              <a:rPr lang="fr-FR" sz="1900" dirty="0" err="1"/>
              <a:t>CABAN_TAG_profil_Sonerion_schema.rng</a:t>
            </a:r>
            <a:endParaRPr lang="fr-FR" sz="1900" dirty="0"/>
          </a:p>
          <a:p>
            <a:pPr lvl="1" algn="l"/>
            <a:r>
              <a:rPr lang="fr-FR" sz="1900" dirty="0" err="1" smtClean="0"/>
              <a:t>TransferringAgencyId</a:t>
            </a:r>
            <a:r>
              <a:rPr lang="fr-FR" sz="1900" dirty="0" smtClean="0"/>
              <a:t> </a:t>
            </a:r>
            <a:r>
              <a:rPr lang="fr-FR" sz="1900" dirty="0"/>
              <a:t>= 225600014_122</a:t>
            </a:r>
          </a:p>
          <a:p>
            <a:pPr lvl="1" algn="l"/>
            <a:r>
              <a:rPr lang="fr-FR" sz="1900" dirty="0" err="1" smtClean="0"/>
              <a:t>TransferringAgencyName</a:t>
            </a:r>
            <a:r>
              <a:rPr lang="fr-FR" sz="1900" dirty="0" smtClean="0"/>
              <a:t> </a:t>
            </a:r>
            <a:r>
              <a:rPr lang="fr-FR" sz="1900" dirty="0"/>
              <a:t>= CABAN – Archives départementales</a:t>
            </a:r>
          </a:p>
          <a:p>
            <a:pPr lvl="1" algn="l"/>
            <a:r>
              <a:rPr lang="fr-FR" sz="1900" dirty="0" err="1" smtClean="0"/>
              <a:t>TransferringAgencyDesc</a:t>
            </a:r>
            <a:r>
              <a:rPr lang="fr-FR" sz="1900" dirty="0" smtClean="0"/>
              <a:t> </a:t>
            </a:r>
            <a:r>
              <a:rPr lang="fr-FR" sz="1900" dirty="0"/>
              <a:t>= Le service producteur </a:t>
            </a:r>
            <a:r>
              <a:rPr lang="fr-FR" sz="1900" dirty="0" err="1"/>
              <a:t>bla</a:t>
            </a:r>
            <a:r>
              <a:rPr lang="fr-FR" sz="1900" dirty="0"/>
              <a:t> </a:t>
            </a:r>
            <a:r>
              <a:rPr lang="fr-FR" sz="1900" dirty="0" err="1"/>
              <a:t>bla</a:t>
            </a:r>
            <a:r>
              <a:rPr lang="fr-FR" sz="1900" dirty="0"/>
              <a:t> </a:t>
            </a:r>
            <a:r>
              <a:rPr lang="fr-FR" sz="1900" dirty="0" err="1"/>
              <a:t>bla</a:t>
            </a:r>
            <a:endParaRPr lang="fr-FR" sz="1900" dirty="0"/>
          </a:p>
          <a:p>
            <a:pPr lvl="1" algn="l"/>
            <a:r>
              <a:rPr lang="fr-FR" sz="1900" dirty="0" err="1" smtClean="0"/>
              <a:t>ArchivalAgencyId</a:t>
            </a:r>
            <a:r>
              <a:rPr lang="fr-FR" sz="1900" dirty="0" smtClean="0"/>
              <a:t> </a:t>
            </a:r>
            <a:r>
              <a:rPr lang="fr-FR" sz="1900" dirty="0"/>
              <a:t>= 377 762 752</a:t>
            </a:r>
          </a:p>
          <a:p>
            <a:pPr lvl="1" algn="l"/>
            <a:r>
              <a:rPr lang="fr-FR" sz="1900" dirty="0" err="1" smtClean="0"/>
              <a:t>ArchivalAgencyName</a:t>
            </a:r>
            <a:r>
              <a:rPr lang="fr-FR" sz="1900" dirty="0" smtClean="0"/>
              <a:t> </a:t>
            </a:r>
            <a:r>
              <a:rPr lang="fr-FR" sz="1900" dirty="0"/>
              <a:t>= CABAN – Opérateur d'archivage</a:t>
            </a:r>
          </a:p>
          <a:p>
            <a:pPr lvl="1" algn="l"/>
            <a:r>
              <a:rPr lang="fr-FR" sz="1900" dirty="0" err="1" smtClean="0"/>
              <a:t>ArchivalAgencyDesc</a:t>
            </a:r>
            <a:r>
              <a:rPr lang="fr-FR" sz="1900" dirty="0" smtClean="0"/>
              <a:t> </a:t>
            </a:r>
            <a:r>
              <a:rPr lang="fr-FR" sz="1900" dirty="0"/>
              <a:t>= Le service d'archives </a:t>
            </a:r>
            <a:r>
              <a:rPr lang="fr-FR" sz="1900" dirty="0" err="1"/>
              <a:t>bla</a:t>
            </a:r>
            <a:r>
              <a:rPr lang="fr-FR" sz="1900" dirty="0"/>
              <a:t> </a:t>
            </a:r>
            <a:r>
              <a:rPr lang="fr-FR" sz="1900" dirty="0" err="1"/>
              <a:t>bla</a:t>
            </a:r>
            <a:r>
              <a:rPr lang="fr-FR" sz="1900" dirty="0"/>
              <a:t> </a:t>
            </a:r>
            <a:r>
              <a:rPr lang="fr-FR" sz="1900" dirty="0" err="1"/>
              <a:t>bla</a:t>
            </a:r>
            <a:endParaRPr lang="fr-FR" sz="1900" dirty="0"/>
          </a:p>
        </p:txBody>
      </p:sp>
    </p:spTree>
    <p:extLst>
      <p:ext uri="{BB962C8B-B14F-4D97-AF65-F5344CB8AC3E}">
        <p14:creationId xmlns:p14="http://schemas.microsoft.com/office/powerpoint/2010/main" val="4130700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/>
              <a:t>Configuration de la tâche  de c</a:t>
            </a:r>
            <a:r>
              <a:rPr lang="fr-FR" sz="4800" dirty="0"/>
              <a:t>ontrôle des données métier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379397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dirty="0" smtClean="0"/>
              <a:t>Ici la tâche de contrôle qui précise le fichier à contrôler, l’emplacement du fichier de profil (pas utilisé actuellement dans cette version du contrôleur) et l’emplacement du fichier de trace</a:t>
            </a:r>
          </a:p>
          <a:p>
            <a:pPr algn="l"/>
            <a:r>
              <a:rPr lang="en-US" sz="2600" dirty="0"/>
              <a:t>[data-control : default]</a:t>
            </a:r>
          </a:p>
          <a:p>
            <a:pPr algn="l"/>
            <a:r>
              <a:rPr lang="en-US" sz="2600" dirty="0"/>
              <a:t>  trace = ../CABAN/WORK/</a:t>
            </a:r>
            <a:r>
              <a:rPr lang="en-US" sz="2600" dirty="0" err="1"/>
              <a:t>CABAN_TAG_controle_donnees.traces</a:t>
            </a:r>
            <a:endParaRPr lang="en-US" sz="2600" dirty="0"/>
          </a:p>
          <a:p>
            <a:pPr algn="l"/>
            <a:r>
              <a:rPr lang="en-US" sz="2600" dirty="0"/>
              <a:t>  </a:t>
            </a:r>
            <a:r>
              <a:rPr lang="en-US" sz="2600" dirty="0" err="1"/>
              <a:t>profil</a:t>
            </a:r>
            <a:r>
              <a:rPr lang="en-US" sz="2600" dirty="0"/>
              <a:t> = ../CABAN/</a:t>
            </a:r>
            <a:r>
              <a:rPr lang="en-US" sz="2600" dirty="0" err="1"/>
              <a:t>CABAN_TAG_profil_Sonerion_schema.rng</a:t>
            </a:r>
            <a:endParaRPr lang="en-US" sz="2600" dirty="0"/>
          </a:p>
          <a:p>
            <a:pPr algn="l"/>
            <a:r>
              <a:rPr lang="en-US" sz="2600" dirty="0"/>
              <a:t>  data = ../CABAN/CABAN-versement-01-erreurs.txt</a:t>
            </a:r>
          </a:p>
          <a:p>
            <a:pPr algn="l"/>
            <a:r>
              <a:rPr lang="en-US" dirty="0"/>
              <a:t> </a:t>
            </a:r>
            <a:endParaRPr lang="fr-FR" dirty="0" smtClean="0"/>
          </a:p>
          <a:p>
            <a:pPr algn="l"/>
            <a:r>
              <a:rPr lang="fr-FR" dirty="0"/>
              <a:t>Exécution par </a:t>
            </a:r>
            <a:r>
              <a:rPr lang="fr-FR" dirty="0" err="1"/>
              <a:t>BusinessDataControllerLauncher</a:t>
            </a:r>
            <a:endParaRPr lang="fr-FR" dirty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1269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/>
              <a:t>Configuration de la tâche de génération du bordereau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2132856"/>
            <a:ext cx="7344816" cy="379397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/>
              <a:t>Ici </a:t>
            </a:r>
            <a:r>
              <a:rPr lang="fr-FR" dirty="0" smtClean="0"/>
              <a:t>une tâche </a:t>
            </a:r>
            <a:r>
              <a:rPr lang="fr-FR" dirty="0"/>
              <a:t>de </a:t>
            </a:r>
            <a:r>
              <a:rPr lang="fr-FR" dirty="0" smtClean="0"/>
              <a:t>génération qui précise </a:t>
            </a:r>
            <a:r>
              <a:rPr lang="fr-FR" dirty="0"/>
              <a:t>le fichier à </a:t>
            </a:r>
            <a:r>
              <a:rPr lang="fr-FR" dirty="0" smtClean="0"/>
              <a:t>générer, les données métier, le répertoire des documents et </a:t>
            </a:r>
            <a:r>
              <a:rPr lang="fr-FR" dirty="0"/>
              <a:t>l’emplacement du fichier de </a:t>
            </a:r>
            <a:r>
              <a:rPr lang="fr-FR" dirty="0" smtClean="0"/>
              <a:t>trace</a:t>
            </a:r>
          </a:p>
          <a:p>
            <a:pPr algn="l"/>
            <a:r>
              <a:rPr lang="fr-FR" dirty="0" smtClean="0"/>
              <a:t>Accord </a:t>
            </a:r>
            <a:r>
              <a:rPr lang="fr-FR" dirty="0"/>
              <a:t>de versement et </a:t>
            </a:r>
            <a:r>
              <a:rPr lang="fr-FR" dirty="0" smtClean="0"/>
              <a:t>serveur permettent de trouver la configuration de SAE à chercher</a:t>
            </a:r>
            <a:endParaRPr lang="fr-FR" dirty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[</a:t>
            </a:r>
            <a:r>
              <a:rPr lang="fr-FR" dirty="0" err="1"/>
              <a:t>generator</a:t>
            </a:r>
            <a:r>
              <a:rPr lang="fr-FR" dirty="0"/>
              <a:t> : default]</a:t>
            </a:r>
          </a:p>
          <a:p>
            <a:pPr lvl="1" algn="l"/>
            <a:r>
              <a:rPr lang="fr-FR" sz="1900" dirty="0"/>
              <a:t>bordereau = ../CABAN/WORK/bordereau-CABAN.xml</a:t>
            </a:r>
          </a:p>
          <a:p>
            <a:pPr lvl="1" algn="l"/>
            <a:r>
              <a:rPr lang="fr-FR" sz="1900" dirty="0"/>
              <a:t>data = ../CABAN/CABAN-versement-01.txt</a:t>
            </a:r>
          </a:p>
          <a:p>
            <a:pPr lvl="1" algn="l"/>
            <a:r>
              <a:rPr lang="fr-FR" sz="1900" dirty="0" err="1"/>
              <a:t>rep_documents</a:t>
            </a:r>
            <a:r>
              <a:rPr lang="fr-FR" sz="1900" dirty="0"/>
              <a:t> = ../CABAN/DOC</a:t>
            </a:r>
          </a:p>
          <a:p>
            <a:pPr lvl="1" algn="l"/>
            <a:r>
              <a:rPr lang="fr-FR" sz="1900" dirty="0" smtClean="0"/>
              <a:t>trace </a:t>
            </a:r>
            <a:r>
              <a:rPr lang="fr-FR" sz="1900" dirty="0"/>
              <a:t>= ../CABAN/WORK/</a:t>
            </a:r>
            <a:r>
              <a:rPr lang="fr-FR" sz="1900" dirty="0" err="1"/>
              <a:t>bordereau-CABAN.traces</a:t>
            </a:r>
            <a:endParaRPr lang="fr-FR" sz="1900" dirty="0"/>
          </a:p>
          <a:p>
            <a:pPr lvl="1" algn="l"/>
            <a:r>
              <a:rPr lang="fr-FR" sz="1900" dirty="0" smtClean="0"/>
              <a:t>accord </a:t>
            </a:r>
            <a:r>
              <a:rPr lang="fr-FR" sz="1900" dirty="0"/>
              <a:t>= CABAN_ACCORD_ENRSON</a:t>
            </a:r>
          </a:p>
          <a:p>
            <a:pPr lvl="1" algn="l"/>
            <a:r>
              <a:rPr lang="fr-FR" sz="1900" dirty="0" err="1" smtClean="0"/>
              <a:t>baseURI</a:t>
            </a:r>
            <a:r>
              <a:rPr lang="fr-FR" sz="1900" dirty="0" smtClean="0"/>
              <a:t> </a:t>
            </a:r>
            <a:r>
              <a:rPr lang="fr-FR" sz="1900" dirty="0"/>
              <a:t>= http://</a:t>
            </a:r>
            <a:r>
              <a:rPr lang="fr-FR" sz="1900" dirty="0" smtClean="0"/>
              <a:t>test</a:t>
            </a:r>
            <a:endParaRPr lang="fr-FR" sz="1900" dirty="0"/>
          </a:p>
        </p:txBody>
      </p:sp>
    </p:spTree>
    <p:extLst>
      <p:ext uri="{BB962C8B-B14F-4D97-AF65-F5344CB8AC3E}">
        <p14:creationId xmlns:p14="http://schemas.microsoft.com/office/powerpoint/2010/main" val="35070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Informations sur les programmes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1844824"/>
            <a:ext cx="7016824" cy="410445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/>
              <a:t>Par la suite, on créera le fichier </a:t>
            </a:r>
            <a:r>
              <a:rPr lang="fr-FR" dirty="0" err="1" smtClean="0"/>
              <a:t>job.config</a:t>
            </a:r>
            <a:r>
              <a:rPr lang="fr-FR" dirty="0" smtClean="0"/>
              <a:t>  à partir du fichier </a:t>
            </a:r>
            <a:r>
              <a:rPr lang="fr-FR" dirty="0" err="1" smtClean="0"/>
              <a:t>job.config.sample</a:t>
            </a:r>
            <a:r>
              <a:rPr lang="fr-FR" dirty="0" smtClean="0"/>
              <a:t> (on peut créer des rubriques default pour profile-control , data-control et </a:t>
            </a:r>
            <a:r>
              <a:rPr lang="fr-FR" dirty="0" err="1" smtClean="0"/>
              <a:t>generator</a:t>
            </a:r>
            <a:r>
              <a:rPr lang="fr-FR" dirty="0" smtClean="0"/>
              <a:t> pour éviter de passer un argument aux programmes)</a:t>
            </a:r>
          </a:p>
          <a:p>
            <a:pPr algn="l"/>
            <a:r>
              <a:rPr lang="fr-FR" dirty="0" smtClean="0"/>
              <a:t>Pour exécuter les programmes, on lancera un terminal (cmd)</a:t>
            </a:r>
          </a:p>
          <a:p>
            <a:pPr algn="l"/>
            <a:r>
              <a:rPr lang="fr-FR" dirty="0" smtClean="0"/>
              <a:t>La vérification du profil SEDA </a:t>
            </a:r>
            <a:r>
              <a:rPr lang="fr-FR" dirty="0" err="1" smtClean="0"/>
              <a:t>RelaxNG</a:t>
            </a:r>
            <a:r>
              <a:rPr lang="fr-FR" dirty="0" smtClean="0"/>
              <a:t> sera faite avec le programme </a:t>
            </a:r>
            <a:r>
              <a:rPr lang="fr-FR" dirty="0" err="1" smtClean="0"/>
              <a:t>RngProfileControllerLauncher</a:t>
            </a:r>
            <a:endParaRPr lang="fr-FR" dirty="0" smtClean="0"/>
          </a:p>
          <a:p>
            <a:pPr algn="l"/>
            <a:r>
              <a:rPr lang="fr-FR" dirty="0" smtClean="0"/>
              <a:t>La vérification des données métier sera faite avec le programme </a:t>
            </a:r>
            <a:r>
              <a:rPr lang="fr-FR" dirty="0" err="1" smtClean="0"/>
              <a:t>BusinessDataControllerLauncher</a:t>
            </a:r>
            <a:endParaRPr lang="fr-FR" dirty="0" smtClean="0"/>
          </a:p>
          <a:p>
            <a:pPr algn="l"/>
            <a:r>
              <a:rPr lang="fr-FR" dirty="0" smtClean="0"/>
              <a:t>La génération du bordereau sera lancée avec le programme </a:t>
            </a:r>
            <a:r>
              <a:rPr lang="fr-FR" dirty="0" err="1" smtClean="0"/>
              <a:t>SedaSummaryGeneratorLauncher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964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Imag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770" y="211138"/>
            <a:ext cx="4876800" cy="17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" y="212725"/>
            <a:ext cx="2289175" cy="17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727075"/>
            <a:ext cx="2157413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Imag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747713"/>
            <a:ext cx="2454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863600"/>
            <a:ext cx="16446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" y="719137"/>
            <a:ext cx="4257675" cy="22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à coins arrondis 9"/>
          <p:cNvSpPr/>
          <p:nvPr/>
        </p:nvSpPr>
        <p:spPr>
          <a:xfrm>
            <a:off x="3112466" y="5805264"/>
            <a:ext cx="1644650" cy="780415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1400" dirty="0">
                <a:effectLst/>
                <a:latin typeface="Calibri"/>
                <a:ea typeface="Calibri"/>
                <a:cs typeface="Calibri"/>
              </a:rPr>
              <a:t>3 - GENERER LE BORDEREAU</a:t>
            </a:r>
            <a:endParaRPr lang="fr-FR" sz="1100" dirty="0">
              <a:effectLst/>
              <a:latin typeface="Calibri"/>
              <a:ea typeface="Calibri"/>
              <a:cs typeface="Calibri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855345" y="3429635"/>
            <a:ext cx="2251075" cy="84455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1100">
                <a:effectLst/>
                <a:latin typeface="Calibri"/>
                <a:ea typeface="Calibri"/>
                <a:cs typeface="Calibri"/>
              </a:rPr>
              <a:t>1 - VALIDER LE PROFIL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626735" y="2705735"/>
            <a:ext cx="2691130" cy="72390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1100">
                <a:effectLst/>
                <a:latin typeface="Calibri"/>
                <a:ea typeface="Calibri"/>
                <a:cs typeface="Calibri"/>
              </a:rPr>
              <a:t>2 - VALIDER LES DONNEES</a:t>
            </a:r>
          </a:p>
        </p:txBody>
      </p:sp>
      <p:pic>
        <p:nvPicPr>
          <p:cNvPr id="2062" name="Imag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116" y="3445357"/>
            <a:ext cx="4289425" cy="326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 de texte 37"/>
          <p:cNvSpPr txBox="1"/>
          <p:nvPr/>
        </p:nvSpPr>
        <p:spPr>
          <a:xfrm>
            <a:off x="1220470" y="265430"/>
            <a:ext cx="1026795" cy="266700"/>
          </a:xfrm>
          <a:prstGeom prst="rect">
            <a:avLst/>
          </a:prstGeom>
          <a:solidFill>
            <a:srgbClr val="FFC000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1100">
                <a:effectLst/>
                <a:latin typeface="Calibri"/>
                <a:ea typeface="Calibri"/>
                <a:cs typeface="Calibri"/>
              </a:rPr>
              <a:t>Créer le profil</a:t>
            </a:r>
          </a:p>
        </p:txBody>
      </p:sp>
      <p:sp>
        <p:nvSpPr>
          <p:cNvPr id="15" name="Zone de texte 39"/>
          <p:cNvSpPr txBox="1"/>
          <p:nvPr/>
        </p:nvSpPr>
        <p:spPr>
          <a:xfrm>
            <a:off x="6440170" y="265430"/>
            <a:ext cx="2732405" cy="266700"/>
          </a:xfrm>
          <a:prstGeom prst="rect">
            <a:avLst/>
          </a:prstGeom>
          <a:solidFill>
            <a:srgbClr val="FFC000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1100">
                <a:effectLst/>
                <a:latin typeface="Calibri"/>
                <a:ea typeface="Calibri"/>
                <a:cs typeface="Calibri"/>
              </a:rPr>
              <a:t>Générer les données métier</a:t>
            </a:r>
          </a:p>
        </p:txBody>
      </p:sp>
      <p:sp>
        <p:nvSpPr>
          <p:cNvPr id="16" name="Zone de texte 46"/>
          <p:cNvSpPr txBox="1"/>
          <p:nvPr/>
        </p:nvSpPr>
        <p:spPr>
          <a:xfrm>
            <a:off x="947102" y="4629651"/>
            <a:ext cx="2712085" cy="451485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1100" i="1" dirty="0">
                <a:effectLst/>
                <a:latin typeface="Calibri"/>
                <a:ea typeface="Calibri"/>
                <a:cs typeface="Calibri"/>
              </a:rPr>
              <a:t>0 - Compléter ou mettre à jour </a:t>
            </a:r>
            <a:endParaRPr lang="fr-FR" sz="1100" dirty="0">
              <a:effectLst/>
              <a:latin typeface="Calibri"/>
              <a:ea typeface="Calibri"/>
              <a:cs typeface="Calibri"/>
            </a:endParaRPr>
          </a:p>
          <a:p>
            <a:pPr algn="ctr">
              <a:spcAft>
                <a:spcPts val="0"/>
              </a:spcAft>
            </a:pPr>
            <a:r>
              <a:rPr lang="fr-FR" sz="1100" i="1" dirty="0">
                <a:effectLst/>
                <a:latin typeface="Calibri"/>
                <a:ea typeface="Calibri"/>
                <a:cs typeface="Calibri"/>
              </a:rPr>
              <a:t>le fichier de configuration </a:t>
            </a:r>
            <a:endParaRPr lang="fr-FR" sz="1100" dirty="0">
              <a:effectLst/>
              <a:latin typeface="Calibri"/>
              <a:ea typeface="Calibri"/>
              <a:cs typeface="Calibri"/>
            </a:endParaRPr>
          </a:p>
          <a:p>
            <a:pPr algn="ctr">
              <a:spcAft>
                <a:spcPts val="0"/>
              </a:spcAft>
            </a:pPr>
            <a:r>
              <a:rPr lang="fr-FR" sz="1100" dirty="0">
                <a:effectLst/>
                <a:latin typeface="Calibri"/>
                <a:ea typeface="Calibri"/>
                <a:cs typeface="Calibri"/>
              </a:rPr>
              <a:t>(outil CD56 </a:t>
            </a:r>
            <a:r>
              <a:rPr lang="fr-FR" sz="1100" dirty="0" err="1">
                <a:effectLst/>
                <a:latin typeface="Calibri"/>
                <a:ea typeface="Calibri"/>
                <a:cs typeface="Calibri"/>
              </a:rPr>
              <a:t>job.control</a:t>
            </a:r>
            <a:r>
              <a:rPr lang="fr-FR" sz="1100" dirty="0">
                <a:effectLst/>
                <a:latin typeface="Calibri"/>
                <a:ea typeface="Calibri"/>
                <a:cs typeface="Calibri"/>
              </a:rPr>
              <a:t>)</a:t>
            </a:r>
          </a:p>
          <a:p>
            <a:pPr>
              <a:spcAft>
                <a:spcPts val="0"/>
              </a:spcAft>
            </a:pPr>
            <a:r>
              <a:rPr lang="fr-FR" sz="1100" dirty="0">
                <a:effectLst/>
                <a:latin typeface="Calibri"/>
                <a:ea typeface="Calibri"/>
                <a:cs typeface="Calibri"/>
              </a:rPr>
              <a:t> </a:t>
            </a:r>
          </a:p>
        </p:txBody>
      </p:sp>
      <p:sp>
        <p:nvSpPr>
          <p:cNvPr id="17" name="Flèche courbée vers le haut 16"/>
          <p:cNvSpPr/>
          <p:nvPr/>
        </p:nvSpPr>
        <p:spPr>
          <a:xfrm>
            <a:off x="1589405" y="2948940"/>
            <a:ext cx="657860" cy="480695"/>
          </a:xfrm>
          <a:prstGeom prst="curvedUp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Flèche courbée vers le haut 17"/>
          <p:cNvSpPr/>
          <p:nvPr/>
        </p:nvSpPr>
        <p:spPr>
          <a:xfrm>
            <a:off x="6655435" y="2181542"/>
            <a:ext cx="657860" cy="553085"/>
          </a:xfrm>
          <a:prstGeom prst="curvedUp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 flipH="1" flipV="1">
            <a:off x="3172460" y="3481070"/>
            <a:ext cx="462280" cy="1364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Connecteur droit avec flèche 19"/>
          <p:cNvCxnSpPr/>
          <p:nvPr/>
        </p:nvCxnSpPr>
        <p:spPr>
          <a:xfrm>
            <a:off x="3172460" y="5075719"/>
            <a:ext cx="973455" cy="81089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Connecteur droit avec flèche 20"/>
          <p:cNvCxnSpPr/>
          <p:nvPr/>
        </p:nvCxnSpPr>
        <p:spPr>
          <a:xfrm flipV="1">
            <a:off x="3634740" y="3244850"/>
            <a:ext cx="2404110" cy="160147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3359371600"/>
              </p:ext>
            </p:extLst>
          </p:nvPr>
        </p:nvGraphicFramePr>
        <p:xfrm>
          <a:off x="467544" y="404664"/>
          <a:ext cx="460851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529965276"/>
              </p:ext>
            </p:extLst>
          </p:nvPr>
        </p:nvGraphicFramePr>
        <p:xfrm>
          <a:off x="4067944" y="1340768"/>
          <a:ext cx="468052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4" name="Image 13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301208"/>
            <a:ext cx="17049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Préparation d’un profil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1844824"/>
            <a:ext cx="7632848" cy="379397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dirty="0" smtClean="0"/>
              <a:t>Travail effectué à partir d’un profil SEDA 0.2</a:t>
            </a:r>
          </a:p>
          <a:p>
            <a:pPr algn="l"/>
            <a:r>
              <a:rPr lang="fr-FR" dirty="0"/>
              <a:t>	</a:t>
            </a:r>
            <a:r>
              <a:rPr lang="fr-FR" dirty="0">
                <a:solidFill>
                  <a:srgbClr val="FF0000"/>
                </a:solidFill>
              </a:rPr>
              <a:t>À insérer : </a:t>
            </a:r>
            <a:r>
              <a:rPr lang="fr-FR" dirty="0" smtClean="0">
                <a:solidFill>
                  <a:srgbClr val="FF0000"/>
                </a:solidFill>
              </a:rPr>
              <a:t>schéma avec profil (0.2, 1.0) -&gt; générateur -&gt; bordereau</a:t>
            </a:r>
          </a:p>
          <a:p>
            <a:pPr algn="l"/>
            <a:r>
              <a:rPr lang="fr-FR" dirty="0" smtClean="0"/>
              <a:t>On utilisera AGAPE pour rédiger le profil</a:t>
            </a:r>
          </a:p>
          <a:p>
            <a:pPr algn="l"/>
            <a:r>
              <a:rPr lang="fr-FR" dirty="0" smtClean="0"/>
              <a:t>On peut partir d’un profil existant</a:t>
            </a:r>
          </a:p>
          <a:p>
            <a:pPr algn="l"/>
            <a:r>
              <a:rPr lang="fr-FR" dirty="0" smtClean="0"/>
              <a:t>Ou créer un nouveau profil </a:t>
            </a:r>
          </a:p>
          <a:p>
            <a:pPr algn="l"/>
            <a:r>
              <a:rPr lang="fr-FR" dirty="0" smtClean="0"/>
              <a:t>C’est le profil qui guide la production du bordereau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2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Éléments du profil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1844824"/>
            <a:ext cx="7344816" cy="379397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/>
              <a:t>Règle n° 1 : les éléments optionnels ne sont pas générés </a:t>
            </a:r>
            <a:r>
              <a:rPr lang="fr-FR" dirty="0"/>
              <a:t>(sauf </a:t>
            </a:r>
            <a:r>
              <a:rPr lang="fr-FR" dirty="0" smtClean="0"/>
              <a:t>les unités </a:t>
            </a:r>
            <a:r>
              <a:rPr lang="fr-FR" dirty="0"/>
              <a:t>documentaires</a:t>
            </a:r>
            <a:r>
              <a:rPr lang="fr-FR" dirty="0" smtClean="0"/>
              <a:t>), </a:t>
            </a:r>
            <a:r>
              <a:rPr lang="fr-FR" dirty="0"/>
              <a:t>dans une version future cette règle disparaîtra</a:t>
            </a:r>
            <a:endParaRPr lang="fr-FR" dirty="0" smtClean="0"/>
          </a:p>
          <a:p>
            <a:pPr algn="l"/>
            <a:r>
              <a:rPr lang="fr-FR" dirty="0" smtClean="0"/>
              <a:t>Règle n° 2 : les éléments fournis par le profil sont conservés dans le bordereau (les données métier sont ignorées si le profil fournit leur valeur), </a:t>
            </a:r>
            <a:r>
              <a:rPr lang="fr-FR" dirty="0"/>
              <a:t>dans une version future cette règle disparaîtra</a:t>
            </a:r>
            <a:endParaRPr lang="fr-FR" dirty="0" smtClean="0"/>
          </a:p>
          <a:p>
            <a:pPr algn="l"/>
            <a:r>
              <a:rPr lang="fr-FR" dirty="0" smtClean="0"/>
              <a:t>Règle n° 3 : les éléments fournis par le métier doivent avoir un TAG (attribut </a:t>
            </a:r>
            <a:r>
              <a:rPr lang="fr-FR" dirty="0" err="1" smtClean="0"/>
              <a:t>schemeID</a:t>
            </a:r>
            <a:r>
              <a:rPr lang="fr-FR" dirty="0" smtClean="0"/>
              <a:t>) dans le profil ou correspondre à une balise (ou pseudo balise si le nom change d’une version du SEDA à une autre : </a:t>
            </a:r>
            <a:r>
              <a:rPr lang="fr-FR" dirty="0" err="1" smtClean="0"/>
              <a:t>TransferName</a:t>
            </a:r>
            <a:r>
              <a:rPr lang="fr-FR" dirty="0" smtClean="0"/>
              <a:t>, </a:t>
            </a:r>
            <a:r>
              <a:rPr lang="fr-FR" dirty="0" err="1" smtClean="0"/>
              <a:t>ContainsName</a:t>
            </a:r>
            <a:r>
              <a:rPr lang="fr-FR" dirty="0" smtClean="0"/>
              <a:t>)</a:t>
            </a:r>
          </a:p>
          <a:p>
            <a:pPr algn="l"/>
            <a:r>
              <a:rPr lang="fr-FR" dirty="0" smtClean="0"/>
              <a:t>Règle n° 4 : pour les mots-clés, c’est l’ordre qui compte, dans une version future cette règle disparaîtra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Vérification du profil non instrumenté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8136904" cy="379397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dirty="0" smtClean="0"/>
              <a:t>On part d’un profil de versement d’archives sonores 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CABAN_profil_Sonerion-version-non-instrumentee.xml</a:t>
            </a:r>
          </a:p>
          <a:p>
            <a:pPr algn="l"/>
            <a:r>
              <a:rPr lang="fr-FR" dirty="0" smtClean="0"/>
              <a:t>On ajoute dans le fichier </a:t>
            </a:r>
            <a:r>
              <a:rPr lang="fr-FR" dirty="0" err="1" smtClean="0"/>
              <a:t>job.config</a:t>
            </a:r>
            <a:r>
              <a:rPr lang="fr-FR" dirty="0" smtClean="0"/>
              <a:t> une section pour le contrôler</a:t>
            </a:r>
          </a:p>
          <a:p>
            <a:pPr algn="l"/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profile-control :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profil_sans_tags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trace = ../CABAN/WORK/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CABAN_profil_Sonerion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-version-non-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instrumentee.traces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profil = ../CABAN/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CABAN_profil_Sonerion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-version-non-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instrumentee_schema.rng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dirty="0"/>
              <a:t> On </a:t>
            </a:r>
            <a:r>
              <a:rPr lang="fr-FR" dirty="0" smtClean="0"/>
              <a:t>lance le contrôle dans une console cmd</a:t>
            </a:r>
            <a:endParaRPr lang="fr-FR" dirty="0"/>
          </a:p>
          <a:p>
            <a:pPr algn="l"/>
            <a:r>
              <a:rPr lang="fr-FR" sz="1600" dirty="0" smtClean="0">
                <a:latin typeface="Courier New" panose="02070309020205020404" pitchFamily="49" charset="0"/>
                <a:ea typeface="Adobe Fan Heiti Std B" pitchFamily="34" charset="-128"/>
                <a:cs typeface="Courier New" panose="02070309020205020404" pitchFamily="49" charset="0"/>
              </a:rPr>
              <a:t>RngProfileControllerLauncher.exe </a:t>
            </a:r>
            <a:r>
              <a:rPr lang="fr-FR" sz="1600" dirty="0" err="1" smtClean="0">
                <a:latin typeface="Courier New" panose="02070309020205020404" pitchFamily="49" charset="0"/>
                <a:ea typeface="Adobe Fan Heiti Std B" pitchFamily="34" charset="-128"/>
                <a:cs typeface="Courier New" panose="02070309020205020404" pitchFamily="49" charset="0"/>
              </a:rPr>
              <a:t>profil_sans_tags</a:t>
            </a:r>
            <a:endParaRPr lang="fr-FR" sz="1600" dirty="0">
              <a:latin typeface="Courier New" panose="02070309020205020404" pitchFamily="49" charset="0"/>
              <a:ea typeface="Adobe Fan Heiti Std B" pitchFamily="34" charset="-128"/>
              <a:cs typeface="Courier New" panose="02070309020205020404" pitchFamily="49" charset="0"/>
            </a:endParaRP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1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dirty="0" smtClean="0"/>
              <a:t>Instrumentation des unités documentaires (UD) du profil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2132856"/>
            <a:ext cx="7776864" cy="379397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/>
              <a:t>Toutes les unités documentaires doivent porter un TAG qui sert à identifier leur rôle</a:t>
            </a:r>
          </a:p>
          <a:p>
            <a:pPr algn="l"/>
            <a:r>
              <a:rPr lang="fr-FR" dirty="0" smtClean="0"/>
              <a:t>Ce TAG est une convention entre le métier et l’archiviste</a:t>
            </a:r>
          </a:p>
          <a:p>
            <a:pPr algn="l"/>
            <a:r>
              <a:rPr lang="fr-FR" dirty="0" smtClean="0"/>
              <a:t>Il doit être dans l’attribut « identifiant du schéma » de la balise « identifiant unité documentaire d’archives » </a:t>
            </a:r>
          </a:p>
          <a:p>
            <a:pPr algn="l"/>
            <a:r>
              <a:rPr lang="fr-FR" dirty="0" smtClean="0"/>
              <a:t>La balise doit être obligatoire </a:t>
            </a:r>
            <a:r>
              <a:rPr lang="fr-FR" sz="2800" dirty="0" smtClean="0"/>
              <a:t>(cardinalités 1-1) </a:t>
            </a:r>
            <a:r>
              <a:rPr lang="fr-FR" dirty="0" smtClean="0"/>
              <a:t>ainsi que l’attribut</a:t>
            </a:r>
          </a:p>
          <a:p>
            <a:pPr algn="l"/>
            <a:r>
              <a:rPr lang="fr-FR" dirty="0" smtClean="0"/>
              <a:t>Sa forme est « LISTETAG / NOMTAG » pour une UD apparaissant une seule fois (cardinalités 0,1 ou 1,1) ou </a:t>
            </a:r>
            <a:r>
              <a:rPr lang="fr-FR" dirty="0"/>
              <a:t>« LISTETAG / </a:t>
            </a:r>
            <a:r>
              <a:rPr lang="fr-FR" dirty="0" smtClean="0"/>
              <a:t>NOMTAG+</a:t>
            </a:r>
            <a:r>
              <a:rPr lang="fr-FR" dirty="0"/>
              <a:t> » </a:t>
            </a:r>
            <a:r>
              <a:rPr lang="fr-FR" dirty="0" smtClean="0"/>
              <a:t>pour une UD répétée (cardinalités 1,N ou 0,N)</a:t>
            </a:r>
          </a:p>
          <a:p>
            <a:pPr algn="l"/>
            <a:r>
              <a:rPr lang="fr-FR" dirty="0" smtClean="0"/>
              <a:t>Dans cette forme de désignation de la typologie documentaire, LISTETAG joue le rôle d’un référentiel comme les tableaux de gestion (à chaque typologie pourrait être associé le cycle de vie)</a:t>
            </a:r>
          </a:p>
        </p:txBody>
      </p:sp>
    </p:spTree>
    <p:extLst>
      <p:ext uri="{BB962C8B-B14F-4D97-AF65-F5344CB8AC3E}">
        <p14:creationId xmlns:p14="http://schemas.microsoft.com/office/powerpoint/2010/main" val="198465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B3AF53967D064A8FD5B7F11917232E" ma:contentTypeVersion="8" ma:contentTypeDescription="Crée un document." ma:contentTypeScope="" ma:versionID="3cc390b4578249f52d37cd2e45f1eadb">
  <xsd:schema xmlns:xsd="http://www.w3.org/2001/XMLSchema" xmlns:xs="http://www.w3.org/2001/XMLSchema" xmlns:p="http://schemas.microsoft.com/office/2006/metadata/properties" xmlns:ns2="f14acbeb-ce1d-458d-8670-8f5541d50c4a" xmlns:ns3="51f00386-659f-4419-8a42-e9e93b72e1c3" targetNamespace="http://schemas.microsoft.com/office/2006/metadata/properties" ma:root="true" ma:fieldsID="b861ec90598da2b10a487f00bc1365f2" ns2:_="" ns3:_="">
    <xsd:import namespace="f14acbeb-ce1d-458d-8670-8f5541d50c4a"/>
    <xsd:import namespace="51f00386-659f-4419-8a42-e9e93b72e1c3"/>
    <xsd:element name="properties">
      <xsd:complexType>
        <xsd:sequence>
          <xsd:element name="documentManagement">
            <xsd:complexType>
              <xsd:all>
                <xsd:element ref="ns2:Typologie" minOccurs="0"/>
                <xsd:element ref="ns3:métier" minOccurs="0"/>
                <xsd:element ref="ns3:Type_x0020_de_x0020_collectivité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acbeb-ce1d-458d-8670-8f5541d50c4a" elementFormDefault="qualified">
    <xsd:import namespace="http://schemas.microsoft.com/office/2006/documentManagement/types"/>
    <xsd:import namespace="http://schemas.microsoft.com/office/infopath/2007/PartnerControls"/>
    <xsd:element name="Typologie" ma:index="2" nillable="true" ma:displayName="Typologie" ma:default="(choisir...)" ma:format="Dropdown" ma:internalName="Typologie" ma:readOnly="false">
      <xsd:simpleType>
        <xsd:restriction base="dms:Choice">
          <xsd:enumeration value="(choisir...)"/>
          <xsd:enumeration value="contrat d'archivage"/>
          <xsd:enumeration value="politique d'archivage"/>
          <xsd:enumeration value="profil d'archivage"/>
          <xsd:enumeration value="documentation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f00386-659f-4419-8a42-e9e93b72e1c3" elementFormDefault="qualified">
    <xsd:import namespace="http://schemas.microsoft.com/office/2006/documentManagement/types"/>
    <xsd:import namespace="http://schemas.microsoft.com/office/infopath/2007/PartnerControls"/>
    <xsd:element name="métier" ma:index="3" nillable="true" ma:displayName="Métier" ma:default="(choisir...)" ma:format="Dropdown" ma:internalName="m_x00e9_tier" ma:readOnly="false">
      <xsd:simpleType>
        <xsd:restriction base="dms:Choice">
          <xsd:enumeration value="(choisir...)"/>
          <xsd:enumeration value="marchés publics"/>
          <xsd:enumeration value="ACTES"/>
          <xsd:enumeration value="PES"/>
          <xsd:enumeration value="archivistique"/>
        </xsd:restriction>
      </xsd:simpleType>
    </xsd:element>
    <xsd:element name="Type_x0020_de_x0020_collectivité" ma:index="4" nillable="true" ma:displayName="Type de collectivité" ma:default="(choisir...)" ma:format="Dropdown" ma:internalName="Type_x0020_de_x0020_collectivit_x00e9_" ma:readOnly="false">
      <xsd:simpleType>
        <xsd:restriction base="dms:Choice">
          <xsd:enumeration value="(choisir...)"/>
          <xsd:enumeration value="Région"/>
          <xsd:enumeration value="Département"/>
          <xsd:enumeration value="Commune"/>
          <xsd:enumeration value="EPCI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Type de contenu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ologie xmlns="f14acbeb-ce1d-458d-8670-8f5541d50c4a">documentation</Typologie>
    <métier xmlns="51f00386-659f-4419-8a42-e9e93b72e1c3">archivistique</métier>
    <Type_x0020_de_x0020_collectivité xmlns="51f00386-659f-4419-8a42-e9e93b72e1c3">(choisir...)</Type_x0020_de_x0020_collectivité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BAC327-AA8B-4043-BAC7-EB0D85D62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4acbeb-ce1d-458d-8670-8f5541d50c4a"/>
    <ds:schemaRef ds:uri="51f00386-659f-4419-8a42-e9e93b72e1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697F6D-9851-410C-894E-0C9D3BCEC47A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f14acbeb-ce1d-458d-8670-8f5541d50c4a"/>
    <ds:schemaRef ds:uri="http://www.w3.org/XML/1998/namespace"/>
    <ds:schemaRef ds:uri="http://schemas.openxmlformats.org/package/2006/metadata/core-properties"/>
    <ds:schemaRef ds:uri="51f00386-659f-4419-8a42-e9e93b72e1c3"/>
  </ds:schemaRefs>
</ds:datastoreItem>
</file>

<file path=customXml/itemProps3.xml><?xml version="1.0" encoding="utf-8"?>
<ds:datastoreItem xmlns:ds="http://schemas.openxmlformats.org/officeDocument/2006/customXml" ds:itemID="{967DC0B7-4E93-43E7-B971-C5A829BC05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1306</Words>
  <Application>Microsoft Office PowerPoint</Application>
  <PresentationFormat>Affichage à l'écran (4:3)</PresentationFormat>
  <Paragraphs>221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CABAN Générateur de bordereaux de transfert  Comment débuter ? </vt:lpstr>
      <vt:lpstr>Pré requis</vt:lpstr>
      <vt:lpstr>Informations sur les programmes</vt:lpstr>
      <vt:lpstr>Présentation PowerPoint</vt:lpstr>
      <vt:lpstr>Présentation PowerPoint</vt:lpstr>
      <vt:lpstr>Préparation d’un profil</vt:lpstr>
      <vt:lpstr>Éléments du profil</vt:lpstr>
      <vt:lpstr>Vérification du profil non instrumenté</vt:lpstr>
      <vt:lpstr>Instrumentation des unités documentaires (UD) du profil</vt:lpstr>
      <vt:lpstr>Instrumentation des documents du profil (1)</vt:lpstr>
      <vt:lpstr>Instrumentation des documents du profil (2)</vt:lpstr>
      <vt:lpstr>Contrôle du profil</vt:lpstr>
      <vt:lpstr>L’accord de versement</vt:lpstr>
      <vt:lpstr>Exemple d’accord de versement</vt:lpstr>
      <vt:lpstr>Données métier</vt:lpstr>
      <vt:lpstr>Balises et pseudo balises reconnues à ce jour</vt:lpstr>
      <vt:lpstr>Format du fichier des données métier</vt:lpstr>
      <vt:lpstr>Contrôle des données métier</vt:lpstr>
      <vt:lpstr>Génération du bordereau</vt:lpstr>
      <vt:lpstr>Documents à archiver</vt:lpstr>
      <vt:lpstr>Configuration de la tâche de génération du bordereau</vt:lpstr>
      <vt:lpstr>Versement dans le SAE</vt:lpstr>
      <vt:lpstr>Récapitulatif des configurations</vt:lpstr>
      <vt:lpstr>Configuration de la tâche  de contrôle du profil</vt:lpstr>
      <vt:lpstr>Configuration du SAE</vt:lpstr>
      <vt:lpstr>Configuration de la tâche  de contrôle des données métier</vt:lpstr>
      <vt:lpstr>Configuration de la tâche de génération du bordereau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CABAN Générateur de bordereaux de transfert</dc:title>
  <dc:creator>PERCOT Patrick</dc:creator>
  <cp:lastModifiedBy>PERCOT Patrick</cp:lastModifiedBy>
  <cp:revision>71</cp:revision>
  <dcterms:created xsi:type="dcterms:W3CDTF">2016-01-22T08:51:58Z</dcterms:created>
  <dcterms:modified xsi:type="dcterms:W3CDTF">2016-03-17T15:17:12Z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0x01010024B3AF53967D064A8FD5B7F11917232E</vt:lpwstr>
  </property>
</Properties>
</file>