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Roboto Mono" panose="00000009000000000000"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vnCDzlGhBgzIgkBgmhnpgIBs+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Our project focuses on leveraging data engineering techniques to analyze the trends and patterns of the COVID-19 pandemic.</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In today’s presentation, we’ll walk you through the objectives of our project, the data extraction and transformation and loading  processes, key findings, and actionable insights. Each team member will focus on a specific aspect of the project.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Let’s begin by discussing the project objective in more detail.</a:t>
            </a:r>
            <a:endParaRPr sz="1000">
              <a:solidFill>
                <a:schemeClr val="dk1"/>
              </a:solidFill>
            </a:endParaRPr>
          </a:p>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20e6ed4ab7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solidFill>
                  <a:schemeClr val="dk1"/>
                </a:solidFill>
              </a:rPr>
              <a:t>As a team, we ventured into exploring some new Python libraries, which felt almost like discovering "extra-terrestrial" tools. One such library we came across was </a:t>
            </a:r>
            <a:r>
              <a:rPr lang="en-AU">
                <a:solidFill>
                  <a:srgbClr val="188038"/>
                </a:solidFill>
                <a:latin typeface="Roboto Mono"/>
                <a:ea typeface="Roboto Mono"/>
                <a:cs typeface="Roboto Mono"/>
                <a:sym typeface="Roboto Mono"/>
              </a:rPr>
              <a:t>pyarrow</a:t>
            </a:r>
            <a:r>
              <a:rPr lang="en-AU">
                <a:solidFill>
                  <a:schemeClr val="dk1"/>
                </a:solidFill>
              </a:rPr>
              <a:t>. After understanding its capabilities , we utilized it as an output tool. Let me illustrate this with an example:</a:t>
            </a:r>
            <a:endParaRPr/>
          </a:p>
        </p:txBody>
      </p:sp>
      <p:sp>
        <p:nvSpPr>
          <p:cNvPr id="341" name="Google Shape;341;g320e6ed4ab7_4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1d6d7130f7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This is how we utilized PyArrow library, which helped us in tackling the bulk datasets in nano-seconds. Here, I conclude the transformation section and pass over to keegan for the next step in ETL Process called loading.</a:t>
            </a:r>
            <a:endParaRPr/>
          </a:p>
        </p:txBody>
      </p:sp>
      <p:sp>
        <p:nvSpPr>
          <p:cNvPr id="364" name="Google Shape;364;g31d6d7130f7_3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350">
                <a:solidFill>
                  <a:srgbClr val="2F2F2F"/>
                </a:solidFill>
              </a:rPr>
              <a:t>data loading involved taking the transformed data and loading it into a database where it can be accessed and analyzed</a:t>
            </a:r>
            <a:endParaRPr sz="1350">
              <a:solidFill>
                <a:srgbClr val="2F2F2F"/>
              </a:solidFill>
            </a:endParaRPr>
          </a:p>
          <a:p>
            <a:pPr marL="0" lvl="0" indent="0" algn="l" rtl="0">
              <a:spcBef>
                <a:spcPts val="0"/>
              </a:spcBef>
              <a:spcAft>
                <a:spcPts val="0"/>
              </a:spcAft>
              <a:buNone/>
            </a:pPr>
            <a:endParaRPr sz="1350">
              <a:solidFill>
                <a:srgbClr val="2F2F2F"/>
              </a:solidFill>
            </a:endParaRPr>
          </a:p>
          <a:p>
            <a:pPr marL="0" lvl="0" indent="0" algn="l" rtl="0">
              <a:spcBef>
                <a:spcPts val="0"/>
              </a:spcBef>
              <a:spcAft>
                <a:spcPts val="0"/>
              </a:spcAft>
              <a:buNone/>
            </a:pPr>
            <a:r>
              <a:rPr lang="en-AU" sz="1350">
                <a:solidFill>
                  <a:srgbClr val="2F2F2F"/>
                </a:solidFill>
              </a:rPr>
              <a:t>The steps that were taken were</a:t>
            </a:r>
            <a:endParaRPr sz="1350">
              <a:solidFill>
                <a:srgbClr val="2F2F2F"/>
              </a:solidFill>
            </a:endParaRPr>
          </a:p>
          <a:p>
            <a:pPr marL="0" lvl="0" indent="0" algn="l" rtl="0">
              <a:spcBef>
                <a:spcPts val="0"/>
              </a:spcBef>
              <a:spcAft>
                <a:spcPts val="0"/>
              </a:spcAft>
              <a:buNone/>
            </a:pPr>
            <a:endParaRPr sz="1350">
              <a:solidFill>
                <a:srgbClr val="2F2F2F"/>
              </a:solidFill>
            </a:endParaRPr>
          </a:p>
          <a:p>
            <a:pPr marL="0" lvl="0" indent="0" algn="l" rtl="0">
              <a:lnSpc>
                <a:spcPct val="115000"/>
              </a:lnSpc>
              <a:spcBef>
                <a:spcPts val="0"/>
              </a:spcBef>
              <a:spcAft>
                <a:spcPts val="0"/>
              </a:spcAft>
              <a:buClr>
                <a:schemeClr val="dk1"/>
              </a:buClr>
              <a:buSzPts val="1100"/>
              <a:buFont typeface="Arial"/>
              <a:buNone/>
            </a:pPr>
            <a:r>
              <a:rPr lang="en-AU" sz="1350">
                <a:solidFill>
                  <a:srgbClr val="2F2F2F"/>
                </a:solidFill>
              </a:rPr>
              <a:t>1. Source Identification</a:t>
            </a:r>
            <a:endParaRPr sz="1350">
              <a:solidFill>
                <a:srgbClr val="2F2F2F"/>
              </a:solidFill>
            </a:endParaRPr>
          </a:p>
          <a:p>
            <a:pPr marL="558800" marR="152400" lvl="0" indent="-228600" algn="l" rtl="0">
              <a:lnSpc>
                <a:spcPct val="115000"/>
              </a:lnSpc>
              <a:spcBef>
                <a:spcPts val="0"/>
              </a:spcBef>
              <a:spcAft>
                <a:spcPts val="0"/>
              </a:spcAft>
              <a:buClr>
                <a:srgbClr val="2F2F2F"/>
              </a:buClr>
              <a:buSzPts val="1350"/>
              <a:buNone/>
            </a:pPr>
            <a:r>
              <a:rPr lang="en-AU" sz="1350">
                <a:solidFill>
                  <a:srgbClr val="2F2F2F"/>
                </a:solidFill>
                <a:highlight>
                  <a:srgbClr val="FFFFFF"/>
                </a:highlight>
              </a:rPr>
              <a:t>Identify where the data is coming from. In this case, we are sourcing data from CSV files obtained from Kaggle.</a:t>
            </a:r>
            <a:endParaRPr sz="1350">
              <a:solidFill>
                <a:srgbClr val="2F2F2F"/>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AU" sz="1350">
                <a:solidFill>
                  <a:srgbClr val="2F2F2F"/>
                </a:solidFill>
              </a:rPr>
              <a:t>2. Data Transfer</a:t>
            </a:r>
            <a:endParaRPr sz="1350">
              <a:solidFill>
                <a:srgbClr val="2F2F2F"/>
              </a:solidFill>
            </a:endParaRPr>
          </a:p>
          <a:p>
            <a:pPr marL="558800" marR="152400" lvl="0" indent="-228600" algn="l" rtl="0">
              <a:lnSpc>
                <a:spcPct val="115000"/>
              </a:lnSpc>
              <a:spcBef>
                <a:spcPts val="0"/>
              </a:spcBef>
              <a:spcAft>
                <a:spcPts val="0"/>
              </a:spcAft>
              <a:buClr>
                <a:srgbClr val="2F2F2F"/>
              </a:buClr>
              <a:buSzPts val="1350"/>
              <a:buNone/>
            </a:pPr>
            <a:r>
              <a:rPr lang="en-AU" sz="1350">
                <a:solidFill>
                  <a:srgbClr val="2F2F2F"/>
                </a:solidFill>
                <a:highlight>
                  <a:srgbClr val="FFFFFF"/>
                </a:highlight>
              </a:rPr>
              <a:t>Accumulated Data: Over a specified time period, which resulted in several thousand rows of data.</a:t>
            </a:r>
            <a:endParaRPr sz="1350">
              <a:solidFill>
                <a:srgbClr val="2F2F2F"/>
              </a:solidFill>
              <a:highlight>
                <a:srgbClr val="FFFFFF"/>
              </a:highlight>
            </a:endParaRPr>
          </a:p>
          <a:p>
            <a:pPr marL="558800" marR="152400" lvl="0" indent="-228600" algn="l" rtl="0">
              <a:lnSpc>
                <a:spcPct val="115000"/>
              </a:lnSpc>
              <a:spcBef>
                <a:spcPts val="0"/>
              </a:spcBef>
              <a:spcAft>
                <a:spcPts val="0"/>
              </a:spcAft>
              <a:buClr>
                <a:srgbClr val="2F2F2F"/>
              </a:buClr>
              <a:buSzPts val="1350"/>
              <a:buNone/>
            </a:pPr>
            <a:r>
              <a:rPr lang="en-AU" sz="1350">
                <a:solidFill>
                  <a:srgbClr val="2F2F2F"/>
                </a:solidFill>
                <a:highlight>
                  <a:srgbClr val="FFFFFF"/>
                </a:highlight>
              </a:rPr>
              <a:t>Batch Processing Advantage: This approach allows us to analyze the complete dataset without the concern of new data being added during the analysis process. This would also mean we would have a </a:t>
            </a:r>
            <a:endParaRPr sz="1350">
              <a:solidFill>
                <a:srgbClr val="2F2F2F"/>
              </a:solidFill>
              <a:highlight>
                <a:srgbClr val="FFFFFF"/>
              </a:highlight>
            </a:endParaRPr>
          </a:p>
          <a:p>
            <a:pPr marL="558800" marR="152400" lvl="0" indent="-228600" algn="l" rtl="0">
              <a:lnSpc>
                <a:spcPct val="115000"/>
              </a:lnSpc>
              <a:spcBef>
                <a:spcPts val="0"/>
              </a:spcBef>
              <a:spcAft>
                <a:spcPts val="0"/>
              </a:spcAft>
              <a:buClr>
                <a:srgbClr val="2F2F2F"/>
              </a:buClr>
              <a:buSzPts val="1350"/>
              <a:buNone/>
            </a:pPr>
            <a:r>
              <a:rPr lang="en-AU" sz="1350">
                <a:solidFill>
                  <a:srgbClr val="2F2F2F"/>
                </a:solidFill>
                <a:highlight>
                  <a:srgbClr val="FFFFFF"/>
                </a:highlight>
              </a:rPr>
              <a:t>Stable Analysis Environment: By transferring this accumulated data, we ensure a stable environment for thorough analysis, leading to more accurate insights.</a:t>
            </a:r>
            <a:endParaRPr sz="1350">
              <a:solidFill>
                <a:srgbClr val="2F2F2F"/>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AU" sz="1350">
                <a:solidFill>
                  <a:srgbClr val="2F2F2F"/>
                </a:solidFill>
              </a:rPr>
              <a:t>3. Data Integration</a:t>
            </a:r>
            <a:endParaRPr sz="1350">
              <a:solidFill>
                <a:srgbClr val="2F2F2F"/>
              </a:solidFill>
            </a:endParaRPr>
          </a:p>
          <a:p>
            <a:pPr marL="558800" marR="152400" lvl="0" indent="-228600" algn="l" rtl="0">
              <a:lnSpc>
                <a:spcPct val="115000"/>
              </a:lnSpc>
              <a:spcBef>
                <a:spcPts val="0"/>
              </a:spcBef>
              <a:spcAft>
                <a:spcPts val="0"/>
              </a:spcAft>
              <a:buClr>
                <a:srgbClr val="2F2F2F"/>
              </a:buClr>
              <a:buSzPts val="1350"/>
              <a:buNone/>
            </a:pPr>
            <a:r>
              <a:rPr lang="en-AU" sz="1350">
                <a:solidFill>
                  <a:srgbClr val="2F2F2F"/>
                </a:solidFill>
                <a:highlight>
                  <a:srgbClr val="FFFFFF"/>
                </a:highlight>
              </a:rPr>
              <a:t>Combine data from the CSV files where appropriate to create a cohesive dataset for analysis.</a:t>
            </a:r>
            <a:endParaRPr sz="1350">
              <a:solidFill>
                <a:srgbClr val="2F2F2F"/>
              </a:solidFill>
              <a:highlight>
                <a:srgbClr val="FFFFFF"/>
              </a:highlight>
            </a:endParaRPr>
          </a:p>
          <a:p>
            <a:pPr marL="0" lvl="0" indent="0" algn="l" rtl="0">
              <a:spcBef>
                <a:spcPts val="1100"/>
              </a:spcBef>
              <a:spcAft>
                <a:spcPts val="0"/>
              </a:spcAft>
              <a:buNone/>
            </a:pPr>
            <a:endParaRPr sz="1350">
              <a:solidFill>
                <a:srgbClr val="2F2F2F"/>
              </a:solidFill>
            </a:endParaRPr>
          </a:p>
        </p:txBody>
      </p:sp>
      <p:sp>
        <p:nvSpPr>
          <p:cNvPr id="385" name="Google Shape;3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210229f5b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210229f5b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17600" marR="203200" lvl="1" indent="-228600" algn="l" rtl="0">
              <a:lnSpc>
                <a:spcPct val="115000"/>
              </a:lnSpc>
              <a:spcBef>
                <a:spcPts val="0"/>
              </a:spcBef>
              <a:spcAft>
                <a:spcPts val="0"/>
              </a:spcAft>
              <a:buClr>
                <a:srgbClr val="2F2F2F"/>
              </a:buClr>
              <a:buSzPts val="1350"/>
              <a:buNone/>
            </a:pPr>
            <a:r>
              <a:rPr lang="en-AU" sz="1350">
                <a:solidFill>
                  <a:srgbClr val="2F2F2F"/>
                </a:solidFill>
              </a:rPr>
              <a:t>"This is our Entity Relationship Diagram (ERD), which visually represents the relationships between entities in our database."</a:t>
            </a:r>
            <a:endParaRPr sz="1350">
              <a:solidFill>
                <a:srgbClr val="2F2F2F"/>
              </a:solidFill>
            </a:endParaRPr>
          </a:p>
          <a:p>
            <a:pPr marL="1117600" marR="203200" lvl="1" indent="-228600" algn="l" rtl="0">
              <a:lnSpc>
                <a:spcPct val="115000"/>
              </a:lnSpc>
              <a:spcBef>
                <a:spcPts val="0"/>
              </a:spcBef>
              <a:spcAft>
                <a:spcPts val="0"/>
              </a:spcAft>
              <a:buClr>
                <a:srgbClr val="2F2F2F"/>
              </a:buClr>
              <a:buSzPts val="1350"/>
              <a:buNone/>
            </a:pPr>
            <a:endParaRPr sz="1350">
              <a:solidFill>
                <a:srgbClr val="2F2F2F"/>
              </a:solidFill>
            </a:endParaRPr>
          </a:p>
          <a:p>
            <a:pPr marL="457200" marR="203200" lvl="0" indent="-228600" algn="l" rtl="0">
              <a:lnSpc>
                <a:spcPct val="115000"/>
              </a:lnSpc>
              <a:spcBef>
                <a:spcPts val="0"/>
              </a:spcBef>
              <a:spcAft>
                <a:spcPts val="0"/>
              </a:spcAft>
              <a:buClr>
                <a:srgbClr val="2F2F2F"/>
              </a:buClr>
              <a:buSzPts val="1350"/>
              <a:buNone/>
            </a:pPr>
            <a:r>
              <a:rPr lang="en-AU" sz="1350">
                <a:solidFill>
                  <a:srgbClr val="2F2F2F"/>
                </a:solidFill>
              </a:rPr>
              <a:t>Entities: "The boxes in the diagram represent entities, which are the main objects or concepts we are storing data about. For example, in our case, we have entities such as Covid_19 dataset, Patient database, countries and Coordinates."</a:t>
            </a:r>
            <a:endParaRPr sz="1350">
              <a:solidFill>
                <a:srgbClr val="2F2F2F"/>
              </a:solidFill>
            </a:endParaRPr>
          </a:p>
          <a:p>
            <a:pPr marL="457200" marR="203200" lvl="0" indent="-228600" algn="l" rtl="0">
              <a:lnSpc>
                <a:spcPct val="115000"/>
              </a:lnSpc>
              <a:spcBef>
                <a:spcPts val="0"/>
              </a:spcBef>
              <a:spcAft>
                <a:spcPts val="0"/>
              </a:spcAft>
              <a:buClr>
                <a:srgbClr val="2F2F2F"/>
              </a:buClr>
              <a:buSzPts val="1350"/>
              <a:buNone/>
            </a:pPr>
            <a:endParaRPr sz="1350">
              <a:solidFill>
                <a:srgbClr val="2F2F2F"/>
              </a:solidFill>
            </a:endParaRPr>
          </a:p>
          <a:p>
            <a:pPr marL="457200" marR="203200" lvl="0" indent="-228600" algn="l" rtl="0">
              <a:lnSpc>
                <a:spcPct val="115000"/>
              </a:lnSpc>
              <a:spcBef>
                <a:spcPts val="0"/>
              </a:spcBef>
              <a:spcAft>
                <a:spcPts val="0"/>
              </a:spcAft>
              <a:buClr>
                <a:srgbClr val="2F2F2F"/>
              </a:buClr>
              <a:buSzPts val="1350"/>
              <a:buNone/>
            </a:pPr>
            <a:r>
              <a:rPr lang="en-AU" sz="1350">
                <a:solidFill>
                  <a:srgbClr val="2F2F2F"/>
                </a:solidFill>
              </a:rPr>
              <a:t>Relationships: "The lines connecting the entities represent relationships. These lines indicate how entities are related to one another. For example, a Country can only have one country in the countries table but in our covid 19, we can have multiple rows of multiple countries , which illustrates a one-to-many relationship."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17600" marR="203200" lvl="1" indent="-228600" algn="l" rtl="0">
              <a:lnSpc>
                <a:spcPct val="115000"/>
              </a:lnSpc>
              <a:spcBef>
                <a:spcPts val="0"/>
              </a:spcBef>
              <a:spcAft>
                <a:spcPts val="0"/>
              </a:spcAft>
              <a:buClr>
                <a:srgbClr val="2F2F2F"/>
              </a:buClr>
              <a:buSzPts val="1350"/>
              <a:buNone/>
            </a:pPr>
            <a:r>
              <a:rPr lang="en-AU" sz="1350">
                <a:solidFill>
                  <a:srgbClr val="2F2F2F"/>
                </a:solidFill>
              </a:rPr>
              <a:t>"This ERD serves as a blueprint for our database design, helping us understand how data is structured and how different entities interact with each other. It is essential for both documenting any existing databases or new ones."</a:t>
            </a:r>
            <a:endParaRPr sz="1350">
              <a:solidFill>
                <a:srgbClr val="2F2F2F"/>
              </a:solidFill>
            </a:endParaRPr>
          </a:p>
          <a:p>
            <a:pPr marL="1117600" marR="203200" lvl="1" indent="-228600" algn="l" rtl="0">
              <a:lnSpc>
                <a:spcPct val="115000"/>
              </a:lnSpc>
              <a:spcBef>
                <a:spcPts val="0"/>
              </a:spcBef>
              <a:spcAft>
                <a:spcPts val="0"/>
              </a:spcAft>
              <a:buClr>
                <a:srgbClr val="2F2F2F"/>
              </a:buClr>
              <a:buSzPts val="1350"/>
              <a:buNone/>
            </a:pPr>
            <a:endParaRPr sz="1350">
              <a:solidFill>
                <a:srgbClr val="2F2F2F"/>
              </a:solidFill>
            </a:endParaRPr>
          </a:p>
          <a:p>
            <a:pPr marL="457200" marR="203200" lvl="0" indent="-228600" algn="l" rtl="0">
              <a:lnSpc>
                <a:spcPct val="115000"/>
              </a:lnSpc>
              <a:spcBef>
                <a:spcPts val="0"/>
              </a:spcBef>
              <a:spcAft>
                <a:spcPts val="0"/>
              </a:spcAft>
              <a:buClr>
                <a:srgbClr val="2F2F2F"/>
              </a:buClr>
              <a:buSzPts val="1350"/>
              <a:buNone/>
            </a:pPr>
            <a:r>
              <a:rPr lang="en-AU" sz="1350">
                <a:solidFill>
                  <a:srgbClr val="2F2F2F"/>
                </a:solidFill>
              </a:rPr>
              <a:t>"By using this ERD, we can ensure that our database is organized efficiently, which will facilitate better data management and analysis."</a:t>
            </a:r>
            <a:endParaRPr sz="1350">
              <a:solidFill>
                <a:srgbClr val="2F2F2F"/>
              </a:solidFill>
            </a:endParaRPr>
          </a:p>
          <a:p>
            <a:pPr marL="0" lvl="0" indent="0" algn="l" rtl="0">
              <a:spcBef>
                <a:spcPts val="2200"/>
              </a:spcBef>
              <a:spcAft>
                <a:spcPts val="0"/>
              </a:spcAft>
              <a:buNone/>
            </a:pPr>
            <a:endParaRPr/>
          </a:p>
        </p:txBody>
      </p:sp>
      <p:sp>
        <p:nvSpPr>
          <p:cNvPr id="416" name="Google Shape;41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We used Postgres SQL for our database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AU" sz="1400">
                <a:solidFill>
                  <a:schemeClr val="dk1"/>
                </a:solidFill>
              </a:rPr>
              <a:t>The Benefits of Using PostgreSQL:</a:t>
            </a:r>
            <a:endParaRPr sz="1400">
              <a:solidFill>
                <a:schemeClr val="dk1"/>
              </a:solidFill>
            </a:endParaRPr>
          </a:p>
          <a:p>
            <a:pPr marL="457200" lvl="0" indent="-228600" algn="l" rtl="0">
              <a:lnSpc>
                <a:spcPct val="115000"/>
              </a:lnSpc>
              <a:spcBef>
                <a:spcPts val="0"/>
              </a:spcBef>
              <a:spcAft>
                <a:spcPts val="0"/>
              </a:spcAft>
              <a:buClr>
                <a:schemeClr val="dk1"/>
              </a:buClr>
              <a:buSzPts val="1400"/>
              <a:buNone/>
            </a:pPr>
            <a:r>
              <a:rPr lang="en-AU" sz="1400">
                <a:solidFill>
                  <a:schemeClr val="dk1"/>
                </a:solidFill>
              </a:rPr>
              <a:t>Robustness: Reliable and stable, suitable for large-scale applications.</a:t>
            </a:r>
            <a:endParaRPr sz="1400">
              <a:solidFill>
                <a:schemeClr val="dk1"/>
              </a:solidFill>
            </a:endParaRPr>
          </a:p>
          <a:p>
            <a:pPr marL="457200" lvl="0" indent="-228600" algn="l" rtl="0">
              <a:lnSpc>
                <a:spcPct val="115000"/>
              </a:lnSpc>
              <a:spcBef>
                <a:spcPts val="0"/>
              </a:spcBef>
              <a:spcAft>
                <a:spcPts val="0"/>
              </a:spcAft>
              <a:buClr>
                <a:schemeClr val="dk1"/>
              </a:buClr>
              <a:buSzPts val="1400"/>
              <a:buNone/>
            </a:pPr>
            <a:r>
              <a:rPr lang="en-AU" sz="1400">
                <a:solidFill>
                  <a:schemeClr val="dk1"/>
                </a:solidFill>
              </a:rPr>
              <a:t>Flexibility: Supports various data types and custom functions.</a:t>
            </a:r>
            <a:endParaRPr sz="1400">
              <a:solidFill>
                <a:schemeClr val="dk1"/>
              </a:solidFill>
            </a:endParaRPr>
          </a:p>
          <a:p>
            <a:pPr marL="457200" lvl="0" indent="-228600" algn="l" rtl="0">
              <a:lnSpc>
                <a:spcPct val="115000"/>
              </a:lnSpc>
              <a:spcBef>
                <a:spcPts val="0"/>
              </a:spcBef>
              <a:spcAft>
                <a:spcPts val="0"/>
              </a:spcAft>
              <a:buClr>
                <a:schemeClr val="dk1"/>
              </a:buClr>
              <a:buSzPts val="1400"/>
              <a:buNone/>
            </a:pPr>
            <a:r>
              <a:rPr lang="en-AU" sz="1400">
                <a:solidFill>
                  <a:schemeClr val="dk1"/>
                </a:solidFill>
              </a:rPr>
              <a:t>Extensibility: Allows users to define their own data types, operators, and index types.</a:t>
            </a:r>
            <a:endParaRPr sz="1400">
              <a:solidFill>
                <a:schemeClr val="dk1"/>
              </a:solidFill>
            </a:endParaRPr>
          </a:p>
          <a:p>
            <a:pPr marL="457200" lvl="0" indent="-228600" algn="l" rtl="0">
              <a:lnSpc>
                <a:spcPct val="115000"/>
              </a:lnSpc>
              <a:spcBef>
                <a:spcPts val="0"/>
              </a:spcBef>
              <a:spcAft>
                <a:spcPts val="0"/>
              </a:spcAft>
              <a:buClr>
                <a:schemeClr val="dk1"/>
              </a:buClr>
              <a:buSzPts val="1400"/>
              <a:buNone/>
            </a:pPr>
            <a:r>
              <a:rPr lang="en-AU" sz="1400">
                <a:solidFill>
                  <a:schemeClr val="dk1"/>
                </a:solidFill>
              </a:rPr>
              <a:t>Strong Community Support: Active development and a wealth of resources available.</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AU" sz="1400">
                <a:solidFill>
                  <a:schemeClr val="dk1"/>
                </a:solidFill>
              </a:rPr>
              <a:t>Because of this we believed it would be the ideal choice for us.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400">
                <a:solidFill>
                  <a:schemeClr val="dk1"/>
                </a:solidFill>
              </a:rPr>
              <a:t>Once our data was transformed we then imported our CSV file into postgres database based on our ERD diagram.</a:t>
            </a:r>
            <a:endParaRPr sz="1400">
              <a:solidFill>
                <a:schemeClr val="dk1"/>
              </a:solidFill>
            </a:endParaRPr>
          </a:p>
        </p:txBody>
      </p:sp>
      <p:sp>
        <p:nvSpPr>
          <p:cNvPr id="437" name="Google Shape;43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210229f5b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210229f5b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AU" sz="1400">
                <a:solidFill>
                  <a:schemeClr val="dk1"/>
                </a:solidFill>
              </a:rPr>
              <a:t>In our project analyzing COVID-19 cases globally, we prioritize ethical considerations by ensuring that all data sourced is obtained through legitimate and transparent means, respecting the privacy and confidentiality of individuals. We reviewed our dataset for any personally identifiable information (PII) and took necessary steps to anonymize it, as it is crucial to protect the identities of those affected by the pandemic. </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400">
                <a:solidFill>
                  <a:schemeClr val="dk1"/>
                </a:solidFill>
              </a:rPr>
              <a:t>Additionally, We aimed to ensure that our analysis represented a diverse population, considering factors such as geographical disparities, to avoid biases or excluding vulnerable groups. By adhering to these ethical principles, we aimed to safeguard the rights of individuals represented in our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1dd712f4e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AU" sz="1400">
                <a:solidFill>
                  <a:schemeClr val="dk1"/>
                </a:solidFill>
              </a:rPr>
              <a:t>We built a Flask web application that enables users to interact with the data intuitively.</a:t>
            </a:r>
            <a:endParaRPr sz="1400">
              <a:solidFill>
                <a:schemeClr val="dk1"/>
              </a:solidFill>
            </a:endParaRPr>
          </a:p>
          <a:p>
            <a:pPr marL="0" lvl="0" indent="0" algn="l" rtl="0">
              <a:spcBef>
                <a:spcPts val="0"/>
              </a:spcBef>
              <a:spcAft>
                <a:spcPts val="0"/>
              </a:spcAft>
              <a:buNone/>
            </a:pPr>
            <a:endParaRPr sz="1350">
              <a:solidFill>
                <a:srgbClr val="2F2F2F"/>
              </a:solidFill>
            </a:endParaRPr>
          </a:p>
        </p:txBody>
      </p:sp>
      <p:sp>
        <p:nvSpPr>
          <p:cNvPr id="466" name="Google Shape;466;g31dd712f4e3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1dd712f4e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1400">
                <a:solidFill>
                  <a:schemeClr val="dk1"/>
                </a:solidFill>
              </a:rPr>
              <a:t>Users can search for data by country, or view the results in a pandas DataFrame.</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AU" sz="1400">
                <a:solidFill>
                  <a:schemeClr val="dk1"/>
                </a:solidFill>
              </a:rPr>
              <a:t>Flask served as the backbone of our web application and enabled us to create dynamic routes that query the PostgreSQL database in real-time, providing users with relevant data.</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spcBef>
                <a:spcPts val="0"/>
              </a:spcBef>
              <a:spcAft>
                <a:spcPts val="0"/>
              </a:spcAft>
              <a:buNone/>
            </a:pPr>
            <a:endParaRPr sz="1350">
              <a:solidFill>
                <a:srgbClr val="2F2F2F"/>
              </a:solidFill>
            </a:endParaRPr>
          </a:p>
        </p:txBody>
      </p:sp>
      <p:sp>
        <p:nvSpPr>
          <p:cNvPr id="488" name="Google Shape;488;g31dd712f4e3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1dd712f4e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1400">
                <a:solidFill>
                  <a:schemeClr val="dk1"/>
                </a:solidFill>
              </a:rPr>
              <a:t>The Flask application also includes a Restful API that outputs data in JSON format, making it easily consumable by other applications.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400">
                <a:solidFill>
                  <a:schemeClr val="dk1"/>
                </a:solidFill>
              </a:rPr>
              <a:t>By integrating pandas, we were able to display the data in a user-friendly format, with visualizations and with the help of the Pyarrow library, we ensured that our data processing was both efficient and scalable.</a:t>
            </a:r>
            <a:endParaRPr sz="1400">
              <a:solidFill>
                <a:schemeClr val="dk1"/>
              </a:solidFill>
            </a:endParaRPr>
          </a:p>
          <a:p>
            <a:pPr marL="0" lvl="0" indent="0" algn="l" rtl="0">
              <a:spcBef>
                <a:spcPts val="0"/>
              </a:spcBef>
              <a:spcAft>
                <a:spcPts val="0"/>
              </a:spcAft>
              <a:buNone/>
            </a:pPr>
            <a:endParaRPr sz="1350">
              <a:solidFill>
                <a:srgbClr val="2F2F2F"/>
              </a:solidFill>
            </a:endParaRPr>
          </a:p>
        </p:txBody>
      </p:sp>
      <p:sp>
        <p:nvSpPr>
          <p:cNvPr id="509" name="Google Shape;509;g31dd712f4e3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The objective of this project is to analyze the impact of the COVID-19 pandemic by extracting, transforming, and analyzing globally and regionally, with a particular focus on Australia's pandemic trends,data using Python and Pandas.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By leveraging data engineering techniques, we aim to uncover key trends, correlations, and patterns in cases and deaths worldwide.</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This project provides actionable insights to support public health strategies, resource allocation, and future pandemic preparedness.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Ultimately, it demonstrates how clean, well-structured data can drive meaningful decision-making during critical global events.</a:t>
            </a:r>
            <a:endParaRPr sz="1000">
              <a:solidFill>
                <a:schemeClr val="dk1"/>
              </a:solidFill>
            </a:endParaRPr>
          </a:p>
          <a:p>
            <a:pPr marL="0" lvl="0" indent="0" algn="l" rtl="0">
              <a:spcBef>
                <a:spcPts val="0"/>
              </a:spcBef>
              <a:spcAft>
                <a:spcPts val="0"/>
              </a:spcAft>
              <a:buNone/>
            </a:pPr>
            <a:endParaRPr/>
          </a:p>
        </p:txBody>
      </p:sp>
      <p:sp>
        <p:nvSpPr>
          <p:cNvPr id="161" name="Google Shape;16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1dd712f4e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58800" marR="152400" lvl="0" indent="-228600" algn="l" rtl="0">
              <a:lnSpc>
                <a:spcPct val="115000"/>
              </a:lnSpc>
              <a:spcBef>
                <a:spcPts val="0"/>
              </a:spcBef>
              <a:spcAft>
                <a:spcPts val="0"/>
              </a:spcAft>
              <a:buClr>
                <a:srgbClr val="2F2F2F"/>
              </a:buClr>
              <a:buSzPts val="1350"/>
              <a:buNone/>
            </a:pPr>
            <a:endParaRPr sz="1350">
              <a:solidFill>
                <a:srgbClr val="2F2F2F"/>
              </a:solidFill>
              <a:highlight>
                <a:srgbClr val="FFFFFF"/>
              </a:highlight>
            </a:endParaRPr>
          </a:p>
          <a:p>
            <a:pPr marL="0" lvl="0" indent="0" algn="l" rtl="0">
              <a:lnSpc>
                <a:spcPct val="115000"/>
              </a:lnSpc>
              <a:spcBef>
                <a:spcPts val="1100"/>
              </a:spcBef>
              <a:spcAft>
                <a:spcPts val="0"/>
              </a:spcAft>
              <a:buNone/>
            </a:pPr>
            <a:r>
              <a:rPr lang="en-AU" sz="1400">
                <a:solidFill>
                  <a:schemeClr val="dk1"/>
                </a:solidFill>
              </a:rPr>
              <a:t>Conclusion:</a:t>
            </a:r>
            <a:endParaRPr sz="1400">
              <a:solidFill>
                <a:schemeClr val="dk1"/>
              </a:solidFill>
            </a:endParaRPr>
          </a:p>
          <a:p>
            <a:pPr marL="0" lvl="0" indent="0" algn="l" rtl="0">
              <a:lnSpc>
                <a:spcPct val="115000"/>
              </a:lnSpc>
              <a:spcBef>
                <a:spcPts val="0"/>
              </a:spcBef>
              <a:spcAft>
                <a:spcPts val="0"/>
              </a:spcAft>
              <a:buNone/>
            </a:pPr>
            <a:r>
              <a:rPr lang="en-AU" sz="1400">
                <a:solidFill>
                  <a:schemeClr val="dk1"/>
                </a:solidFill>
              </a:rPr>
              <a:t>In conclusion, our COVID-19 Data Search Application embodies effective data engineering practices,</a:t>
            </a:r>
            <a:endParaRPr sz="1400">
              <a:solidFill>
                <a:schemeClr val="dk1"/>
              </a:solidFill>
            </a:endParaRPr>
          </a:p>
          <a:p>
            <a:pPr marL="0" lvl="0" indent="0" algn="l" rtl="0">
              <a:lnSpc>
                <a:spcPct val="115000"/>
              </a:lnSpc>
              <a:spcBef>
                <a:spcPts val="0"/>
              </a:spcBef>
              <a:spcAft>
                <a:spcPts val="0"/>
              </a:spcAft>
              <a:buNone/>
            </a:pPr>
            <a:r>
              <a:rPr lang="en-AU" sz="1400">
                <a:solidFill>
                  <a:schemeClr val="dk1"/>
                </a:solidFill>
              </a:rPr>
              <a:t>user-centric design, and ethical responsibility. It provides a reliable platform for exploring COVID-19 data,</a:t>
            </a:r>
            <a:endParaRPr sz="1400">
              <a:solidFill>
                <a:schemeClr val="dk1"/>
              </a:solidFill>
            </a:endParaRPr>
          </a:p>
          <a:p>
            <a:pPr marL="0" lvl="0" indent="0" algn="l" rtl="0">
              <a:lnSpc>
                <a:spcPct val="115000"/>
              </a:lnSpc>
              <a:spcBef>
                <a:spcPts val="0"/>
              </a:spcBef>
              <a:spcAft>
                <a:spcPts val="0"/>
              </a:spcAft>
              <a:buNone/>
            </a:pPr>
            <a:r>
              <a:rPr lang="en-AU" sz="1400">
                <a:solidFill>
                  <a:schemeClr val="dk1"/>
                </a:solidFill>
              </a:rPr>
              <a:t>supporting informed decision-making and contributing to our understanding of data engineering.</a:t>
            </a:r>
            <a:endParaRPr sz="1350">
              <a:solidFill>
                <a:srgbClr val="2F2F2F"/>
              </a:solidFill>
            </a:endParaRPr>
          </a:p>
        </p:txBody>
      </p:sp>
      <p:sp>
        <p:nvSpPr>
          <p:cNvPr id="530" name="Google Shape;530;g31dd712f4e3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1dd712f4e3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1dd712f4e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214b964376_0_2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214b96437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3214b96437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Our project focuses on leveraging data engineering techniques to analyze the trends and patterns of the COVID-19 pandemic.</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In today’s presentation, we’ll walk you through the objectives of our project, the data extraction and transformation and loading  processes, key findings, and actionable insights. Each team member will focus on a specific aspect of the project.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Let’s begin by discussing the project objective in more detail.</a:t>
            </a:r>
            <a:endParaRPr sz="1000">
              <a:solidFill>
                <a:schemeClr val="dk1"/>
              </a:solidFill>
            </a:endParaRPr>
          </a:p>
          <a:p>
            <a:pPr marL="0" lvl="0" indent="0" algn="l" rtl="0">
              <a:spcBef>
                <a:spcPts val="0"/>
              </a:spcBef>
              <a:spcAft>
                <a:spcPts val="0"/>
              </a:spcAft>
              <a:buNone/>
            </a:pPr>
            <a:endParaRPr/>
          </a:p>
        </p:txBody>
      </p:sp>
      <p:sp>
        <p:nvSpPr>
          <p:cNvPr id="572" name="Google Shape;572;g3214b964376_0_2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200"/>
              </a:spcBef>
              <a:spcAft>
                <a:spcPts val="0"/>
              </a:spcAft>
              <a:buClr>
                <a:schemeClr val="dk1"/>
              </a:buClr>
              <a:buSzPts val="1000"/>
              <a:buChar char="●"/>
            </a:pPr>
            <a:r>
              <a:rPr lang="en-AU" sz="1000">
                <a:solidFill>
                  <a:schemeClr val="dk1"/>
                </a:solidFill>
              </a:rPr>
              <a:t>The datasets used in this project were recommended by Patrick and sourced from Kaggle,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AU" sz="1000">
                <a:solidFill>
                  <a:schemeClr val="dk1"/>
                </a:solidFill>
              </a:rPr>
              <a:t>We selected the WHO COVID-19 dataset for its detailed daily reporting on cases and deaths, providing valuable insights into global pandemic trends.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AU" sz="1000">
                <a:solidFill>
                  <a:schemeClr val="dk1"/>
                </a:solidFill>
              </a:rPr>
              <a:t>The countries metadata added geographic context, enabling us to analyze trends at both global and regional levels.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AU" sz="1000">
                <a:solidFill>
                  <a:schemeClr val="dk1"/>
                </a:solidFill>
              </a:rPr>
              <a:t>These datasets were chosen for their reliability, adaptability, and ability to address the project's objective of uncovering pandemic insights through data engineering.</a:t>
            </a:r>
            <a:endParaRPr sz="1000">
              <a:solidFill>
                <a:schemeClr val="dk1"/>
              </a:solidFill>
            </a:endParaRPr>
          </a:p>
          <a:p>
            <a:pPr marL="0" lvl="0" indent="0" algn="l" rtl="0">
              <a:spcBef>
                <a:spcPts val="1200"/>
              </a:spcBef>
              <a:spcAft>
                <a:spcPts val="0"/>
              </a:spcAft>
              <a:buNone/>
            </a:pPr>
            <a:endParaRPr/>
          </a:p>
        </p:txBody>
      </p:sp>
      <p:sp>
        <p:nvSpPr>
          <p:cNvPr id="182" name="Google Shape;18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200"/>
              </a:spcBef>
              <a:spcAft>
                <a:spcPts val="0"/>
              </a:spcAft>
              <a:buClr>
                <a:schemeClr val="dk1"/>
              </a:buClr>
              <a:buSzPts val="1000"/>
              <a:buChar char="●"/>
            </a:pPr>
            <a:r>
              <a:rPr lang="en-AU" sz="1000">
                <a:solidFill>
                  <a:schemeClr val="dk1"/>
                </a:solidFill>
              </a:rPr>
              <a:t>In the data extraction phase, I imported two key datasets: the WHO COVID-19 data and the country metadata. These formed the backbone of the analysis.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AU" sz="1000">
                <a:solidFill>
                  <a:schemeClr val="dk1"/>
                </a:solidFill>
              </a:rPr>
              <a:t>Using Pandas, I efficiently loaded and validated the datasets, ensuring they were ready for transformation. I carefully inspected their structure using .head() and .info() to identify potential issues like missing or inconsistent values early.</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AU" sz="1000">
                <a:solidFill>
                  <a:schemeClr val="dk1"/>
                </a:solidFill>
              </a:rPr>
              <a:t>I aligned columns and data types to ensure compatibility between datasets. This step was critical to prevent errors during merging and allowed me to focus on deeper analysis after cleaning.</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AU" sz="1000">
                <a:solidFill>
                  <a:schemeClr val="dk1"/>
                </a:solidFill>
              </a:rPr>
              <a:t>By emphasizing validation and consistency, I established a strong foundation for building an accurate and reliable ETL pipeline.</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AU" sz="1000">
                <a:solidFill>
                  <a:schemeClr val="dk1"/>
                </a:solidFill>
              </a:rPr>
              <a:t>During extraction, I not only imported datasets but also carefully inspected their structure and integrity to ensure readiness for analysis.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AU" sz="1000">
                <a:solidFill>
                  <a:schemeClr val="dk1"/>
                </a:solidFill>
              </a:rPr>
              <a:t>I discovered inconsistencies in country naming conventions, which required renaming to align the datasets effectively for merging.</a:t>
            </a:r>
            <a:endParaRPr sz="1000">
              <a:solidFill>
                <a:schemeClr val="dk1"/>
              </a:solidFill>
            </a:endParaRPr>
          </a:p>
          <a:p>
            <a:pPr marL="0" lvl="0" indent="0" algn="l" rtl="0">
              <a:spcBef>
                <a:spcPts val="0"/>
              </a:spcBef>
              <a:spcAft>
                <a:spcPts val="0"/>
              </a:spcAft>
              <a:buNone/>
            </a:pPr>
            <a:endParaRPr/>
          </a:p>
        </p:txBody>
      </p:sp>
      <p:sp>
        <p:nvSpPr>
          <p:cNvPr id="203" name="Google Shape;2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1d5a0f7ca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200"/>
              </a:spcBef>
              <a:spcAft>
                <a:spcPts val="0"/>
              </a:spcAft>
              <a:buClr>
                <a:schemeClr val="dk1"/>
              </a:buClr>
              <a:buSzPts val="1000"/>
              <a:buAutoNum type="arabicPeriod"/>
            </a:pPr>
            <a:r>
              <a:rPr lang="en-AU" sz="1000">
                <a:solidFill>
                  <a:schemeClr val="dk1"/>
                </a:solidFill>
              </a:rPr>
              <a:t>Globally, countries like the USA were significantly impacted, recording the highest number of cases and deaths, while smaller nations such as Montserrat and Nauru had minimal cases, highlighting global disparities in pandemic severity.</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AU" sz="1000">
                <a:solidFill>
                  <a:schemeClr val="dk1"/>
                </a:solidFill>
              </a:rPr>
              <a:t>In Australia, we observed relatively lower case and death rates, indicating the effectiveness of early mitigation measures like lockdowns and border closures.</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AU" sz="1000">
                <a:solidFill>
                  <a:schemeClr val="dk1"/>
                </a:solidFill>
              </a:rPr>
              <a:t>3.	Correlation analysis revealed a strong relationship between cumulative cases and cumulative deaths globally, showcasing the long-term effects of the pandemic.</a:t>
            </a:r>
            <a:endParaRPr sz="1000">
              <a:solidFill>
                <a:schemeClr val="dk1"/>
              </a:solidFill>
            </a:endParaRPr>
          </a:p>
          <a:p>
            <a:pPr marL="0" lvl="0" indent="0" algn="l" rtl="0">
              <a:spcBef>
                <a:spcPts val="0"/>
              </a:spcBef>
              <a:spcAft>
                <a:spcPts val="0"/>
              </a:spcAft>
              <a:buNone/>
            </a:pPr>
            <a:endParaRPr/>
          </a:p>
        </p:txBody>
      </p:sp>
      <p:sp>
        <p:nvSpPr>
          <p:cNvPr id="225" name="Google Shape;225;g31d5a0f7ca2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Thank you Mandeep, Now we are onto the next step of the ETL process. After extraction, comes transformation. But before we begin to transform the data, we wanted to create a user interactive function which can be called throughout the whole python program and it empowers the user to filter the data based upon their input dynamically. This function asks the user to choose their filter option, it can be date, country or WHO region, whichever the user chooses, the function then further asks for date input or country input or WHO region name followed by the desired filtered data.</a:t>
            </a:r>
            <a:endParaRPr/>
          </a:p>
        </p:txBody>
      </p:sp>
      <p:sp>
        <p:nvSpPr>
          <p:cNvPr id="248" name="Google Shape;24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d6d7130f7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This is the example of the function, as you can see, our user chose option number 3, and promptly chose the who regio ‘Euro’, hence out output shows all the covid cases, in all the countries under euro who region. </a:t>
            </a:r>
            <a:endParaRPr/>
          </a:p>
        </p:txBody>
      </p:sp>
      <p:sp>
        <p:nvSpPr>
          <p:cNvPr id="271" name="Google Shape;271;g31d6d7130f7_3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1d6d7130f7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Beginning with the data transformation, our data was further divided into 8 different csv files,  and their datatypes were changed to reduce the debugging errors while uploading the data into PostgreSQL Database. To facilitate the foreign keys in SQL, these files were given separate case_Ids column where necessary.</a:t>
            </a:r>
            <a:endParaRPr/>
          </a:p>
        </p:txBody>
      </p:sp>
      <p:sp>
        <p:nvSpPr>
          <p:cNvPr id="292" name="Google Shape;292;g31d6d7130f7_3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684212" y="685800"/>
            <a:ext cx="8534400" cy="36153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20" name="Google Shape;20;p11"/>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a:spLocks noGrp="1"/>
          </p:cNvSpPr>
          <p:nvPr>
            <p:ph type="pic" idx="2"/>
          </p:nvPr>
        </p:nvSpPr>
        <p:spPr>
          <a:xfrm>
            <a:off x="685800" y="533400"/>
            <a:ext cx="10818900"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20"/>
          <p:cNvSpPr txBox="1">
            <a:spLocks noGrp="1"/>
          </p:cNvSpPr>
          <p:nvPr>
            <p:ph type="body" idx="1"/>
          </p:nvPr>
        </p:nvSpPr>
        <p:spPr>
          <a:xfrm>
            <a:off x="914402" y="3843867"/>
            <a:ext cx="83043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0"/>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body" idx="1"/>
          </p:nvPr>
        </p:nvSpPr>
        <p:spPr>
          <a:xfrm>
            <a:off x="684212" y="4114800"/>
            <a:ext cx="8535900" cy="18795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1"/>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1141411"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2"/>
          <p:cNvSpPr txBox="1">
            <a:spLocks noGrp="1"/>
          </p:cNvSpPr>
          <p:nvPr>
            <p:ph type="body" idx="2"/>
          </p:nvPr>
        </p:nvSpPr>
        <p:spPr>
          <a:xfrm>
            <a:off x="684213" y="4301067"/>
            <a:ext cx="8534400" cy="16848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2"/>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99" name="Google Shape;99;p22"/>
          <p:cNvSpPr txBox="1"/>
          <p:nvPr/>
        </p:nvSpPr>
        <p:spPr>
          <a:xfrm>
            <a:off x="531812" y="812222"/>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
        <p:nvSpPr>
          <p:cNvPr id="100" name="Google Shape;100;p22"/>
          <p:cNvSpPr txBox="1"/>
          <p:nvPr/>
        </p:nvSpPr>
        <p:spPr>
          <a:xfrm>
            <a:off x="10285412" y="2768601"/>
            <a:ext cx="6096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a:off x="684211" y="5132981"/>
            <a:ext cx="853590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3"/>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3"/>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body" idx="1"/>
          </p:nvPr>
        </p:nvSpPr>
        <p:spPr>
          <a:xfrm>
            <a:off x="684212" y="3928534"/>
            <a:ext cx="8534400" cy="10500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4"/>
          <p:cNvSpPr txBox="1">
            <a:spLocks noGrp="1"/>
          </p:cNvSpPr>
          <p:nvPr>
            <p:ph type="body" idx="2"/>
          </p:nvPr>
        </p:nvSpPr>
        <p:spPr>
          <a:xfrm>
            <a:off x="684211" y="4978400"/>
            <a:ext cx="8534400" cy="10161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4"/>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4"/>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114" name="Google Shape;114;p24"/>
          <p:cNvSpPr txBox="1"/>
          <p:nvPr/>
        </p:nvSpPr>
        <p:spPr>
          <a:xfrm>
            <a:off x="531812" y="812222"/>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
        <p:nvSpPr>
          <p:cNvPr id="115" name="Google Shape;115;p24"/>
          <p:cNvSpPr txBox="1"/>
          <p:nvPr/>
        </p:nvSpPr>
        <p:spPr>
          <a:xfrm>
            <a:off x="10285412" y="2768601"/>
            <a:ext cx="6096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5"/>
          <p:cNvSpPr txBox="1">
            <a:spLocks noGrp="1"/>
          </p:cNvSpPr>
          <p:nvPr>
            <p:ph type="body" idx="2"/>
          </p:nvPr>
        </p:nvSpPr>
        <p:spPr>
          <a:xfrm>
            <a:off x="684211" y="4766732"/>
            <a:ext cx="8534400" cy="1227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5"/>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5"/>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body" idx="1"/>
          </p:nvPr>
        </p:nvSpPr>
        <p:spPr>
          <a:xfrm rot="5400000">
            <a:off x="3143762" y="-1773750"/>
            <a:ext cx="3615300"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26"/>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6"/>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6"/>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body" idx="1"/>
          </p:nvPr>
        </p:nvSpPr>
        <p:spPr>
          <a:xfrm rot="5400000">
            <a:off x="1943200" y="-571500"/>
            <a:ext cx="5308500" cy="78231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27"/>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7"/>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12"/>
          <p:cNvSpPr txBox="1">
            <a:spLocks noGrp="1"/>
          </p:cNvSpPr>
          <p:nvPr>
            <p:ph type="ctrTitle"/>
          </p:nvPr>
        </p:nvSpPr>
        <p:spPr>
          <a:xfrm>
            <a:off x="684212" y="685799"/>
            <a:ext cx="8001000" cy="2971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subTitle" idx="1"/>
          </p:nvPr>
        </p:nvSpPr>
        <p:spPr>
          <a:xfrm>
            <a:off x="684212" y="3843867"/>
            <a:ext cx="6400800" cy="1947300"/>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6" name="Google Shape;26;p12"/>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cxnSp>
        <p:nvCxnSpPr>
          <p:cNvPr id="29" name="Google Shape;29;p1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0" name="Google Shape;30;p12"/>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31" name="Google Shape;31;p1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2" name="Google Shape;32;p12"/>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33" name="Google Shape;33;p12"/>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684211" y="2006600"/>
            <a:ext cx="8534400" cy="228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684213" y="4495800"/>
            <a:ext cx="8534400" cy="14985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3"/>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684211" y="685800"/>
            <a:ext cx="4937700" cy="36153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4"/>
          <p:cNvSpPr txBox="1">
            <a:spLocks noGrp="1"/>
          </p:cNvSpPr>
          <p:nvPr>
            <p:ph type="body" idx="2"/>
          </p:nvPr>
        </p:nvSpPr>
        <p:spPr>
          <a:xfrm>
            <a:off x="5808133" y="685801"/>
            <a:ext cx="4934400" cy="36153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4"/>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972080" y="685800"/>
            <a:ext cx="46497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5"/>
          <p:cNvSpPr txBox="1">
            <a:spLocks noGrp="1"/>
          </p:cNvSpPr>
          <p:nvPr>
            <p:ph type="body" idx="2"/>
          </p:nvPr>
        </p:nvSpPr>
        <p:spPr>
          <a:xfrm>
            <a:off x="684211" y="1270529"/>
            <a:ext cx="4937700" cy="30306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5"/>
          <p:cNvSpPr txBox="1">
            <a:spLocks noGrp="1"/>
          </p:cNvSpPr>
          <p:nvPr>
            <p:ph type="body" idx="3"/>
          </p:nvPr>
        </p:nvSpPr>
        <p:spPr>
          <a:xfrm>
            <a:off x="6079066" y="685800"/>
            <a:ext cx="46650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5"/>
          <p:cNvSpPr txBox="1">
            <a:spLocks noGrp="1"/>
          </p:cNvSpPr>
          <p:nvPr>
            <p:ph type="body" idx="4"/>
          </p:nvPr>
        </p:nvSpPr>
        <p:spPr>
          <a:xfrm>
            <a:off x="5806545" y="1262062"/>
            <a:ext cx="4929300" cy="30306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5"/>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7"/>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body" idx="1"/>
          </p:nvPr>
        </p:nvSpPr>
        <p:spPr>
          <a:xfrm>
            <a:off x="684212" y="685800"/>
            <a:ext cx="5943600" cy="53085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18"/>
          <p:cNvSpPr txBox="1">
            <a:spLocks noGrp="1"/>
          </p:cNvSpPr>
          <p:nvPr>
            <p:ph type="body" idx="2"/>
          </p:nvPr>
        </p:nvSpPr>
        <p:spPr>
          <a:xfrm>
            <a:off x="7085012" y="2209799"/>
            <a:ext cx="3657600" cy="20913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18"/>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a:spLocks noGrp="1"/>
          </p:cNvSpPr>
          <p:nvPr>
            <p:ph type="pic" idx="2"/>
          </p:nvPr>
        </p:nvSpPr>
        <p:spPr>
          <a:xfrm>
            <a:off x="989012" y="914400"/>
            <a:ext cx="3281100"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19"/>
          <p:cNvSpPr txBox="1">
            <a:spLocks noGrp="1"/>
          </p:cNvSpPr>
          <p:nvPr>
            <p:ph type="body" idx="1"/>
          </p:nvPr>
        </p:nvSpPr>
        <p:spPr>
          <a:xfrm>
            <a:off x="4722812" y="2777066"/>
            <a:ext cx="6021300" cy="2049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9"/>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5"/>
        <p:cNvGrpSpPr/>
        <p:nvPr/>
      </p:nvGrpSpPr>
      <p:grpSpPr>
        <a:xfrm>
          <a:off x="0" y="0"/>
          <a:ext cx="0" cy="0"/>
          <a:chOff x="0" y="0"/>
          <a:chExt cx="0" cy="0"/>
        </a:xfrm>
      </p:grpSpPr>
      <p:grpSp>
        <p:nvGrpSpPr>
          <p:cNvPr id="6" name="Google Shape;6;p10"/>
          <p:cNvGrpSpPr/>
          <p:nvPr/>
        </p:nvGrpSpPr>
        <p:grpSpPr>
          <a:xfrm>
            <a:off x="9206826" y="2963333"/>
            <a:ext cx="2982001" cy="3209011"/>
            <a:chOff x="9206826" y="2963333"/>
            <a:chExt cx="2982001" cy="3209011"/>
          </a:xfrm>
        </p:grpSpPr>
        <p:cxnSp>
          <p:nvCxnSpPr>
            <p:cNvPr id="7" name="Google Shape;7;p10"/>
            <p:cNvCxnSpPr/>
            <p:nvPr/>
          </p:nvCxnSpPr>
          <p:spPr>
            <a:xfrm flipH="1">
              <a:off x="11275926" y="2963333"/>
              <a:ext cx="912900" cy="912900"/>
            </a:xfrm>
            <a:prstGeom prst="straightConnector1">
              <a:avLst/>
            </a:prstGeom>
            <a:noFill/>
            <a:ln w="9525" cap="flat" cmpd="sng">
              <a:solidFill>
                <a:schemeClr val="lt1"/>
              </a:solidFill>
              <a:prstDash val="solid"/>
              <a:round/>
              <a:headEnd type="none" w="sm" len="sm"/>
              <a:tailEnd type="none" w="sm" len="sm"/>
            </a:ln>
          </p:spPr>
        </p:cxnSp>
        <p:cxnSp>
          <p:nvCxnSpPr>
            <p:cNvPr id="8" name="Google Shape;8;p10"/>
            <p:cNvCxnSpPr/>
            <p:nvPr/>
          </p:nvCxnSpPr>
          <p:spPr>
            <a:xfrm flipH="1">
              <a:off x="9206826" y="3190344"/>
              <a:ext cx="2982000" cy="2982000"/>
            </a:xfrm>
            <a:prstGeom prst="straightConnector1">
              <a:avLst/>
            </a:prstGeom>
            <a:noFill/>
            <a:ln w="9525" cap="flat" cmpd="sng">
              <a:solidFill>
                <a:schemeClr val="lt1"/>
              </a:solidFill>
              <a:prstDash val="solid"/>
              <a:round/>
              <a:headEnd type="none" w="sm" len="sm"/>
              <a:tailEnd type="none" w="sm" len="sm"/>
            </a:ln>
          </p:spPr>
        </p:cxnSp>
        <p:cxnSp>
          <p:nvCxnSpPr>
            <p:cNvPr id="9" name="Google Shape;9;p10"/>
            <p:cNvCxnSpPr/>
            <p:nvPr/>
          </p:nvCxnSpPr>
          <p:spPr>
            <a:xfrm flipH="1">
              <a:off x="10292226" y="3285067"/>
              <a:ext cx="1896600" cy="1896600"/>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0"/>
            <p:cNvCxnSpPr/>
            <p:nvPr/>
          </p:nvCxnSpPr>
          <p:spPr>
            <a:xfrm flipH="1">
              <a:off x="10443125" y="3131080"/>
              <a:ext cx="1745700" cy="174570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0"/>
            <p:cNvCxnSpPr/>
            <p:nvPr/>
          </p:nvCxnSpPr>
          <p:spPr>
            <a:xfrm flipH="1">
              <a:off x="10918927" y="3683001"/>
              <a:ext cx="1269900" cy="1269900"/>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0"/>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marR="0" lvl="0" algn="l">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a:spcBef>
                <a:spcPts val="0"/>
              </a:spcBef>
              <a:spcAft>
                <a:spcPts val="0"/>
              </a:spcAft>
              <a:buSzPts val="1400"/>
              <a:buNone/>
              <a:defRPr sz="1800" b="0" i="0" u="none" strike="noStrike" cap="none">
                <a:solidFill>
                  <a:schemeClr val="lt2"/>
                </a:solidFill>
              </a:defRPr>
            </a:lvl2pPr>
            <a:lvl3pPr marR="0" lvl="2" algn="l">
              <a:spcBef>
                <a:spcPts val="0"/>
              </a:spcBef>
              <a:spcAft>
                <a:spcPts val="0"/>
              </a:spcAft>
              <a:buSzPts val="1400"/>
              <a:buNone/>
              <a:defRPr sz="1800" b="0" i="0" u="none" strike="noStrike" cap="none">
                <a:solidFill>
                  <a:schemeClr val="lt2"/>
                </a:solidFill>
              </a:defRPr>
            </a:lvl3pPr>
            <a:lvl4pPr marR="0" lvl="3" algn="l">
              <a:spcBef>
                <a:spcPts val="0"/>
              </a:spcBef>
              <a:spcAft>
                <a:spcPts val="0"/>
              </a:spcAft>
              <a:buSzPts val="1400"/>
              <a:buNone/>
              <a:defRPr sz="1800" b="0" i="0" u="none" strike="noStrike" cap="none">
                <a:solidFill>
                  <a:schemeClr val="lt2"/>
                </a:solidFill>
              </a:defRPr>
            </a:lvl4pPr>
            <a:lvl5pPr marR="0" lvl="4" algn="l">
              <a:spcBef>
                <a:spcPts val="0"/>
              </a:spcBef>
              <a:spcAft>
                <a:spcPts val="0"/>
              </a:spcAft>
              <a:buSzPts val="1400"/>
              <a:buNone/>
              <a:defRPr sz="1800" b="0" i="0" u="none" strike="noStrike" cap="none">
                <a:solidFill>
                  <a:schemeClr val="lt2"/>
                </a:solidFill>
              </a:defRPr>
            </a:lvl5pPr>
            <a:lvl6pPr marR="0" lvl="5" algn="l">
              <a:spcBef>
                <a:spcPts val="0"/>
              </a:spcBef>
              <a:spcAft>
                <a:spcPts val="0"/>
              </a:spcAft>
              <a:buSzPts val="1400"/>
              <a:buNone/>
              <a:defRPr sz="1800" b="0" i="0" u="none" strike="noStrike" cap="none">
                <a:solidFill>
                  <a:schemeClr val="lt2"/>
                </a:solidFill>
              </a:defRPr>
            </a:lvl6pPr>
            <a:lvl7pPr marR="0" lvl="6" algn="l">
              <a:spcBef>
                <a:spcPts val="0"/>
              </a:spcBef>
              <a:spcAft>
                <a:spcPts val="0"/>
              </a:spcAft>
              <a:buSzPts val="1400"/>
              <a:buNone/>
              <a:defRPr sz="1800" b="0" i="0" u="none" strike="noStrike" cap="none">
                <a:solidFill>
                  <a:schemeClr val="lt2"/>
                </a:solidFill>
              </a:defRPr>
            </a:lvl7pPr>
            <a:lvl8pPr marR="0" lvl="7" algn="l">
              <a:spcBef>
                <a:spcPts val="0"/>
              </a:spcBef>
              <a:spcAft>
                <a:spcPts val="0"/>
              </a:spcAft>
              <a:buSzPts val="1400"/>
              <a:buNone/>
              <a:defRPr sz="1800" b="0" i="0" u="none" strike="noStrike" cap="none">
                <a:solidFill>
                  <a:schemeClr val="lt2"/>
                </a:solidFill>
              </a:defRPr>
            </a:lvl8pPr>
            <a:lvl9pPr marR="0" lvl="8" algn="l">
              <a:spcBef>
                <a:spcPts val="0"/>
              </a:spcBef>
              <a:spcAft>
                <a:spcPts val="0"/>
              </a:spcAft>
              <a:buSzPts val="1400"/>
              <a:buNone/>
              <a:defRPr sz="1800" b="0" i="0" u="none" strike="noStrike" cap="none">
                <a:solidFill>
                  <a:schemeClr val="lt2"/>
                </a:solidFill>
              </a:defRPr>
            </a:lvl9pPr>
          </a:lstStyle>
          <a:p>
            <a:endParaRPr/>
          </a:p>
        </p:txBody>
      </p:sp>
      <p:sp>
        <p:nvSpPr>
          <p:cNvPr id="13" name="Google Shape;13;p10"/>
          <p:cNvSpPr txBox="1">
            <a:spLocks noGrp="1"/>
          </p:cNvSpPr>
          <p:nvPr>
            <p:ph type="body" idx="1"/>
          </p:nvPr>
        </p:nvSpPr>
        <p:spPr>
          <a:xfrm>
            <a:off x="684212" y="685800"/>
            <a:ext cx="8534400" cy="3615300"/>
          </a:xfrm>
          <a:prstGeom prst="rect">
            <a:avLst/>
          </a:prstGeom>
          <a:noFill/>
          <a:ln>
            <a:noFill/>
          </a:ln>
        </p:spPr>
        <p:txBody>
          <a:bodyPr spcFirstLastPara="1" wrap="square" lIns="91425" tIns="45700" rIns="91425" bIns="45700" anchor="ctr" anchorCtr="0">
            <a:normAutofit/>
          </a:bodyPr>
          <a:lstStyle>
            <a:lvl1pPr marL="457200" marR="0" lvl="0" indent="-330200" algn="l">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0"/>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0"/>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0"/>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138"/>
        <p:cNvGrpSpPr/>
        <p:nvPr/>
      </p:nvGrpSpPr>
      <p:grpSpPr>
        <a:xfrm>
          <a:off x="0" y="0"/>
          <a:ext cx="0" cy="0"/>
          <a:chOff x="0" y="0"/>
          <a:chExt cx="0" cy="0"/>
        </a:xfrm>
      </p:grpSpPr>
      <p:cxnSp>
        <p:nvCxnSpPr>
          <p:cNvPr id="139" name="Google Shape;139;p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40" name="Google Shape;140;p1"/>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141" name="Google Shape;141;p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42" name="Google Shape;142;p1"/>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143" name="Google Shape;143;p1"/>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144" name="Google Shape;144;p1"/>
          <p:cNvSpPr/>
          <p:nvPr/>
        </p:nvSpPr>
        <p:spPr>
          <a:xfrm>
            <a:off x="0" y="-2"/>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45" name="Google Shape;145;p1" descr="Illuminated server room panel"/>
          <p:cNvPicPr preferRelativeResize="0"/>
          <p:nvPr/>
        </p:nvPicPr>
        <p:blipFill rotWithShape="1">
          <a:blip r:embed="rId3">
            <a:alphaModFix/>
          </a:blip>
          <a:srcRect t="15730"/>
          <a:stretch/>
        </p:blipFill>
        <p:spPr>
          <a:xfrm>
            <a:off x="20" y="10"/>
            <a:ext cx="12191980" cy="6857990"/>
          </a:xfrm>
          <a:prstGeom prst="rect">
            <a:avLst/>
          </a:prstGeom>
          <a:noFill/>
          <a:ln>
            <a:noFill/>
          </a:ln>
        </p:spPr>
      </p:pic>
      <p:sp>
        <p:nvSpPr>
          <p:cNvPr id="146" name="Google Shape;146;p1"/>
          <p:cNvSpPr/>
          <p:nvPr/>
        </p:nvSpPr>
        <p:spPr>
          <a:xfrm flipH="1">
            <a:off x="0" y="0"/>
            <a:ext cx="12191075" cy="6857998"/>
          </a:xfrm>
          <a:prstGeom prst="snip2DiagRect">
            <a:avLst>
              <a:gd name="adj1" fmla="val 0"/>
              <a:gd name="adj2" fmla="val 42414"/>
            </a:avLst>
          </a:prstGeom>
          <a:gradFill>
            <a:gsLst>
              <a:gs pos="0">
                <a:srgbClr val="62D2EF">
                  <a:alpha val="78823"/>
                </a:srgbClr>
              </a:gs>
              <a:gs pos="2000">
                <a:srgbClr val="62D2EF">
                  <a:alpha val="78823"/>
                </a:srgbClr>
              </a:gs>
              <a:gs pos="100000">
                <a:srgbClr val="05578D">
                  <a:alpha val="8784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7" name="Google Shape;147;p1"/>
          <p:cNvSpPr txBox="1">
            <a:spLocks noGrp="1"/>
          </p:cNvSpPr>
          <p:nvPr>
            <p:ph type="title"/>
          </p:nvPr>
        </p:nvSpPr>
        <p:spPr>
          <a:xfrm>
            <a:off x="571274" y="2509284"/>
            <a:ext cx="6767736" cy="248604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Arial"/>
              <a:buNone/>
            </a:pPr>
            <a:r>
              <a:rPr lang="en-AU" sz="4800" b="1">
                <a:latin typeface="Arial"/>
                <a:ea typeface="Arial"/>
                <a:cs typeface="Arial"/>
                <a:sym typeface="Arial"/>
              </a:rPr>
              <a:t>COVID-19</a:t>
            </a:r>
            <a:br>
              <a:rPr lang="en-AU" sz="4800" b="1">
                <a:latin typeface="Arial"/>
                <a:ea typeface="Arial"/>
                <a:cs typeface="Arial"/>
                <a:sym typeface="Arial"/>
              </a:rPr>
            </a:br>
            <a:r>
              <a:rPr lang="en-AU" sz="4800" b="1">
                <a:latin typeface="Arial"/>
                <a:ea typeface="Arial"/>
                <a:cs typeface="Arial"/>
                <a:sym typeface="Arial"/>
              </a:rPr>
              <a:t>DATA ENGINEERING AND ANALYSIS</a:t>
            </a:r>
            <a:endParaRPr sz="4800" b="1"/>
          </a:p>
        </p:txBody>
      </p:sp>
      <p:grpSp>
        <p:nvGrpSpPr>
          <p:cNvPr id="148" name="Google Shape;148;p1"/>
          <p:cNvGrpSpPr/>
          <p:nvPr/>
        </p:nvGrpSpPr>
        <p:grpSpPr>
          <a:xfrm>
            <a:off x="6111344" y="9144"/>
            <a:ext cx="6080656" cy="6163733"/>
            <a:chOff x="6108170" y="8467"/>
            <a:chExt cx="6080656" cy="6163733"/>
          </a:xfrm>
        </p:grpSpPr>
        <p:cxnSp>
          <p:nvCxnSpPr>
            <p:cNvPr id="149" name="Google Shape;149;p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50" name="Google Shape;150;p1"/>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151" name="Google Shape;151;p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52" name="Google Shape;152;p1"/>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153" name="Google Shape;153;p1"/>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grpSp>
        <p:nvGrpSpPr>
          <p:cNvPr id="154" name="Google Shape;154;p1"/>
          <p:cNvGrpSpPr/>
          <p:nvPr/>
        </p:nvGrpSpPr>
        <p:grpSpPr>
          <a:xfrm>
            <a:off x="571274" y="5931752"/>
            <a:ext cx="8829203" cy="469641"/>
            <a:chOff x="971029" y="5931752"/>
            <a:chExt cx="9976968" cy="469641"/>
          </a:xfrm>
        </p:grpSpPr>
        <p:sp>
          <p:nvSpPr>
            <p:cNvPr id="155" name="Google Shape;155;p1"/>
            <p:cNvSpPr/>
            <p:nvPr/>
          </p:nvSpPr>
          <p:spPr>
            <a:xfrm>
              <a:off x="971029" y="5931752"/>
              <a:ext cx="1583473" cy="423746"/>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Amrit</a:t>
              </a:r>
              <a:endParaRPr/>
            </a:p>
          </p:txBody>
        </p:sp>
        <p:sp>
          <p:nvSpPr>
            <p:cNvPr id="156" name="Google Shape;156;p1"/>
            <p:cNvSpPr/>
            <p:nvPr/>
          </p:nvSpPr>
          <p:spPr>
            <a:xfrm>
              <a:off x="6254200" y="5977647"/>
              <a:ext cx="1583473" cy="423746"/>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Mandeep</a:t>
              </a:r>
              <a:endParaRPr/>
            </a:p>
          </p:txBody>
        </p:sp>
        <p:sp>
          <p:nvSpPr>
            <p:cNvPr id="157" name="Google Shape;157;p1"/>
            <p:cNvSpPr/>
            <p:nvPr/>
          </p:nvSpPr>
          <p:spPr>
            <a:xfrm>
              <a:off x="3504948" y="5977647"/>
              <a:ext cx="1583473" cy="423746"/>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Keegan</a:t>
              </a:r>
              <a:endParaRPr/>
            </a:p>
          </p:txBody>
        </p:sp>
        <p:sp>
          <p:nvSpPr>
            <p:cNvPr id="158" name="Google Shape;158;p1"/>
            <p:cNvSpPr/>
            <p:nvPr/>
          </p:nvSpPr>
          <p:spPr>
            <a:xfrm>
              <a:off x="9364524" y="5977647"/>
              <a:ext cx="1583473" cy="423746"/>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Patrick</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4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342"/>
        <p:cNvGrpSpPr/>
        <p:nvPr/>
      </p:nvGrpSpPr>
      <p:grpSpPr>
        <a:xfrm>
          <a:off x="0" y="0"/>
          <a:ext cx="0" cy="0"/>
          <a:chOff x="0" y="0"/>
          <a:chExt cx="0" cy="0"/>
        </a:xfrm>
      </p:grpSpPr>
      <p:cxnSp>
        <p:nvCxnSpPr>
          <p:cNvPr id="343" name="Google Shape;343;g320e6ed4ab7_4_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44" name="Google Shape;344;g320e6ed4ab7_4_6"/>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345" name="Google Shape;345;g320e6ed4ab7_4_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46" name="Google Shape;346;g320e6ed4ab7_4_6"/>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347" name="Google Shape;347;g320e6ed4ab7_4_6"/>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348" name="Google Shape;348;g320e6ed4ab7_4_6"/>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349" name="Google Shape;349;g320e6ed4ab7_4_6" descr="3D abstract blue and gold cube illustration"/>
          <p:cNvPicPr preferRelativeResize="0"/>
          <p:nvPr/>
        </p:nvPicPr>
        <p:blipFill rotWithShape="1">
          <a:blip r:embed="rId3">
            <a:alphaModFix amt="15000"/>
          </a:blip>
          <a:srcRect b="6252"/>
          <a:stretch/>
        </p:blipFill>
        <p:spPr>
          <a:xfrm>
            <a:off x="20" y="10"/>
            <a:ext cx="12191980" cy="6857989"/>
          </a:xfrm>
          <a:prstGeom prst="rect">
            <a:avLst/>
          </a:prstGeom>
          <a:noFill/>
          <a:ln>
            <a:noFill/>
          </a:ln>
        </p:spPr>
      </p:pic>
      <p:grpSp>
        <p:nvGrpSpPr>
          <p:cNvPr id="350" name="Google Shape;350;g320e6ed4ab7_4_6"/>
          <p:cNvGrpSpPr/>
          <p:nvPr/>
        </p:nvGrpSpPr>
        <p:grpSpPr>
          <a:xfrm>
            <a:off x="3176" y="207549"/>
            <a:ext cx="12134700" cy="1271100"/>
            <a:chOff x="0" y="0"/>
            <a:chExt cx="12134700" cy="1271100"/>
          </a:xfrm>
        </p:grpSpPr>
        <p:sp>
          <p:nvSpPr>
            <p:cNvPr id="351" name="Google Shape;351;g320e6ed4ab7_4_6"/>
            <p:cNvSpPr/>
            <p:nvPr/>
          </p:nvSpPr>
          <p:spPr>
            <a:xfrm>
              <a:off x="0" y="0"/>
              <a:ext cx="121347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g320e6ed4ab7_4_6"/>
            <p:cNvSpPr txBox="1"/>
            <p:nvPr/>
          </p:nvSpPr>
          <p:spPr>
            <a:xfrm>
              <a:off x="62055" y="62055"/>
              <a:ext cx="120108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PyArrow Library</a:t>
              </a:r>
              <a:r>
                <a:rPr lang="en-AU" sz="2700">
                  <a:solidFill>
                    <a:schemeClr val="lt1"/>
                  </a:solidFill>
                  <a:latin typeface="Century Gothic"/>
                  <a:ea typeface="Century Gothic"/>
                  <a:cs typeface="Century Gothic"/>
                  <a:sym typeface="Century Gothic"/>
                </a:rPr>
                <a:t>(Amrit)</a:t>
              </a:r>
              <a:endParaRPr sz="5300">
                <a:solidFill>
                  <a:schemeClr val="lt1"/>
                </a:solidFill>
                <a:latin typeface="Century Gothic"/>
                <a:ea typeface="Century Gothic"/>
                <a:cs typeface="Century Gothic"/>
                <a:sym typeface="Century Gothic"/>
              </a:endParaRPr>
            </a:p>
          </p:txBody>
        </p:sp>
      </p:grpSp>
      <p:grpSp>
        <p:nvGrpSpPr>
          <p:cNvPr id="353" name="Google Shape;353;g320e6ed4ab7_4_6"/>
          <p:cNvGrpSpPr/>
          <p:nvPr/>
        </p:nvGrpSpPr>
        <p:grpSpPr>
          <a:xfrm>
            <a:off x="6108125" y="9144"/>
            <a:ext cx="6080701" cy="6163778"/>
            <a:chOff x="6108125" y="8467"/>
            <a:chExt cx="6080701" cy="6163778"/>
          </a:xfrm>
        </p:grpSpPr>
        <p:cxnSp>
          <p:nvCxnSpPr>
            <p:cNvPr id="354" name="Google Shape;354;g320e6ed4ab7_4_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55" name="Google Shape;355;g320e6ed4ab7_4_6"/>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356" name="Google Shape;356;g320e6ed4ab7_4_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57" name="Google Shape;357;g320e6ed4ab7_4_6"/>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358" name="Google Shape;358;g320e6ed4ab7_4_6"/>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grpSp>
        <p:nvGrpSpPr>
          <p:cNvPr id="359" name="Google Shape;359;g320e6ed4ab7_4_6"/>
          <p:cNvGrpSpPr/>
          <p:nvPr/>
        </p:nvGrpSpPr>
        <p:grpSpPr>
          <a:xfrm>
            <a:off x="296400" y="1468176"/>
            <a:ext cx="9442975" cy="4560875"/>
            <a:chOff x="-4" y="-1657240"/>
            <a:chExt cx="9442975" cy="4431045"/>
          </a:xfrm>
        </p:grpSpPr>
        <p:sp>
          <p:nvSpPr>
            <p:cNvPr id="360" name="Google Shape;360;g320e6ed4ab7_4_6"/>
            <p:cNvSpPr/>
            <p:nvPr/>
          </p:nvSpPr>
          <p:spPr>
            <a:xfrm>
              <a:off x="-4" y="-1297794"/>
              <a:ext cx="9316800" cy="40716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1" name="Google Shape;361;g320e6ed4ab7_4_6"/>
            <p:cNvSpPr txBox="1"/>
            <p:nvPr/>
          </p:nvSpPr>
          <p:spPr>
            <a:xfrm>
              <a:off x="234771" y="-1657240"/>
              <a:ext cx="9208200" cy="381000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AU" sz="2600">
                  <a:solidFill>
                    <a:schemeClr val="lt1"/>
                  </a:solidFill>
                  <a:latin typeface="Roboto Mono"/>
                  <a:ea typeface="Roboto Mono"/>
                  <a:cs typeface="Roboto Mono"/>
                  <a:sym typeface="Roboto Mono"/>
                </a:rPr>
                <a:t>PyArrow</a:t>
              </a:r>
              <a:r>
                <a:rPr lang="en-AU" sz="2600">
                  <a:solidFill>
                    <a:schemeClr val="lt1"/>
                  </a:solidFill>
                </a:rPr>
                <a:t> is a powerful Python library that provides tools to work efficiently with </a:t>
              </a:r>
              <a:r>
                <a:rPr lang="en-AU" sz="2600" b="1">
                  <a:solidFill>
                    <a:schemeClr val="lt1"/>
                  </a:solidFill>
                </a:rPr>
                <a:t>Apache Arrow</a:t>
              </a:r>
              <a:r>
                <a:rPr lang="en-AU" sz="2600">
                  <a:solidFill>
                    <a:schemeClr val="lt1"/>
                  </a:solidFill>
                </a:rPr>
                <a:t>, a cross-language development platform for in-memory data. Apache Arrow enables fast data processing, particularly for analytics and big data applications, by defining a columnar memory format that is highly efficient and language-agnostic</a:t>
              </a:r>
              <a:r>
                <a:rPr lang="en-AU" sz="1100">
                  <a:solidFill>
                    <a:schemeClr val="dk1"/>
                  </a:solidFill>
                </a:rPr>
                <a:t>.</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365"/>
        <p:cNvGrpSpPr/>
        <p:nvPr/>
      </p:nvGrpSpPr>
      <p:grpSpPr>
        <a:xfrm>
          <a:off x="0" y="0"/>
          <a:ext cx="0" cy="0"/>
          <a:chOff x="0" y="0"/>
          <a:chExt cx="0" cy="0"/>
        </a:xfrm>
      </p:grpSpPr>
      <p:cxnSp>
        <p:nvCxnSpPr>
          <p:cNvPr id="366" name="Google Shape;366;g31d6d7130f7_3_2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67" name="Google Shape;367;g31d6d7130f7_3_26"/>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368" name="Google Shape;368;g31d6d7130f7_3_2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69" name="Google Shape;369;g31d6d7130f7_3_26"/>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370" name="Google Shape;370;g31d6d7130f7_3_26"/>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371" name="Google Shape;371;g31d6d7130f7_3_26"/>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372" name="Google Shape;372;g31d6d7130f7_3_26" descr="3D abstract blue and gold cube illustration"/>
          <p:cNvPicPr preferRelativeResize="0"/>
          <p:nvPr/>
        </p:nvPicPr>
        <p:blipFill rotWithShape="1">
          <a:blip r:embed="rId3">
            <a:alphaModFix amt="15000"/>
          </a:blip>
          <a:srcRect b="6252"/>
          <a:stretch/>
        </p:blipFill>
        <p:spPr>
          <a:xfrm>
            <a:off x="20" y="10"/>
            <a:ext cx="12191980" cy="6857989"/>
          </a:xfrm>
          <a:prstGeom prst="rect">
            <a:avLst/>
          </a:prstGeom>
          <a:noFill/>
          <a:ln>
            <a:noFill/>
          </a:ln>
        </p:spPr>
      </p:pic>
      <p:grpSp>
        <p:nvGrpSpPr>
          <p:cNvPr id="373" name="Google Shape;373;g31d6d7130f7_3_26"/>
          <p:cNvGrpSpPr/>
          <p:nvPr/>
        </p:nvGrpSpPr>
        <p:grpSpPr>
          <a:xfrm>
            <a:off x="3176" y="207549"/>
            <a:ext cx="12134700" cy="1271100"/>
            <a:chOff x="0" y="0"/>
            <a:chExt cx="12134700" cy="1271100"/>
          </a:xfrm>
        </p:grpSpPr>
        <p:sp>
          <p:nvSpPr>
            <p:cNvPr id="374" name="Google Shape;374;g31d6d7130f7_3_26"/>
            <p:cNvSpPr/>
            <p:nvPr/>
          </p:nvSpPr>
          <p:spPr>
            <a:xfrm>
              <a:off x="0" y="0"/>
              <a:ext cx="121347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g31d6d7130f7_3_26"/>
            <p:cNvSpPr txBox="1"/>
            <p:nvPr/>
          </p:nvSpPr>
          <p:spPr>
            <a:xfrm>
              <a:off x="62055" y="62055"/>
              <a:ext cx="120108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PyArrow Library</a:t>
              </a:r>
              <a:r>
                <a:rPr lang="en-AU" sz="2700">
                  <a:solidFill>
                    <a:schemeClr val="lt1"/>
                  </a:solidFill>
                  <a:latin typeface="Century Gothic"/>
                  <a:ea typeface="Century Gothic"/>
                  <a:cs typeface="Century Gothic"/>
                  <a:sym typeface="Century Gothic"/>
                </a:rPr>
                <a:t>(Amrit)</a:t>
              </a:r>
              <a:endParaRPr sz="5300">
                <a:solidFill>
                  <a:schemeClr val="lt1"/>
                </a:solidFill>
                <a:latin typeface="Century Gothic"/>
                <a:ea typeface="Century Gothic"/>
                <a:cs typeface="Century Gothic"/>
                <a:sym typeface="Century Gothic"/>
              </a:endParaRPr>
            </a:p>
          </p:txBody>
        </p:sp>
      </p:grpSp>
      <p:grpSp>
        <p:nvGrpSpPr>
          <p:cNvPr id="376" name="Google Shape;376;g31d6d7130f7_3_26"/>
          <p:cNvGrpSpPr/>
          <p:nvPr/>
        </p:nvGrpSpPr>
        <p:grpSpPr>
          <a:xfrm>
            <a:off x="6108125" y="9144"/>
            <a:ext cx="6080701" cy="6163778"/>
            <a:chOff x="6108125" y="8467"/>
            <a:chExt cx="6080701" cy="6163778"/>
          </a:xfrm>
        </p:grpSpPr>
        <p:cxnSp>
          <p:nvCxnSpPr>
            <p:cNvPr id="377" name="Google Shape;377;g31d6d7130f7_3_2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78" name="Google Shape;378;g31d6d7130f7_3_26"/>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379" name="Google Shape;379;g31d6d7130f7_3_2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80" name="Google Shape;380;g31d6d7130f7_3_26"/>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381" name="Google Shape;381;g31d6d7130f7_3_26"/>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pic>
        <p:nvPicPr>
          <p:cNvPr id="382" name="Google Shape;382;g31d6d7130f7_3_26"/>
          <p:cNvPicPr preferRelativeResize="0"/>
          <p:nvPr/>
        </p:nvPicPr>
        <p:blipFill>
          <a:blip r:embed="rId4">
            <a:alphaModFix/>
          </a:blip>
          <a:stretch>
            <a:fillRect/>
          </a:stretch>
        </p:blipFill>
        <p:spPr>
          <a:xfrm>
            <a:off x="227275" y="1620425"/>
            <a:ext cx="11810725" cy="495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386"/>
        <p:cNvGrpSpPr/>
        <p:nvPr/>
      </p:nvGrpSpPr>
      <p:grpSpPr>
        <a:xfrm>
          <a:off x="0" y="0"/>
          <a:ext cx="0" cy="0"/>
          <a:chOff x="0" y="0"/>
          <a:chExt cx="0" cy="0"/>
        </a:xfrm>
      </p:grpSpPr>
      <p:cxnSp>
        <p:nvCxnSpPr>
          <p:cNvPr id="387" name="Google Shape;387;p7"/>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88" name="Google Shape;388;p7"/>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389" name="Google Shape;389;p7"/>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90" name="Google Shape;390;p7"/>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391" name="Google Shape;391;p7"/>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392" name="Google Shape;392;p7"/>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393" name="Google Shape;393;p7" descr="3D abstract blue and gold cube illustration"/>
          <p:cNvPicPr preferRelativeResize="0"/>
          <p:nvPr/>
        </p:nvPicPr>
        <p:blipFill rotWithShape="1">
          <a:blip r:embed="rId3">
            <a:alphaModFix amt="15000"/>
          </a:blip>
          <a:srcRect b="6250"/>
          <a:stretch/>
        </p:blipFill>
        <p:spPr>
          <a:xfrm>
            <a:off x="-12159" y="91545"/>
            <a:ext cx="12191980" cy="6857989"/>
          </a:xfrm>
          <a:prstGeom prst="rect">
            <a:avLst/>
          </a:prstGeom>
          <a:noFill/>
          <a:ln>
            <a:noFill/>
          </a:ln>
        </p:spPr>
      </p:pic>
      <p:grpSp>
        <p:nvGrpSpPr>
          <p:cNvPr id="394" name="Google Shape;394;p7"/>
          <p:cNvGrpSpPr/>
          <p:nvPr/>
        </p:nvGrpSpPr>
        <p:grpSpPr>
          <a:xfrm>
            <a:off x="106050" y="25348"/>
            <a:ext cx="11931961" cy="1271205"/>
            <a:chOff x="0" y="0"/>
            <a:chExt cx="11931961" cy="1271205"/>
          </a:xfrm>
        </p:grpSpPr>
        <p:sp>
          <p:nvSpPr>
            <p:cNvPr id="395" name="Google Shape;395;p7"/>
            <p:cNvSpPr/>
            <p:nvPr/>
          </p:nvSpPr>
          <p:spPr>
            <a:xfrm>
              <a:off x="0" y="0"/>
              <a:ext cx="11931961" cy="1271205"/>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txBox="1"/>
            <p:nvPr/>
          </p:nvSpPr>
          <p:spPr>
            <a:xfrm>
              <a:off x="62055" y="62055"/>
              <a:ext cx="11807851" cy="1147095"/>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Loading </a:t>
              </a:r>
              <a:r>
                <a:rPr lang="en-AU" sz="2700">
                  <a:solidFill>
                    <a:schemeClr val="lt1"/>
                  </a:solidFill>
                  <a:latin typeface="Century Gothic"/>
                  <a:ea typeface="Century Gothic"/>
                  <a:cs typeface="Century Gothic"/>
                  <a:sym typeface="Century Gothic"/>
                </a:rPr>
                <a:t>(Keegan)</a:t>
              </a:r>
              <a:endParaRPr sz="5300">
                <a:solidFill>
                  <a:schemeClr val="lt1"/>
                </a:solidFill>
                <a:latin typeface="Century Gothic"/>
                <a:ea typeface="Century Gothic"/>
                <a:cs typeface="Century Gothic"/>
                <a:sym typeface="Century Gothic"/>
              </a:endParaRPr>
            </a:p>
          </p:txBody>
        </p:sp>
      </p:grpSp>
      <p:grpSp>
        <p:nvGrpSpPr>
          <p:cNvPr id="397" name="Google Shape;397;p7"/>
          <p:cNvGrpSpPr/>
          <p:nvPr/>
        </p:nvGrpSpPr>
        <p:grpSpPr>
          <a:xfrm>
            <a:off x="6108170" y="9144"/>
            <a:ext cx="6080656" cy="6163733"/>
            <a:chOff x="6108170" y="8467"/>
            <a:chExt cx="6080656" cy="6163733"/>
          </a:xfrm>
        </p:grpSpPr>
        <p:cxnSp>
          <p:nvCxnSpPr>
            <p:cNvPr id="398" name="Google Shape;398;p7"/>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99" name="Google Shape;399;p7"/>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400" name="Google Shape;400;p7"/>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01" name="Google Shape;401;p7"/>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402" name="Google Shape;402;p7"/>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sp>
        <p:nvSpPr>
          <p:cNvPr id="403" name="Google Shape;403;p7"/>
          <p:cNvSpPr txBox="1"/>
          <p:nvPr/>
        </p:nvSpPr>
        <p:spPr>
          <a:xfrm>
            <a:off x="700325" y="1854050"/>
            <a:ext cx="7743600" cy="35280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lt1"/>
              </a:buClr>
              <a:buSzPts val="2400"/>
              <a:buFont typeface="Century Gothic"/>
              <a:buChar char="●"/>
            </a:pPr>
            <a:r>
              <a:rPr lang="en-AU" sz="2400" b="1">
                <a:solidFill>
                  <a:schemeClr val="lt1"/>
                </a:solidFill>
                <a:latin typeface="Century Gothic"/>
                <a:ea typeface="Century Gothic"/>
                <a:cs typeface="Century Gothic"/>
                <a:sym typeface="Century Gothic"/>
              </a:rPr>
              <a:t>Source Identification - Identify where the data is coming from. </a:t>
            </a:r>
            <a:endParaRPr sz="2400" b="1">
              <a:solidFill>
                <a:schemeClr val="lt1"/>
              </a:solidFill>
              <a:latin typeface="Century Gothic"/>
              <a:ea typeface="Century Gothic"/>
              <a:cs typeface="Century Gothic"/>
              <a:sym typeface="Century Gothic"/>
            </a:endParaRPr>
          </a:p>
          <a:p>
            <a:pPr marL="457200" lvl="0" indent="0" algn="l" rtl="0">
              <a:lnSpc>
                <a:spcPct val="115000"/>
              </a:lnSpc>
              <a:spcBef>
                <a:spcPts val="0"/>
              </a:spcBef>
              <a:spcAft>
                <a:spcPts val="0"/>
              </a:spcAft>
              <a:buNone/>
            </a:pPr>
            <a:endParaRPr sz="2400" b="1">
              <a:solidFill>
                <a:schemeClr val="lt1"/>
              </a:solidFill>
              <a:latin typeface="Century Gothic"/>
              <a:ea typeface="Century Gothic"/>
              <a:cs typeface="Century Gothic"/>
              <a:sym typeface="Century Gothic"/>
            </a:endParaRPr>
          </a:p>
          <a:p>
            <a:pPr marL="457200" lvl="0" indent="-381000" algn="l" rtl="0">
              <a:lnSpc>
                <a:spcPct val="115000"/>
              </a:lnSpc>
              <a:spcBef>
                <a:spcPts val="0"/>
              </a:spcBef>
              <a:spcAft>
                <a:spcPts val="0"/>
              </a:spcAft>
              <a:buClr>
                <a:schemeClr val="lt1"/>
              </a:buClr>
              <a:buSzPts val="2400"/>
              <a:buFont typeface="Century Gothic"/>
              <a:buChar char="●"/>
            </a:pPr>
            <a:r>
              <a:rPr lang="en-AU" sz="2400" b="1">
                <a:solidFill>
                  <a:schemeClr val="lt1"/>
                </a:solidFill>
                <a:latin typeface="Century Gothic"/>
                <a:ea typeface="Century Gothic"/>
                <a:cs typeface="Century Gothic"/>
                <a:sym typeface="Century Gothic"/>
              </a:rPr>
              <a:t>Data Transfer - Accumulated Data, Batch processing, Stable environment.</a:t>
            </a:r>
            <a:endParaRPr sz="2400" b="1">
              <a:solidFill>
                <a:schemeClr val="lt1"/>
              </a:solidFill>
              <a:latin typeface="Century Gothic"/>
              <a:ea typeface="Century Gothic"/>
              <a:cs typeface="Century Gothic"/>
              <a:sym typeface="Century Gothic"/>
            </a:endParaRPr>
          </a:p>
          <a:p>
            <a:pPr marL="457200" lvl="0" indent="0" algn="l" rtl="0">
              <a:lnSpc>
                <a:spcPct val="115000"/>
              </a:lnSpc>
              <a:spcBef>
                <a:spcPts val="0"/>
              </a:spcBef>
              <a:spcAft>
                <a:spcPts val="0"/>
              </a:spcAft>
              <a:buNone/>
            </a:pPr>
            <a:endParaRPr sz="2400" b="1">
              <a:solidFill>
                <a:schemeClr val="lt1"/>
              </a:solidFill>
              <a:latin typeface="Century Gothic"/>
              <a:ea typeface="Century Gothic"/>
              <a:cs typeface="Century Gothic"/>
              <a:sym typeface="Century Gothic"/>
            </a:endParaRPr>
          </a:p>
          <a:p>
            <a:pPr marL="457200" lvl="0" indent="-381000" algn="l" rtl="0">
              <a:lnSpc>
                <a:spcPct val="115000"/>
              </a:lnSpc>
              <a:spcBef>
                <a:spcPts val="0"/>
              </a:spcBef>
              <a:spcAft>
                <a:spcPts val="0"/>
              </a:spcAft>
              <a:buClr>
                <a:schemeClr val="lt1"/>
              </a:buClr>
              <a:buSzPts val="2400"/>
              <a:buFont typeface="Century Gothic"/>
              <a:buChar char="●"/>
            </a:pPr>
            <a:r>
              <a:rPr lang="en-AU" sz="2400" b="1">
                <a:solidFill>
                  <a:schemeClr val="lt1"/>
                </a:solidFill>
                <a:latin typeface="Century Gothic"/>
                <a:ea typeface="Century Gothic"/>
                <a:cs typeface="Century Gothic"/>
                <a:sym typeface="Century Gothic"/>
              </a:rPr>
              <a:t>Data integration - Combined data.</a:t>
            </a:r>
            <a:endParaRPr sz="2400" b="1">
              <a:solidFill>
                <a:schemeClr val="lt1"/>
              </a:solidFill>
              <a:latin typeface="Century Gothic"/>
              <a:ea typeface="Century Gothic"/>
              <a:cs typeface="Century Gothic"/>
              <a:sym typeface="Century Gothic"/>
            </a:endParaRPr>
          </a:p>
          <a:p>
            <a:pPr marL="457200" lvl="0" indent="0" algn="l" rtl="0">
              <a:lnSpc>
                <a:spcPct val="115000"/>
              </a:lnSpc>
              <a:spcBef>
                <a:spcPts val="0"/>
              </a:spcBef>
              <a:spcAft>
                <a:spcPts val="0"/>
              </a:spcAft>
              <a:buNone/>
            </a:pPr>
            <a:endParaRPr sz="2400" b="1">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3210229f5b2_0_11"/>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09" name="Google Shape;409;g3210229f5b2_0_11"/>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a:p>
        </p:txBody>
      </p:sp>
      <p:grpSp>
        <p:nvGrpSpPr>
          <p:cNvPr id="410" name="Google Shape;410;g3210229f5b2_0_11"/>
          <p:cNvGrpSpPr/>
          <p:nvPr/>
        </p:nvGrpSpPr>
        <p:grpSpPr>
          <a:xfrm>
            <a:off x="35719" y="95405"/>
            <a:ext cx="12153000" cy="983400"/>
            <a:chOff x="0" y="4537"/>
            <a:chExt cx="12153000" cy="983400"/>
          </a:xfrm>
        </p:grpSpPr>
        <p:sp>
          <p:nvSpPr>
            <p:cNvPr id="411" name="Google Shape;411;g3210229f5b2_0_11"/>
            <p:cNvSpPr/>
            <p:nvPr/>
          </p:nvSpPr>
          <p:spPr>
            <a:xfrm>
              <a:off x="0" y="4537"/>
              <a:ext cx="12153000" cy="9834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g3210229f5b2_0_11"/>
            <p:cNvSpPr txBox="1"/>
            <p:nvPr/>
          </p:nvSpPr>
          <p:spPr>
            <a:xfrm>
              <a:off x="48005" y="52542"/>
              <a:ext cx="12057000" cy="887400"/>
            </a:xfrm>
            <a:prstGeom prst="rect">
              <a:avLst/>
            </a:prstGeom>
            <a:noFill/>
            <a:ln>
              <a:noFill/>
            </a:ln>
          </p:spPr>
          <p:txBody>
            <a:bodyPr spcFirstLastPara="1" wrap="square" lIns="156200" tIns="156200" rIns="156200" bIns="156200" anchor="ctr" anchorCtr="0">
              <a:noAutofit/>
            </a:bodyPr>
            <a:lstStyle/>
            <a:p>
              <a:pPr marL="0" marR="0" lvl="0" indent="0" algn="l" rtl="0">
                <a:lnSpc>
                  <a:spcPct val="90000"/>
                </a:lnSpc>
                <a:spcBef>
                  <a:spcPts val="0"/>
                </a:spcBef>
                <a:spcAft>
                  <a:spcPts val="0"/>
                </a:spcAft>
                <a:buClr>
                  <a:schemeClr val="lt1"/>
                </a:buClr>
                <a:buSzPts val="4100"/>
                <a:buFont typeface="Century Gothic"/>
                <a:buNone/>
              </a:pPr>
              <a:r>
                <a:rPr lang="en-AU" sz="4100">
                  <a:solidFill>
                    <a:schemeClr val="lt1"/>
                  </a:solidFill>
                  <a:latin typeface="Century Gothic"/>
                  <a:ea typeface="Century Gothic"/>
                  <a:cs typeface="Century Gothic"/>
                  <a:sym typeface="Century Gothic"/>
                </a:rPr>
                <a:t>ERD </a:t>
              </a:r>
              <a:r>
                <a:rPr lang="en-AU" sz="2700">
                  <a:solidFill>
                    <a:schemeClr val="lt1"/>
                  </a:solidFill>
                  <a:latin typeface="Century Gothic"/>
                  <a:ea typeface="Century Gothic"/>
                  <a:cs typeface="Century Gothic"/>
                  <a:sym typeface="Century Gothic"/>
                </a:rPr>
                <a:t>(Keegan)</a:t>
              </a:r>
              <a:r>
                <a:rPr lang="en-AU" sz="4100">
                  <a:solidFill>
                    <a:schemeClr val="lt1"/>
                  </a:solidFill>
                  <a:latin typeface="Century Gothic"/>
                  <a:ea typeface="Century Gothic"/>
                  <a:cs typeface="Century Gothic"/>
                  <a:sym typeface="Century Gothic"/>
                </a:rPr>
                <a:t>  </a:t>
              </a:r>
              <a:endParaRPr/>
            </a:p>
          </p:txBody>
        </p:sp>
      </p:grpSp>
      <p:pic>
        <p:nvPicPr>
          <p:cNvPr id="3" name="Picture 2" descr="A screenshot of a computer&#10;&#10;Description automatically generated">
            <a:extLst>
              <a:ext uri="{FF2B5EF4-FFF2-40B4-BE49-F238E27FC236}">
                <a16:creationId xmlns:a16="http://schemas.microsoft.com/office/drawing/2014/main" id="{17F069F5-0AFF-2059-D3AB-BF6408E7992F}"/>
              </a:ext>
            </a:extLst>
          </p:cNvPr>
          <p:cNvPicPr>
            <a:picLocks noChangeAspect="1"/>
          </p:cNvPicPr>
          <p:nvPr/>
        </p:nvPicPr>
        <p:blipFill>
          <a:blip r:embed="rId3"/>
          <a:stretch>
            <a:fillRect/>
          </a:stretch>
        </p:blipFill>
        <p:spPr>
          <a:xfrm>
            <a:off x="512762" y="1336521"/>
            <a:ext cx="10995026" cy="5010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417"/>
        <p:cNvGrpSpPr/>
        <p:nvPr/>
      </p:nvGrpSpPr>
      <p:grpSpPr>
        <a:xfrm>
          <a:off x="0" y="0"/>
          <a:ext cx="0" cy="0"/>
          <a:chOff x="0" y="0"/>
          <a:chExt cx="0" cy="0"/>
        </a:xfrm>
      </p:grpSpPr>
      <p:cxnSp>
        <p:nvCxnSpPr>
          <p:cNvPr id="418" name="Google Shape;418;p8"/>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19" name="Google Shape;419;p8"/>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420" name="Google Shape;420;p8"/>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21" name="Google Shape;421;p8"/>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422" name="Google Shape;422;p8"/>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423" name="Google Shape;423;p8"/>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424" name="Google Shape;424;p8" descr="3D abstract blue and gold cube illustration"/>
          <p:cNvPicPr preferRelativeResize="0"/>
          <p:nvPr/>
        </p:nvPicPr>
        <p:blipFill rotWithShape="1">
          <a:blip r:embed="rId3">
            <a:alphaModFix amt="15000"/>
          </a:blip>
          <a:srcRect b="6250"/>
          <a:stretch/>
        </p:blipFill>
        <p:spPr>
          <a:xfrm>
            <a:off x="-12159" y="91545"/>
            <a:ext cx="12191980" cy="6857990"/>
          </a:xfrm>
          <a:prstGeom prst="rect">
            <a:avLst/>
          </a:prstGeom>
          <a:noFill/>
          <a:ln>
            <a:noFill/>
          </a:ln>
        </p:spPr>
      </p:pic>
      <p:grpSp>
        <p:nvGrpSpPr>
          <p:cNvPr id="425" name="Google Shape;425;p8"/>
          <p:cNvGrpSpPr/>
          <p:nvPr/>
        </p:nvGrpSpPr>
        <p:grpSpPr>
          <a:xfrm>
            <a:off x="35719" y="95405"/>
            <a:ext cx="12153105" cy="983384"/>
            <a:chOff x="0" y="4537"/>
            <a:chExt cx="12153105" cy="983384"/>
          </a:xfrm>
        </p:grpSpPr>
        <p:sp>
          <p:nvSpPr>
            <p:cNvPr id="426" name="Google Shape;426;p8"/>
            <p:cNvSpPr/>
            <p:nvPr/>
          </p:nvSpPr>
          <p:spPr>
            <a:xfrm>
              <a:off x="0" y="4537"/>
              <a:ext cx="12153105" cy="983384"/>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txBox="1"/>
            <p:nvPr/>
          </p:nvSpPr>
          <p:spPr>
            <a:xfrm>
              <a:off x="48005" y="52542"/>
              <a:ext cx="12057095" cy="887374"/>
            </a:xfrm>
            <a:prstGeom prst="rect">
              <a:avLst/>
            </a:prstGeom>
            <a:noFill/>
            <a:ln>
              <a:noFill/>
            </a:ln>
          </p:spPr>
          <p:txBody>
            <a:bodyPr spcFirstLastPara="1" wrap="square" lIns="156200" tIns="156200" rIns="156200" bIns="156200" anchor="ctr" anchorCtr="0">
              <a:noAutofit/>
            </a:bodyPr>
            <a:lstStyle/>
            <a:p>
              <a:pPr marL="0" marR="0" lvl="0" indent="0" algn="l" rtl="0">
                <a:lnSpc>
                  <a:spcPct val="90000"/>
                </a:lnSpc>
                <a:spcBef>
                  <a:spcPts val="0"/>
                </a:spcBef>
                <a:spcAft>
                  <a:spcPts val="0"/>
                </a:spcAft>
                <a:buClr>
                  <a:schemeClr val="lt1"/>
                </a:buClr>
                <a:buSzPts val="4100"/>
                <a:buFont typeface="Century Gothic"/>
                <a:buNone/>
              </a:pPr>
              <a:r>
                <a:rPr lang="en-AU" sz="4100">
                  <a:solidFill>
                    <a:schemeClr val="lt1"/>
                  </a:solidFill>
                  <a:latin typeface="Century Gothic"/>
                  <a:ea typeface="Century Gothic"/>
                  <a:cs typeface="Century Gothic"/>
                  <a:sym typeface="Century Gothic"/>
                </a:rPr>
                <a:t>ERD Purpose </a:t>
              </a:r>
              <a:r>
                <a:rPr lang="en-AU" sz="2700">
                  <a:solidFill>
                    <a:schemeClr val="lt1"/>
                  </a:solidFill>
                  <a:latin typeface="Century Gothic"/>
                  <a:ea typeface="Century Gothic"/>
                  <a:cs typeface="Century Gothic"/>
                  <a:sym typeface="Century Gothic"/>
                </a:rPr>
                <a:t>(Keegan)</a:t>
              </a:r>
              <a:endParaRPr/>
            </a:p>
          </p:txBody>
        </p:sp>
      </p:grpSp>
      <p:grpSp>
        <p:nvGrpSpPr>
          <p:cNvPr id="428" name="Google Shape;428;p8"/>
          <p:cNvGrpSpPr/>
          <p:nvPr/>
        </p:nvGrpSpPr>
        <p:grpSpPr>
          <a:xfrm>
            <a:off x="6108170" y="9144"/>
            <a:ext cx="6080656" cy="6163733"/>
            <a:chOff x="6108170" y="8467"/>
            <a:chExt cx="6080656" cy="6163733"/>
          </a:xfrm>
        </p:grpSpPr>
        <p:cxnSp>
          <p:nvCxnSpPr>
            <p:cNvPr id="429" name="Google Shape;429;p8"/>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30" name="Google Shape;430;p8"/>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431" name="Google Shape;431;p8"/>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32" name="Google Shape;432;p8"/>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433" name="Google Shape;433;p8"/>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sp>
        <p:nvSpPr>
          <p:cNvPr id="434" name="Google Shape;434;p8"/>
          <p:cNvSpPr txBox="1"/>
          <p:nvPr/>
        </p:nvSpPr>
        <p:spPr>
          <a:xfrm>
            <a:off x="538450" y="1473625"/>
            <a:ext cx="8526000" cy="3421800"/>
          </a:xfrm>
          <a:prstGeom prst="rect">
            <a:avLst/>
          </a:prstGeom>
          <a:noFill/>
          <a:ln>
            <a:noFill/>
          </a:ln>
        </p:spPr>
        <p:txBody>
          <a:bodyPr spcFirstLastPara="1" wrap="square" lIns="91425" tIns="91425" rIns="91425" bIns="91425" anchor="t" anchorCtr="0">
            <a:spAutoFit/>
          </a:bodyPr>
          <a:lstStyle/>
          <a:p>
            <a:pPr marL="457200" lvl="0" indent="-419100" algn="l" rtl="0">
              <a:lnSpc>
                <a:spcPct val="115000"/>
              </a:lnSpc>
              <a:spcBef>
                <a:spcPts val="0"/>
              </a:spcBef>
              <a:spcAft>
                <a:spcPts val="0"/>
              </a:spcAft>
              <a:buClr>
                <a:schemeClr val="lt1"/>
              </a:buClr>
              <a:buSzPts val="3000"/>
              <a:buFont typeface="Century Gothic"/>
              <a:buChar char="●"/>
            </a:pPr>
            <a:r>
              <a:rPr lang="en-AU" sz="3000" b="1">
                <a:solidFill>
                  <a:schemeClr val="lt1"/>
                </a:solidFill>
                <a:latin typeface="Century Gothic"/>
                <a:ea typeface="Century Gothic"/>
                <a:cs typeface="Century Gothic"/>
                <a:sym typeface="Century Gothic"/>
              </a:rPr>
              <a:t>Blueprint for our database design</a:t>
            </a:r>
            <a:endParaRPr sz="3000" b="1">
              <a:solidFill>
                <a:schemeClr val="lt1"/>
              </a:solidFill>
              <a:latin typeface="Century Gothic"/>
              <a:ea typeface="Century Gothic"/>
              <a:cs typeface="Century Gothic"/>
              <a:sym typeface="Century Gothic"/>
            </a:endParaRPr>
          </a:p>
          <a:p>
            <a:pPr marL="457200" lvl="0" indent="-381000" algn="l" rtl="0">
              <a:lnSpc>
                <a:spcPct val="115000"/>
              </a:lnSpc>
              <a:spcBef>
                <a:spcPts val="0"/>
              </a:spcBef>
              <a:spcAft>
                <a:spcPts val="0"/>
              </a:spcAft>
              <a:buClr>
                <a:schemeClr val="lt1"/>
              </a:buClr>
              <a:buSzPts val="2400"/>
              <a:buFont typeface="Century Gothic"/>
              <a:buChar char="-"/>
            </a:pPr>
            <a:r>
              <a:rPr lang="en-AU" sz="2400" b="1">
                <a:solidFill>
                  <a:schemeClr val="lt1"/>
                </a:solidFill>
                <a:latin typeface="Century Gothic"/>
                <a:ea typeface="Century Gothic"/>
                <a:cs typeface="Century Gothic"/>
                <a:sym typeface="Century Gothic"/>
              </a:rPr>
              <a:t>Help understand data structure</a:t>
            </a:r>
            <a:endParaRPr sz="2400" b="1">
              <a:solidFill>
                <a:schemeClr val="lt1"/>
              </a:solidFill>
              <a:latin typeface="Century Gothic"/>
              <a:ea typeface="Century Gothic"/>
              <a:cs typeface="Century Gothic"/>
              <a:sym typeface="Century Gothic"/>
            </a:endParaRPr>
          </a:p>
          <a:p>
            <a:pPr marL="457200" lvl="0" indent="-381000" algn="l" rtl="0">
              <a:lnSpc>
                <a:spcPct val="115000"/>
              </a:lnSpc>
              <a:spcBef>
                <a:spcPts val="0"/>
              </a:spcBef>
              <a:spcAft>
                <a:spcPts val="0"/>
              </a:spcAft>
              <a:buClr>
                <a:schemeClr val="lt1"/>
              </a:buClr>
              <a:buSzPts val="2400"/>
              <a:buFont typeface="Century Gothic"/>
              <a:buChar char="-"/>
            </a:pPr>
            <a:r>
              <a:rPr lang="en-AU" sz="2400" b="1">
                <a:solidFill>
                  <a:schemeClr val="lt1"/>
                </a:solidFill>
                <a:latin typeface="Century Gothic"/>
                <a:ea typeface="Century Gothic"/>
                <a:cs typeface="Century Gothic"/>
                <a:sym typeface="Century Gothic"/>
              </a:rPr>
              <a:t>How entities interact with each other</a:t>
            </a:r>
            <a:endParaRPr sz="2400" b="1">
              <a:solidFill>
                <a:schemeClr val="lt1"/>
              </a:solidFill>
              <a:latin typeface="Century Gothic"/>
              <a:ea typeface="Century Gothic"/>
              <a:cs typeface="Century Gothic"/>
              <a:sym typeface="Century Gothic"/>
            </a:endParaRPr>
          </a:p>
          <a:p>
            <a:pPr marL="914400" lvl="0" indent="0" algn="l" rtl="0">
              <a:lnSpc>
                <a:spcPct val="115000"/>
              </a:lnSpc>
              <a:spcBef>
                <a:spcPts val="0"/>
              </a:spcBef>
              <a:spcAft>
                <a:spcPts val="0"/>
              </a:spcAft>
              <a:buNone/>
            </a:pPr>
            <a:endParaRPr sz="3000" b="1">
              <a:solidFill>
                <a:schemeClr val="lt1"/>
              </a:solidFill>
              <a:latin typeface="Century Gothic"/>
              <a:ea typeface="Century Gothic"/>
              <a:cs typeface="Century Gothic"/>
              <a:sym typeface="Century Gothic"/>
            </a:endParaRPr>
          </a:p>
          <a:p>
            <a:pPr marL="457200" lvl="0" indent="-419100" algn="l" rtl="0">
              <a:lnSpc>
                <a:spcPct val="115000"/>
              </a:lnSpc>
              <a:spcBef>
                <a:spcPts val="0"/>
              </a:spcBef>
              <a:spcAft>
                <a:spcPts val="0"/>
              </a:spcAft>
              <a:buClr>
                <a:schemeClr val="lt1"/>
              </a:buClr>
              <a:buSzPts val="3000"/>
              <a:buFont typeface="Century Gothic"/>
              <a:buChar char="●"/>
            </a:pPr>
            <a:r>
              <a:rPr lang="en-AU" sz="3000" b="1">
                <a:solidFill>
                  <a:schemeClr val="lt1"/>
                </a:solidFill>
                <a:latin typeface="Century Gothic"/>
                <a:ea typeface="Century Gothic"/>
                <a:cs typeface="Century Gothic"/>
                <a:sym typeface="Century Gothic"/>
              </a:rPr>
              <a:t>Helping our database be more organized</a:t>
            </a:r>
            <a:endParaRPr sz="3000" b="1">
              <a:solidFill>
                <a:schemeClr val="lt1"/>
              </a:solidFill>
              <a:latin typeface="Century Gothic"/>
              <a:ea typeface="Century Gothic"/>
              <a:cs typeface="Century Gothic"/>
              <a:sym typeface="Century Gothic"/>
            </a:endParaRPr>
          </a:p>
          <a:p>
            <a:pPr marL="457200" lvl="0" indent="-361950" algn="l" rtl="0">
              <a:lnSpc>
                <a:spcPct val="115000"/>
              </a:lnSpc>
              <a:spcBef>
                <a:spcPts val="0"/>
              </a:spcBef>
              <a:spcAft>
                <a:spcPts val="0"/>
              </a:spcAft>
              <a:buClr>
                <a:schemeClr val="lt1"/>
              </a:buClr>
              <a:buSzPts val="2100"/>
              <a:buFont typeface="Century Gothic"/>
              <a:buChar char="-"/>
            </a:pPr>
            <a:r>
              <a:rPr lang="en-AU" sz="2400" b="1">
                <a:solidFill>
                  <a:schemeClr val="lt1"/>
                </a:solidFill>
                <a:latin typeface="Century Gothic"/>
                <a:ea typeface="Century Gothic"/>
                <a:cs typeface="Century Gothic"/>
                <a:sym typeface="Century Gothic"/>
              </a:rPr>
              <a:t>Improved data management and analysis</a:t>
            </a:r>
            <a:endParaRPr sz="2400" b="1">
              <a:solidFill>
                <a:schemeClr val="lt1"/>
              </a:solidFill>
              <a:latin typeface="Century Gothic"/>
              <a:ea typeface="Century Gothic"/>
              <a:cs typeface="Century Gothic"/>
              <a:sym typeface="Century Gothic"/>
            </a:endParaRPr>
          </a:p>
          <a:p>
            <a:pPr marL="457200" lvl="0" indent="-381000" algn="l" rtl="0">
              <a:lnSpc>
                <a:spcPct val="115000"/>
              </a:lnSpc>
              <a:spcBef>
                <a:spcPts val="0"/>
              </a:spcBef>
              <a:spcAft>
                <a:spcPts val="0"/>
              </a:spcAft>
              <a:buClr>
                <a:schemeClr val="lt1"/>
              </a:buClr>
              <a:buSzPts val="2400"/>
              <a:buFont typeface="Century Gothic"/>
              <a:buChar char="-"/>
            </a:pPr>
            <a:r>
              <a:rPr lang="en-AU" sz="2400" b="1">
                <a:solidFill>
                  <a:schemeClr val="lt1"/>
                </a:solidFill>
                <a:latin typeface="Century Gothic"/>
                <a:ea typeface="Century Gothic"/>
                <a:cs typeface="Century Gothic"/>
                <a:sym typeface="Century Gothic"/>
              </a:rPr>
              <a:t>Database organised </a:t>
            </a:r>
            <a:endParaRPr sz="2400" b="1">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438"/>
        <p:cNvGrpSpPr/>
        <p:nvPr/>
      </p:nvGrpSpPr>
      <p:grpSpPr>
        <a:xfrm>
          <a:off x="0" y="0"/>
          <a:ext cx="0" cy="0"/>
          <a:chOff x="0" y="0"/>
          <a:chExt cx="0" cy="0"/>
        </a:xfrm>
      </p:grpSpPr>
      <p:cxnSp>
        <p:nvCxnSpPr>
          <p:cNvPr id="439" name="Google Shape;439;p9"/>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40" name="Google Shape;440;p9"/>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441" name="Google Shape;441;p9"/>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42" name="Google Shape;442;p9"/>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443" name="Google Shape;443;p9"/>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444" name="Google Shape;444;p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445" name="Google Shape;445;p9" descr="3D abstract blue and gold cube illustration"/>
          <p:cNvPicPr preferRelativeResize="0"/>
          <p:nvPr/>
        </p:nvPicPr>
        <p:blipFill rotWithShape="1">
          <a:blip r:embed="rId3">
            <a:alphaModFix amt="15000"/>
          </a:blip>
          <a:srcRect b="6250"/>
          <a:stretch/>
        </p:blipFill>
        <p:spPr>
          <a:xfrm>
            <a:off x="-12159" y="91545"/>
            <a:ext cx="12191980" cy="6857990"/>
          </a:xfrm>
          <a:prstGeom prst="rect">
            <a:avLst/>
          </a:prstGeom>
          <a:noFill/>
          <a:ln>
            <a:noFill/>
          </a:ln>
        </p:spPr>
      </p:pic>
      <p:grpSp>
        <p:nvGrpSpPr>
          <p:cNvPr id="446" name="Google Shape;446;p9"/>
          <p:cNvGrpSpPr/>
          <p:nvPr/>
        </p:nvGrpSpPr>
        <p:grpSpPr>
          <a:xfrm>
            <a:off x="17485" y="99248"/>
            <a:ext cx="12162336" cy="1271205"/>
            <a:chOff x="0" y="8380"/>
            <a:chExt cx="12162336" cy="1271205"/>
          </a:xfrm>
        </p:grpSpPr>
        <p:sp>
          <p:nvSpPr>
            <p:cNvPr id="447" name="Google Shape;447;p9"/>
            <p:cNvSpPr/>
            <p:nvPr/>
          </p:nvSpPr>
          <p:spPr>
            <a:xfrm>
              <a:off x="0" y="8380"/>
              <a:ext cx="12162336" cy="1271205"/>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txBox="1"/>
            <p:nvPr/>
          </p:nvSpPr>
          <p:spPr>
            <a:xfrm>
              <a:off x="62055" y="70435"/>
              <a:ext cx="12038226" cy="1147095"/>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Postgres SQL </a:t>
              </a:r>
              <a:r>
                <a:rPr lang="en-AU" sz="2700">
                  <a:solidFill>
                    <a:schemeClr val="lt1"/>
                  </a:solidFill>
                  <a:latin typeface="Century Gothic"/>
                  <a:ea typeface="Century Gothic"/>
                  <a:cs typeface="Century Gothic"/>
                  <a:sym typeface="Century Gothic"/>
                </a:rPr>
                <a:t>(Keegan)</a:t>
              </a:r>
              <a:endParaRPr sz="5300">
                <a:solidFill>
                  <a:schemeClr val="lt1"/>
                </a:solidFill>
                <a:latin typeface="Century Gothic"/>
                <a:ea typeface="Century Gothic"/>
                <a:cs typeface="Century Gothic"/>
                <a:sym typeface="Century Gothic"/>
              </a:endParaRPr>
            </a:p>
          </p:txBody>
        </p:sp>
      </p:grpSp>
      <p:grpSp>
        <p:nvGrpSpPr>
          <p:cNvPr id="449" name="Google Shape;449;p9"/>
          <p:cNvGrpSpPr/>
          <p:nvPr/>
        </p:nvGrpSpPr>
        <p:grpSpPr>
          <a:xfrm>
            <a:off x="6108170" y="9144"/>
            <a:ext cx="6080656" cy="6163733"/>
            <a:chOff x="6108170" y="8467"/>
            <a:chExt cx="6080656" cy="6163733"/>
          </a:xfrm>
        </p:grpSpPr>
        <p:cxnSp>
          <p:nvCxnSpPr>
            <p:cNvPr id="450" name="Google Shape;450;p9"/>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51" name="Google Shape;451;p9"/>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452" name="Google Shape;452;p9"/>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53" name="Google Shape;453;p9"/>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454" name="Google Shape;454;p9"/>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sp>
        <p:nvSpPr>
          <p:cNvPr id="455" name="Google Shape;455;p9"/>
          <p:cNvSpPr txBox="1"/>
          <p:nvPr/>
        </p:nvSpPr>
        <p:spPr>
          <a:xfrm>
            <a:off x="344675" y="1770975"/>
            <a:ext cx="9128100" cy="277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AU" sz="3000" b="1">
                <a:solidFill>
                  <a:schemeClr val="lt1"/>
                </a:solidFill>
                <a:latin typeface="Century Gothic"/>
                <a:ea typeface="Century Gothic"/>
                <a:cs typeface="Century Gothic"/>
                <a:sym typeface="Century Gothic"/>
              </a:rPr>
              <a:t>Benefits</a:t>
            </a:r>
            <a:endParaRPr sz="3000" b="1">
              <a:solidFill>
                <a:schemeClr val="lt1"/>
              </a:solidFill>
              <a:latin typeface="Century Gothic"/>
              <a:ea typeface="Century Gothic"/>
              <a:cs typeface="Century Gothic"/>
              <a:sym typeface="Century Gothic"/>
            </a:endParaRPr>
          </a:p>
          <a:p>
            <a:pPr marL="457200" lvl="0" indent="-419100" algn="l" rtl="0">
              <a:lnSpc>
                <a:spcPct val="115000"/>
              </a:lnSpc>
              <a:spcBef>
                <a:spcPts val="0"/>
              </a:spcBef>
              <a:spcAft>
                <a:spcPts val="0"/>
              </a:spcAft>
              <a:buClr>
                <a:schemeClr val="lt1"/>
              </a:buClr>
              <a:buSzPts val="3000"/>
              <a:buFont typeface="Century Gothic"/>
              <a:buChar char="●"/>
            </a:pPr>
            <a:r>
              <a:rPr lang="en-AU" sz="3000" b="1">
                <a:solidFill>
                  <a:schemeClr val="lt1"/>
                </a:solidFill>
                <a:latin typeface="Century Gothic"/>
                <a:ea typeface="Century Gothic"/>
                <a:cs typeface="Century Gothic"/>
                <a:sym typeface="Century Gothic"/>
              </a:rPr>
              <a:t>Reliable and stable</a:t>
            </a:r>
            <a:endParaRPr sz="3000" b="1">
              <a:solidFill>
                <a:schemeClr val="lt1"/>
              </a:solidFill>
              <a:latin typeface="Century Gothic"/>
              <a:ea typeface="Century Gothic"/>
              <a:cs typeface="Century Gothic"/>
              <a:sym typeface="Century Gothic"/>
            </a:endParaRPr>
          </a:p>
          <a:p>
            <a:pPr marL="457200" lvl="0" indent="-419100" algn="l" rtl="0">
              <a:lnSpc>
                <a:spcPct val="115000"/>
              </a:lnSpc>
              <a:spcBef>
                <a:spcPts val="0"/>
              </a:spcBef>
              <a:spcAft>
                <a:spcPts val="0"/>
              </a:spcAft>
              <a:buClr>
                <a:schemeClr val="lt1"/>
              </a:buClr>
              <a:buSzPts val="3000"/>
              <a:buFont typeface="Century Gothic"/>
              <a:buChar char="●"/>
            </a:pPr>
            <a:r>
              <a:rPr lang="en-AU" sz="3000" b="1">
                <a:solidFill>
                  <a:schemeClr val="lt1"/>
                </a:solidFill>
                <a:latin typeface="Century Gothic"/>
                <a:ea typeface="Century Gothic"/>
                <a:cs typeface="Century Gothic"/>
                <a:sym typeface="Century Gothic"/>
              </a:rPr>
              <a:t>Flexible - Supporting various data types</a:t>
            </a:r>
            <a:endParaRPr sz="3000" b="1">
              <a:solidFill>
                <a:schemeClr val="lt1"/>
              </a:solidFill>
              <a:latin typeface="Century Gothic"/>
              <a:ea typeface="Century Gothic"/>
              <a:cs typeface="Century Gothic"/>
              <a:sym typeface="Century Gothic"/>
            </a:endParaRPr>
          </a:p>
          <a:p>
            <a:pPr marL="457200" lvl="0" indent="-419100" algn="l" rtl="0">
              <a:lnSpc>
                <a:spcPct val="115000"/>
              </a:lnSpc>
              <a:spcBef>
                <a:spcPts val="0"/>
              </a:spcBef>
              <a:spcAft>
                <a:spcPts val="0"/>
              </a:spcAft>
              <a:buClr>
                <a:schemeClr val="lt1"/>
              </a:buClr>
              <a:buSzPts val="3000"/>
              <a:buFont typeface="Century Gothic"/>
              <a:buChar char="●"/>
            </a:pPr>
            <a:r>
              <a:rPr lang="en-AU" sz="3000" b="1">
                <a:solidFill>
                  <a:schemeClr val="lt1"/>
                </a:solidFill>
                <a:latin typeface="Century Gothic"/>
                <a:ea typeface="Century Gothic"/>
                <a:cs typeface="Century Gothic"/>
                <a:sym typeface="Century Gothic"/>
              </a:rPr>
              <a:t>Extensibility - Define own data types</a:t>
            </a:r>
            <a:endParaRPr sz="3000" b="1">
              <a:solidFill>
                <a:schemeClr val="lt1"/>
              </a:solidFill>
              <a:latin typeface="Century Gothic"/>
              <a:ea typeface="Century Gothic"/>
              <a:cs typeface="Century Gothic"/>
              <a:sym typeface="Century Gothic"/>
            </a:endParaRPr>
          </a:p>
          <a:p>
            <a:pPr marL="457200" lvl="0" indent="-419100" algn="l" rtl="0">
              <a:lnSpc>
                <a:spcPct val="115000"/>
              </a:lnSpc>
              <a:spcBef>
                <a:spcPts val="0"/>
              </a:spcBef>
              <a:spcAft>
                <a:spcPts val="0"/>
              </a:spcAft>
              <a:buClr>
                <a:schemeClr val="lt1"/>
              </a:buClr>
              <a:buSzPts val="3000"/>
              <a:buFont typeface="Century Gothic"/>
              <a:buChar char="●"/>
            </a:pPr>
            <a:r>
              <a:rPr lang="en-AU" sz="3000" b="1">
                <a:solidFill>
                  <a:schemeClr val="lt1"/>
                </a:solidFill>
                <a:latin typeface="Century Gothic"/>
                <a:ea typeface="Century Gothic"/>
                <a:cs typeface="Century Gothic"/>
                <a:sym typeface="Century Gothic"/>
              </a:rPr>
              <a:t>Strong community support</a:t>
            </a:r>
            <a:endParaRPr sz="3000" b="1">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3210229f5b2_0_22"/>
          <p:cNvSpPr txBox="1">
            <a:spLocks noGrp="1"/>
          </p:cNvSpPr>
          <p:nvPr>
            <p:ph type="title"/>
          </p:nvPr>
        </p:nvSpPr>
        <p:spPr>
          <a:xfrm>
            <a:off x="666850" y="1813575"/>
            <a:ext cx="9333900" cy="43101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AU" b="1"/>
              <a:t>Data sourced through legitimate means</a:t>
            </a:r>
            <a:endParaRPr b="1"/>
          </a:p>
          <a:p>
            <a:pPr marL="457200" lvl="0" indent="-342900" algn="l" rtl="0">
              <a:spcBef>
                <a:spcPts val="0"/>
              </a:spcBef>
              <a:spcAft>
                <a:spcPts val="0"/>
              </a:spcAft>
              <a:buSzPts val="1800"/>
              <a:buChar char="-"/>
            </a:pPr>
            <a:r>
              <a:rPr lang="en-AU" b="1"/>
              <a:t>Respect privacy and confidentiality </a:t>
            </a:r>
            <a:endParaRPr b="1"/>
          </a:p>
          <a:p>
            <a:pPr marL="457200" lvl="0" indent="-342900" algn="l" rtl="0">
              <a:spcBef>
                <a:spcPts val="0"/>
              </a:spcBef>
              <a:spcAft>
                <a:spcPts val="0"/>
              </a:spcAft>
              <a:buSzPts val="1800"/>
              <a:buChar char="-"/>
            </a:pPr>
            <a:r>
              <a:rPr lang="en-AU" b="1"/>
              <a:t>Anonymize personally Identifiable information</a:t>
            </a:r>
            <a:endParaRPr b="1"/>
          </a:p>
          <a:p>
            <a:pPr marL="457200" lvl="0" indent="-342900" algn="l" rtl="0">
              <a:spcBef>
                <a:spcPts val="0"/>
              </a:spcBef>
              <a:spcAft>
                <a:spcPts val="0"/>
              </a:spcAft>
              <a:buSzPts val="1800"/>
              <a:buChar char="-"/>
            </a:pPr>
            <a:r>
              <a:rPr lang="en-AU" b="1"/>
              <a:t>Represent a diverse population</a:t>
            </a:r>
            <a:endParaRPr b="1"/>
          </a:p>
        </p:txBody>
      </p:sp>
      <p:grpSp>
        <p:nvGrpSpPr>
          <p:cNvPr id="461" name="Google Shape;461;g3210229f5b2_0_22"/>
          <p:cNvGrpSpPr/>
          <p:nvPr/>
        </p:nvGrpSpPr>
        <p:grpSpPr>
          <a:xfrm>
            <a:off x="17485" y="99248"/>
            <a:ext cx="12162300" cy="1271100"/>
            <a:chOff x="0" y="8380"/>
            <a:chExt cx="12162300" cy="1271100"/>
          </a:xfrm>
        </p:grpSpPr>
        <p:sp>
          <p:nvSpPr>
            <p:cNvPr id="462" name="Google Shape;462;g3210229f5b2_0_22"/>
            <p:cNvSpPr/>
            <p:nvPr/>
          </p:nvSpPr>
          <p:spPr>
            <a:xfrm>
              <a:off x="0" y="8380"/>
              <a:ext cx="121623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g3210229f5b2_0_22"/>
            <p:cNvSpPr txBox="1"/>
            <p:nvPr/>
          </p:nvSpPr>
          <p:spPr>
            <a:xfrm>
              <a:off x="62055" y="70435"/>
              <a:ext cx="120381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Ethical Considerations </a:t>
              </a:r>
              <a:r>
                <a:rPr lang="en-AU" sz="2700">
                  <a:solidFill>
                    <a:schemeClr val="lt1"/>
                  </a:solidFill>
                  <a:latin typeface="Century Gothic"/>
                  <a:ea typeface="Century Gothic"/>
                  <a:cs typeface="Century Gothic"/>
                  <a:sym typeface="Century Gothic"/>
                </a:rPr>
                <a:t>(Keegan)</a:t>
              </a:r>
              <a:endParaRPr sz="5300">
                <a:solidFill>
                  <a:schemeClr val="lt1"/>
                </a:solidFill>
                <a:latin typeface="Century Gothic"/>
                <a:ea typeface="Century Gothic"/>
                <a:cs typeface="Century Gothic"/>
                <a:sym typeface="Century Gothic"/>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467"/>
        <p:cNvGrpSpPr/>
        <p:nvPr/>
      </p:nvGrpSpPr>
      <p:grpSpPr>
        <a:xfrm>
          <a:off x="0" y="0"/>
          <a:ext cx="0" cy="0"/>
          <a:chOff x="0" y="0"/>
          <a:chExt cx="0" cy="0"/>
        </a:xfrm>
      </p:grpSpPr>
      <p:cxnSp>
        <p:nvCxnSpPr>
          <p:cNvPr id="468" name="Google Shape;468;g31dd712f4e3_0_4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69" name="Google Shape;469;g31dd712f4e3_0_44"/>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470" name="Google Shape;470;g31dd712f4e3_0_4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71" name="Google Shape;471;g31dd712f4e3_0_44"/>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472" name="Google Shape;472;g31dd712f4e3_0_44"/>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473" name="Google Shape;473;g31dd712f4e3_0_44"/>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474" name="Google Shape;474;g31dd712f4e3_0_44" descr="3D abstract blue and gold cube illustration"/>
          <p:cNvPicPr preferRelativeResize="0"/>
          <p:nvPr/>
        </p:nvPicPr>
        <p:blipFill rotWithShape="1">
          <a:blip r:embed="rId3">
            <a:alphaModFix amt="15000"/>
          </a:blip>
          <a:srcRect b="6252"/>
          <a:stretch/>
        </p:blipFill>
        <p:spPr>
          <a:xfrm>
            <a:off x="-23996" y="91545"/>
            <a:ext cx="12191980" cy="6857989"/>
          </a:xfrm>
          <a:prstGeom prst="rect">
            <a:avLst/>
          </a:prstGeom>
          <a:noFill/>
          <a:ln>
            <a:noFill/>
          </a:ln>
        </p:spPr>
      </p:pic>
      <p:grpSp>
        <p:nvGrpSpPr>
          <p:cNvPr id="475" name="Google Shape;475;g31dd712f4e3_0_44"/>
          <p:cNvGrpSpPr/>
          <p:nvPr/>
        </p:nvGrpSpPr>
        <p:grpSpPr>
          <a:xfrm>
            <a:off x="116625" y="25350"/>
            <a:ext cx="11921161" cy="695546"/>
            <a:chOff x="0" y="0"/>
            <a:chExt cx="11931900" cy="1271100"/>
          </a:xfrm>
        </p:grpSpPr>
        <p:sp>
          <p:nvSpPr>
            <p:cNvPr id="476" name="Google Shape;476;g31dd712f4e3_0_44"/>
            <p:cNvSpPr/>
            <p:nvPr/>
          </p:nvSpPr>
          <p:spPr>
            <a:xfrm>
              <a:off x="0" y="0"/>
              <a:ext cx="119319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g31dd712f4e3_0_44"/>
            <p:cNvSpPr txBox="1"/>
            <p:nvPr/>
          </p:nvSpPr>
          <p:spPr>
            <a:xfrm>
              <a:off x="62055" y="62055"/>
              <a:ext cx="118080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Flask</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478" name="Google Shape;478;g31dd712f4e3_0_44"/>
          <p:cNvGrpSpPr/>
          <p:nvPr/>
        </p:nvGrpSpPr>
        <p:grpSpPr>
          <a:xfrm>
            <a:off x="6108125" y="9144"/>
            <a:ext cx="6080701" cy="6163778"/>
            <a:chOff x="6108125" y="8467"/>
            <a:chExt cx="6080701" cy="6163778"/>
          </a:xfrm>
        </p:grpSpPr>
        <p:cxnSp>
          <p:nvCxnSpPr>
            <p:cNvPr id="479" name="Google Shape;479;g31dd712f4e3_0_4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80" name="Google Shape;480;g31dd712f4e3_0_44"/>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481" name="Google Shape;481;g31dd712f4e3_0_4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82" name="Google Shape;482;g31dd712f4e3_0_44"/>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483" name="Google Shape;483;g31dd712f4e3_0_44"/>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sp>
        <p:nvSpPr>
          <p:cNvPr id="484" name="Google Shape;484;g31dd712f4e3_0_44"/>
          <p:cNvSpPr/>
          <p:nvPr/>
        </p:nvSpPr>
        <p:spPr>
          <a:xfrm>
            <a:off x="689100" y="1080750"/>
            <a:ext cx="6382200" cy="46965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700" b="1">
              <a:solidFill>
                <a:srgbClr val="274E13"/>
              </a:solidFill>
              <a:latin typeface="Century Gothic"/>
              <a:ea typeface="Century Gothic"/>
              <a:cs typeface="Century Gothic"/>
              <a:sym typeface="Century Gothic"/>
            </a:endParaRPr>
          </a:p>
          <a:p>
            <a:pPr marL="0" lvl="0" indent="0" algn="ctr" rtl="0">
              <a:spcBef>
                <a:spcPts val="0"/>
              </a:spcBef>
              <a:spcAft>
                <a:spcPts val="0"/>
              </a:spcAft>
              <a:buClr>
                <a:schemeClr val="dk1"/>
              </a:buClr>
              <a:buSzPts val="1100"/>
              <a:buFont typeface="Arial"/>
              <a:buNone/>
            </a:pPr>
            <a:r>
              <a:rPr lang="en-AU" sz="2700" b="1">
                <a:solidFill>
                  <a:srgbClr val="274E13"/>
                </a:solidFill>
                <a:latin typeface="Century Gothic"/>
                <a:ea typeface="Century Gothic"/>
                <a:cs typeface="Century Gothic"/>
                <a:sym typeface="Century Gothic"/>
              </a:rPr>
              <a:t>Create dynamic routes that </a:t>
            </a:r>
            <a:endParaRPr sz="2700" b="1">
              <a:solidFill>
                <a:srgbClr val="274E13"/>
              </a:solidFill>
              <a:latin typeface="Century Gothic"/>
              <a:ea typeface="Century Gothic"/>
              <a:cs typeface="Century Gothic"/>
              <a:sym typeface="Century Gothic"/>
            </a:endParaRPr>
          </a:p>
          <a:p>
            <a:pPr marL="0" lvl="0" indent="0" algn="ctr" rtl="0">
              <a:spcBef>
                <a:spcPts val="0"/>
              </a:spcBef>
              <a:spcAft>
                <a:spcPts val="0"/>
              </a:spcAft>
              <a:buNone/>
            </a:pPr>
            <a:r>
              <a:rPr lang="en-AU" sz="2700" b="1">
                <a:solidFill>
                  <a:srgbClr val="274E13"/>
                </a:solidFill>
                <a:latin typeface="Century Gothic"/>
                <a:ea typeface="Century Gothic"/>
                <a:cs typeface="Century Gothic"/>
                <a:sym typeface="Century Gothic"/>
              </a:rPr>
              <a:t>query the PostgreSQL database in real-time</a:t>
            </a:r>
            <a:endParaRPr sz="2700" b="1">
              <a:solidFill>
                <a:srgbClr val="274E13"/>
              </a:solidFill>
              <a:latin typeface="Century Gothic"/>
              <a:ea typeface="Century Gothic"/>
              <a:cs typeface="Century Gothic"/>
              <a:sym typeface="Century Gothic"/>
            </a:endParaRPr>
          </a:p>
          <a:p>
            <a:pPr marL="0" lvl="0" indent="0" algn="ctr" rtl="0">
              <a:spcBef>
                <a:spcPts val="0"/>
              </a:spcBef>
              <a:spcAft>
                <a:spcPts val="0"/>
              </a:spcAft>
              <a:buNone/>
            </a:pPr>
            <a:endParaRPr sz="2500">
              <a:solidFill>
                <a:srgbClr val="274E13"/>
              </a:solidFill>
              <a:latin typeface="Century Gothic"/>
              <a:ea typeface="Century Gothic"/>
              <a:cs typeface="Century Gothic"/>
              <a:sym typeface="Century Gothic"/>
            </a:endParaRPr>
          </a:p>
        </p:txBody>
      </p:sp>
      <p:sp>
        <p:nvSpPr>
          <p:cNvPr id="485" name="Google Shape;485;g31dd712f4e3_0_44"/>
          <p:cNvSpPr/>
          <p:nvPr/>
        </p:nvSpPr>
        <p:spPr>
          <a:xfrm>
            <a:off x="6869950" y="2327288"/>
            <a:ext cx="4739100" cy="31074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sz="2500" b="1">
                <a:solidFill>
                  <a:srgbClr val="274E13"/>
                </a:solidFill>
                <a:latin typeface="Century Gothic"/>
                <a:ea typeface="Century Gothic"/>
                <a:cs typeface="Century Gothic"/>
                <a:sym typeface="Century Gothic"/>
              </a:rPr>
              <a:t>Enables users to interact with the data</a:t>
            </a:r>
            <a:endParaRPr sz="2500" b="1">
              <a:solidFill>
                <a:srgbClr val="274E13"/>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anim calcmode="lin" valueType="num">
                                      <p:cBhvr additive="base">
                                        <p:cTn id="7" dur="1000"/>
                                        <p:tgtEl>
                                          <p:spTgt spid="474"/>
                                        </p:tgtEl>
                                        <p:attrNameLst>
                                          <p:attrName>ppt_w</p:attrName>
                                        </p:attrNameLst>
                                      </p:cBhvr>
                                      <p:tavLst>
                                        <p:tav tm="0">
                                          <p:val>
                                            <p:strVal val="0"/>
                                          </p:val>
                                        </p:tav>
                                        <p:tav tm="100000">
                                          <p:val>
                                            <p:strVal val="#ppt_w"/>
                                          </p:val>
                                        </p:tav>
                                      </p:tavLst>
                                    </p:anim>
                                    <p:anim calcmode="lin" valueType="num">
                                      <p:cBhvr additive="base">
                                        <p:cTn id="8" dur="1000"/>
                                        <p:tgtEl>
                                          <p:spTgt spid="47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489"/>
        <p:cNvGrpSpPr/>
        <p:nvPr/>
      </p:nvGrpSpPr>
      <p:grpSpPr>
        <a:xfrm>
          <a:off x="0" y="0"/>
          <a:ext cx="0" cy="0"/>
          <a:chOff x="0" y="0"/>
          <a:chExt cx="0" cy="0"/>
        </a:xfrm>
      </p:grpSpPr>
      <p:cxnSp>
        <p:nvCxnSpPr>
          <p:cNvPr id="490" name="Google Shape;490;g31dd712f4e3_0_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91" name="Google Shape;491;g31dd712f4e3_0_2"/>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492" name="Google Shape;492;g31dd712f4e3_0_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93" name="Google Shape;493;g31dd712f4e3_0_2"/>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494" name="Google Shape;494;g31dd712f4e3_0_2"/>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495" name="Google Shape;495;g31dd712f4e3_0_2"/>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496" name="Google Shape;496;g31dd712f4e3_0_2" descr="3D abstract blue and gold cube illustration"/>
          <p:cNvPicPr preferRelativeResize="0"/>
          <p:nvPr/>
        </p:nvPicPr>
        <p:blipFill rotWithShape="1">
          <a:blip r:embed="rId3">
            <a:alphaModFix amt="15000"/>
          </a:blip>
          <a:srcRect b="6252"/>
          <a:stretch/>
        </p:blipFill>
        <p:spPr>
          <a:xfrm>
            <a:off x="-12159" y="91545"/>
            <a:ext cx="12191980" cy="6857989"/>
          </a:xfrm>
          <a:prstGeom prst="rect">
            <a:avLst/>
          </a:prstGeom>
          <a:noFill/>
          <a:ln>
            <a:noFill/>
          </a:ln>
        </p:spPr>
      </p:pic>
      <p:grpSp>
        <p:nvGrpSpPr>
          <p:cNvPr id="497" name="Google Shape;497;g31dd712f4e3_0_2"/>
          <p:cNvGrpSpPr/>
          <p:nvPr/>
        </p:nvGrpSpPr>
        <p:grpSpPr>
          <a:xfrm>
            <a:off x="84825" y="25350"/>
            <a:ext cx="11953377" cy="695546"/>
            <a:chOff x="0" y="0"/>
            <a:chExt cx="11931900" cy="1271100"/>
          </a:xfrm>
        </p:grpSpPr>
        <p:sp>
          <p:nvSpPr>
            <p:cNvPr id="498" name="Google Shape;498;g31dd712f4e3_0_2"/>
            <p:cNvSpPr/>
            <p:nvPr/>
          </p:nvSpPr>
          <p:spPr>
            <a:xfrm>
              <a:off x="0" y="0"/>
              <a:ext cx="119319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g31dd712f4e3_0_2"/>
            <p:cNvSpPr txBox="1"/>
            <p:nvPr/>
          </p:nvSpPr>
          <p:spPr>
            <a:xfrm>
              <a:off x="62055" y="62055"/>
              <a:ext cx="118080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Flask </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500" name="Google Shape;500;g31dd712f4e3_0_2"/>
          <p:cNvGrpSpPr/>
          <p:nvPr/>
        </p:nvGrpSpPr>
        <p:grpSpPr>
          <a:xfrm>
            <a:off x="6108125" y="9144"/>
            <a:ext cx="6080701" cy="6163778"/>
            <a:chOff x="6108125" y="8467"/>
            <a:chExt cx="6080701" cy="6163778"/>
          </a:xfrm>
        </p:grpSpPr>
        <p:cxnSp>
          <p:nvCxnSpPr>
            <p:cNvPr id="501" name="Google Shape;501;g31dd712f4e3_0_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02" name="Google Shape;502;g31dd712f4e3_0_2"/>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03" name="Google Shape;503;g31dd712f4e3_0_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04" name="Google Shape;504;g31dd712f4e3_0_2"/>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05" name="Google Shape;505;g31dd712f4e3_0_2"/>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pic>
        <p:nvPicPr>
          <p:cNvPr id="506" name="Google Shape;506;g31dd712f4e3_0_2"/>
          <p:cNvPicPr preferRelativeResize="0"/>
          <p:nvPr/>
        </p:nvPicPr>
        <p:blipFill>
          <a:blip r:embed="rId4">
            <a:alphaModFix/>
          </a:blip>
          <a:stretch>
            <a:fillRect/>
          </a:stretch>
        </p:blipFill>
        <p:spPr>
          <a:xfrm>
            <a:off x="2493988" y="720900"/>
            <a:ext cx="7156024" cy="616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510"/>
        <p:cNvGrpSpPr/>
        <p:nvPr/>
      </p:nvGrpSpPr>
      <p:grpSpPr>
        <a:xfrm>
          <a:off x="0" y="0"/>
          <a:ext cx="0" cy="0"/>
          <a:chOff x="0" y="0"/>
          <a:chExt cx="0" cy="0"/>
        </a:xfrm>
      </p:grpSpPr>
      <p:cxnSp>
        <p:nvCxnSpPr>
          <p:cNvPr id="511" name="Google Shape;511;g31dd712f4e3_0_23"/>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12" name="Google Shape;512;g31dd712f4e3_0_23"/>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13" name="Google Shape;513;g31dd712f4e3_0_23"/>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14" name="Google Shape;514;g31dd712f4e3_0_23"/>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15" name="Google Shape;515;g31dd712f4e3_0_23"/>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516" name="Google Shape;516;g31dd712f4e3_0_23"/>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517" name="Google Shape;517;g31dd712f4e3_0_23" descr="3D abstract blue and gold cube illustration"/>
          <p:cNvPicPr preferRelativeResize="0"/>
          <p:nvPr/>
        </p:nvPicPr>
        <p:blipFill rotWithShape="1">
          <a:blip r:embed="rId3">
            <a:alphaModFix amt="15000"/>
          </a:blip>
          <a:srcRect b="6252"/>
          <a:stretch/>
        </p:blipFill>
        <p:spPr>
          <a:xfrm>
            <a:off x="-12159" y="91545"/>
            <a:ext cx="12191980" cy="6857989"/>
          </a:xfrm>
          <a:prstGeom prst="rect">
            <a:avLst/>
          </a:prstGeom>
          <a:noFill/>
          <a:ln>
            <a:noFill/>
          </a:ln>
        </p:spPr>
      </p:pic>
      <p:grpSp>
        <p:nvGrpSpPr>
          <p:cNvPr id="518" name="Google Shape;518;g31dd712f4e3_0_23"/>
          <p:cNvGrpSpPr/>
          <p:nvPr/>
        </p:nvGrpSpPr>
        <p:grpSpPr>
          <a:xfrm>
            <a:off x="106050" y="25350"/>
            <a:ext cx="12022455" cy="695546"/>
            <a:chOff x="0" y="0"/>
            <a:chExt cx="12022455" cy="1271100"/>
          </a:xfrm>
        </p:grpSpPr>
        <p:sp>
          <p:nvSpPr>
            <p:cNvPr id="519" name="Google Shape;519;g31dd712f4e3_0_23"/>
            <p:cNvSpPr/>
            <p:nvPr/>
          </p:nvSpPr>
          <p:spPr>
            <a:xfrm>
              <a:off x="0" y="0"/>
              <a:ext cx="119319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g31dd712f4e3_0_23"/>
            <p:cNvSpPr txBox="1"/>
            <p:nvPr/>
          </p:nvSpPr>
          <p:spPr>
            <a:xfrm>
              <a:off x="214455" y="62055"/>
              <a:ext cx="118080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Flask </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521" name="Google Shape;521;g31dd712f4e3_0_23"/>
          <p:cNvGrpSpPr/>
          <p:nvPr/>
        </p:nvGrpSpPr>
        <p:grpSpPr>
          <a:xfrm>
            <a:off x="6108125" y="9144"/>
            <a:ext cx="6080701" cy="6163778"/>
            <a:chOff x="6108125" y="8467"/>
            <a:chExt cx="6080701" cy="6163778"/>
          </a:xfrm>
        </p:grpSpPr>
        <p:cxnSp>
          <p:nvCxnSpPr>
            <p:cNvPr id="522" name="Google Shape;522;g31dd712f4e3_0_23"/>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23" name="Google Shape;523;g31dd712f4e3_0_23"/>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24" name="Google Shape;524;g31dd712f4e3_0_23"/>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25" name="Google Shape;525;g31dd712f4e3_0_23"/>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26" name="Google Shape;526;g31dd712f4e3_0_23"/>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pic>
        <p:nvPicPr>
          <p:cNvPr id="527" name="Google Shape;527;g31dd712f4e3_0_23"/>
          <p:cNvPicPr preferRelativeResize="0"/>
          <p:nvPr/>
        </p:nvPicPr>
        <p:blipFill>
          <a:blip r:embed="rId4">
            <a:alphaModFix/>
          </a:blip>
          <a:stretch>
            <a:fillRect/>
          </a:stretch>
        </p:blipFill>
        <p:spPr>
          <a:xfrm>
            <a:off x="2475350" y="720900"/>
            <a:ext cx="7193275" cy="6163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162"/>
        <p:cNvGrpSpPr/>
        <p:nvPr/>
      </p:nvGrpSpPr>
      <p:grpSpPr>
        <a:xfrm>
          <a:off x="0" y="0"/>
          <a:ext cx="0" cy="0"/>
          <a:chOff x="0" y="0"/>
          <a:chExt cx="0" cy="0"/>
        </a:xfrm>
      </p:grpSpPr>
      <p:cxnSp>
        <p:nvCxnSpPr>
          <p:cNvPr id="163" name="Google Shape;16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64" name="Google Shape;16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165" name="Google Shape;16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66" name="Google Shape;16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167" name="Google Shape;16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168" name="Google Shape;168;p2"/>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69" name="Google Shape;169;p2" descr="3D abstract blue and gold cube illustration"/>
          <p:cNvPicPr preferRelativeResize="0"/>
          <p:nvPr/>
        </p:nvPicPr>
        <p:blipFill rotWithShape="1">
          <a:blip r:embed="rId3">
            <a:alphaModFix amt="15000"/>
          </a:blip>
          <a:srcRect b="6252"/>
          <a:stretch/>
        </p:blipFill>
        <p:spPr>
          <a:xfrm>
            <a:off x="7" y="-44615"/>
            <a:ext cx="12191980" cy="6857989"/>
          </a:xfrm>
          <a:prstGeom prst="rect">
            <a:avLst/>
          </a:prstGeom>
          <a:gradFill>
            <a:gsLst>
              <a:gs pos="0">
                <a:srgbClr val="62D2EF"/>
              </a:gs>
              <a:gs pos="10000">
                <a:srgbClr val="62D2EF"/>
              </a:gs>
              <a:gs pos="100000">
                <a:srgbClr val="05578D"/>
              </a:gs>
            </a:gsLst>
            <a:lin ang="6120000" scaled="0"/>
          </a:gradFill>
          <a:ln>
            <a:noFill/>
          </a:ln>
        </p:spPr>
      </p:pic>
      <p:grpSp>
        <p:nvGrpSpPr>
          <p:cNvPr id="170" name="Google Shape;170;p2"/>
          <p:cNvGrpSpPr/>
          <p:nvPr/>
        </p:nvGrpSpPr>
        <p:grpSpPr>
          <a:xfrm>
            <a:off x="3175" y="97627"/>
            <a:ext cx="12185649" cy="1055340"/>
            <a:chOff x="0" y="6758"/>
            <a:chExt cx="12185649" cy="1055340"/>
          </a:xfrm>
        </p:grpSpPr>
        <p:sp>
          <p:nvSpPr>
            <p:cNvPr id="171" name="Google Shape;171;p2"/>
            <p:cNvSpPr/>
            <p:nvPr/>
          </p:nvSpPr>
          <p:spPr>
            <a:xfrm>
              <a:off x="0" y="6758"/>
              <a:ext cx="12185649" cy="1055340"/>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txBox="1"/>
            <p:nvPr/>
          </p:nvSpPr>
          <p:spPr>
            <a:xfrm>
              <a:off x="51517" y="58275"/>
              <a:ext cx="12082615" cy="952306"/>
            </a:xfrm>
            <a:prstGeom prst="rect">
              <a:avLst/>
            </a:prstGeom>
            <a:noFill/>
            <a:ln>
              <a:noFill/>
            </a:ln>
          </p:spPr>
          <p:txBody>
            <a:bodyPr spcFirstLastPara="1" wrap="square" lIns="167625" tIns="167625" rIns="167625" bIns="167625" anchor="ctr" anchorCtr="0">
              <a:noAutofit/>
            </a:bodyPr>
            <a:lstStyle/>
            <a:p>
              <a:pPr marL="0" marR="0" lvl="0" indent="0" algn="l" rtl="0">
                <a:lnSpc>
                  <a:spcPct val="90000"/>
                </a:lnSpc>
                <a:spcBef>
                  <a:spcPts val="0"/>
                </a:spcBef>
                <a:spcAft>
                  <a:spcPts val="0"/>
                </a:spcAft>
                <a:buClr>
                  <a:schemeClr val="lt1"/>
                </a:buClr>
                <a:buSzPts val="4400"/>
                <a:buFont typeface="Century Gothic"/>
                <a:buNone/>
              </a:pPr>
              <a:r>
                <a:rPr lang="en-AU" sz="5300">
                  <a:solidFill>
                    <a:schemeClr val="lt1"/>
                  </a:solidFill>
                  <a:latin typeface="Century Gothic"/>
                  <a:ea typeface="Century Gothic"/>
                  <a:cs typeface="Century Gothic"/>
                  <a:sym typeface="Century Gothic"/>
                </a:rPr>
                <a:t>Objective </a:t>
              </a:r>
              <a:r>
                <a:rPr lang="en-AU" sz="2700">
                  <a:solidFill>
                    <a:schemeClr val="lt1"/>
                  </a:solidFill>
                  <a:latin typeface="Century Gothic"/>
                  <a:ea typeface="Century Gothic"/>
                  <a:cs typeface="Century Gothic"/>
                  <a:sym typeface="Century Gothic"/>
                </a:rPr>
                <a:t>(Mandeep)</a:t>
              </a:r>
              <a:endParaRPr sz="1800" b="1" i="0" u="none" strike="noStrike" cap="none">
                <a:solidFill>
                  <a:schemeClr val="lt1"/>
                </a:solidFill>
                <a:latin typeface="Century Gothic"/>
                <a:ea typeface="Century Gothic"/>
                <a:cs typeface="Century Gothic"/>
                <a:sym typeface="Century Gothic"/>
              </a:endParaRPr>
            </a:p>
          </p:txBody>
        </p:sp>
      </p:grpSp>
      <p:grpSp>
        <p:nvGrpSpPr>
          <p:cNvPr id="173" name="Google Shape;173;p2"/>
          <p:cNvGrpSpPr/>
          <p:nvPr/>
        </p:nvGrpSpPr>
        <p:grpSpPr>
          <a:xfrm>
            <a:off x="6108170" y="9144"/>
            <a:ext cx="6080656" cy="6163733"/>
            <a:chOff x="6108170" y="8467"/>
            <a:chExt cx="6080656" cy="6163733"/>
          </a:xfrm>
        </p:grpSpPr>
        <p:cxnSp>
          <p:nvCxnSpPr>
            <p:cNvPr id="174" name="Google Shape;174;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75" name="Google Shape;175;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176" name="Google Shape;176;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77" name="Google Shape;177;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178" name="Google Shape;178;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pic>
        <p:nvPicPr>
          <p:cNvPr id="179" name="Google Shape;179;p2"/>
          <p:cNvPicPr preferRelativeResize="0"/>
          <p:nvPr/>
        </p:nvPicPr>
        <p:blipFill>
          <a:blip r:embed="rId4">
            <a:alphaModFix/>
          </a:blip>
          <a:stretch>
            <a:fillRect/>
          </a:stretch>
        </p:blipFill>
        <p:spPr>
          <a:xfrm>
            <a:off x="360213" y="1340150"/>
            <a:ext cx="11471549" cy="5119800"/>
          </a:xfrm>
          <a:prstGeom prst="rect">
            <a:avLst/>
          </a:prstGeom>
          <a:gradFill>
            <a:gsLst>
              <a:gs pos="0">
                <a:srgbClr val="62D2EF"/>
              </a:gs>
              <a:gs pos="10000">
                <a:srgbClr val="62D2EF"/>
              </a:gs>
              <a:gs pos="100000">
                <a:srgbClr val="05578D"/>
              </a:gs>
            </a:gsLst>
            <a:lin ang="6119877" scaled="0"/>
          </a:gra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531"/>
        <p:cNvGrpSpPr/>
        <p:nvPr/>
      </p:nvGrpSpPr>
      <p:grpSpPr>
        <a:xfrm>
          <a:off x="0" y="0"/>
          <a:ext cx="0" cy="0"/>
          <a:chOff x="0" y="0"/>
          <a:chExt cx="0" cy="0"/>
        </a:xfrm>
      </p:grpSpPr>
      <p:cxnSp>
        <p:nvCxnSpPr>
          <p:cNvPr id="532" name="Google Shape;532;g31dd712f4e3_0_9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33" name="Google Shape;533;g31dd712f4e3_0_94"/>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34" name="Google Shape;534;g31dd712f4e3_0_9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35" name="Google Shape;535;g31dd712f4e3_0_94"/>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36" name="Google Shape;536;g31dd712f4e3_0_94"/>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537" name="Google Shape;537;g31dd712f4e3_0_94"/>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538" name="Google Shape;538;g31dd712f4e3_0_94" descr="3D abstract blue and gold cube illustration"/>
          <p:cNvPicPr preferRelativeResize="0"/>
          <p:nvPr/>
        </p:nvPicPr>
        <p:blipFill rotWithShape="1">
          <a:blip r:embed="rId3">
            <a:alphaModFix amt="15000"/>
          </a:blip>
          <a:srcRect b="6252"/>
          <a:stretch/>
        </p:blipFill>
        <p:spPr>
          <a:xfrm>
            <a:off x="-12159" y="91545"/>
            <a:ext cx="12191980" cy="6857989"/>
          </a:xfrm>
          <a:prstGeom prst="rect">
            <a:avLst/>
          </a:prstGeom>
          <a:noFill/>
          <a:ln>
            <a:noFill/>
          </a:ln>
        </p:spPr>
      </p:pic>
      <p:grpSp>
        <p:nvGrpSpPr>
          <p:cNvPr id="539" name="Google Shape;539;g31dd712f4e3_0_94"/>
          <p:cNvGrpSpPr/>
          <p:nvPr/>
        </p:nvGrpSpPr>
        <p:grpSpPr>
          <a:xfrm>
            <a:off x="106050" y="25350"/>
            <a:ext cx="11931900" cy="886338"/>
            <a:chOff x="0" y="0"/>
            <a:chExt cx="11931900" cy="1271100"/>
          </a:xfrm>
        </p:grpSpPr>
        <p:sp>
          <p:nvSpPr>
            <p:cNvPr id="540" name="Google Shape;540;g31dd712f4e3_0_94"/>
            <p:cNvSpPr/>
            <p:nvPr/>
          </p:nvSpPr>
          <p:spPr>
            <a:xfrm>
              <a:off x="0" y="0"/>
              <a:ext cx="119319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g31dd712f4e3_0_94"/>
            <p:cNvSpPr txBox="1"/>
            <p:nvPr/>
          </p:nvSpPr>
          <p:spPr>
            <a:xfrm>
              <a:off x="62055" y="62055"/>
              <a:ext cx="118080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Conclusion </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542" name="Google Shape;542;g31dd712f4e3_0_94"/>
          <p:cNvGrpSpPr/>
          <p:nvPr/>
        </p:nvGrpSpPr>
        <p:grpSpPr>
          <a:xfrm>
            <a:off x="6108125" y="9144"/>
            <a:ext cx="6080701" cy="6163778"/>
            <a:chOff x="6108125" y="8467"/>
            <a:chExt cx="6080701" cy="6163778"/>
          </a:xfrm>
        </p:grpSpPr>
        <p:cxnSp>
          <p:nvCxnSpPr>
            <p:cNvPr id="543" name="Google Shape;543;g31dd712f4e3_0_9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44" name="Google Shape;544;g31dd712f4e3_0_94"/>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45" name="Google Shape;545;g31dd712f4e3_0_9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46" name="Google Shape;546;g31dd712f4e3_0_94"/>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47" name="Google Shape;547;g31dd712f4e3_0_94"/>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sp>
        <p:nvSpPr>
          <p:cNvPr id="548" name="Google Shape;548;g31dd712f4e3_0_94"/>
          <p:cNvSpPr txBox="1"/>
          <p:nvPr/>
        </p:nvSpPr>
        <p:spPr>
          <a:xfrm>
            <a:off x="2451450" y="1616100"/>
            <a:ext cx="7241100" cy="3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400" b="1">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AU" sz="2400" b="1">
                <a:latin typeface="Century Gothic"/>
                <a:ea typeface="Century Gothic"/>
                <a:cs typeface="Century Gothic"/>
                <a:sym typeface="Century Gothic"/>
              </a:rPr>
              <a:t>In conclusion, our COVID-19 Data Search Application embodies effective data engineering practices, </a:t>
            </a:r>
            <a:endParaRPr sz="2400" b="1">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AU" sz="2400" b="1">
                <a:latin typeface="Century Gothic"/>
                <a:ea typeface="Century Gothic"/>
                <a:cs typeface="Century Gothic"/>
                <a:sym typeface="Century Gothic"/>
              </a:rPr>
              <a:t>user-centric design, and ethical responsibility. It provides a reliable platform for exploring COVID-19 data, </a:t>
            </a:r>
            <a:endParaRPr sz="2400" b="1">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AU" sz="2400" b="1">
                <a:latin typeface="Century Gothic"/>
                <a:ea typeface="Century Gothic"/>
                <a:cs typeface="Century Gothic"/>
                <a:sym typeface="Century Gothic"/>
              </a:rPr>
              <a:t>supporting informed decision-making and contributing to our understanding of data engineering.</a:t>
            </a:r>
            <a:endParaRPr sz="2400" b="1">
              <a:latin typeface="Century Gothic"/>
              <a:ea typeface="Century Gothic"/>
              <a:cs typeface="Century Gothic"/>
              <a:sym typeface="Century Gothic"/>
            </a:endParaRPr>
          </a:p>
          <a:p>
            <a:pPr marL="0" lvl="0" indent="0" algn="l" rtl="0">
              <a:spcBef>
                <a:spcPts val="0"/>
              </a:spcBef>
              <a:spcAft>
                <a:spcPts val="0"/>
              </a:spcAft>
              <a:buNone/>
            </a:pPr>
            <a:endParaRPr sz="2400" b="1">
              <a:latin typeface="Century Gothic"/>
              <a:ea typeface="Century Gothic"/>
              <a:cs typeface="Century Gothic"/>
              <a:sym typeface="Century Gothic"/>
            </a:endParaRPr>
          </a:p>
        </p:txBody>
      </p:sp>
      <p:sp>
        <p:nvSpPr>
          <p:cNvPr id="549" name="Google Shape;549;g31dd712f4e3_0_94"/>
          <p:cNvSpPr/>
          <p:nvPr/>
        </p:nvSpPr>
        <p:spPr>
          <a:xfrm>
            <a:off x="1718700" y="911700"/>
            <a:ext cx="8754600" cy="5946300"/>
          </a:xfrm>
          <a:prstGeom prst="horizontalScroll">
            <a:avLst>
              <a:gd name="adj" fmla="val 12500"/>
            </a:avLst>
          </a:prstGeom>
          <a:solidFill>
            <a:schemeClr val="dk2"/>
          </a:solidFill>
          <a:ln w="9525" cap="flat" cmpd="sng">
            <a:solidFill>
              <a:srgbClr val="62D2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sz="2400">
                <a:solidFill>
                  <a:srgbClr val="EFEFEF"/>
                </a:solidFill>
                <a:latin typeface="Century Gothic"/>
                <a:ea typeface="Century Gothic"/>
                <a:cs typeface="Century Gothic"/>
                <a:sym typeface="Century Gothic"/>
              </a:rPr>
              <a:t>In conclusion, our COVID-19 Data Search Application embodies effective data engineering practices, user-centric design, and ethical responsibility. It provides a reliable platform for exploring COVID-19 data, supporting informed decision-making and contributing to our understanding of data engineering.</a:t>
            </a:r>
            <a:endParaRPr sz="2000">
              <a:solidFill>
                <a:srgbClr val="274E13"/>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grpSp>
        <p:nvGrpSpPr>
          <p:cNvPr id="554" name="Google Shape;554;g31dd712f4e3_2_0"/>
          <p:cNvGrpSpPr/>
          <p:nvPr/>
        </p:nvGrpSpPr>
        <p:grpSpPr>
          <a:xfrm>
            <a:off x="106050" y="25350"/>
            <a:ext cx="11931900" cy="886338"/>
            <a:chOff x="0" y="0"/>
            <a:chExt cx="11931900" cy="1271100"/>
          </a:xfrm>
        </p:grpSpPr>
        <p:sp>
          <p:nvSpPr>
            <p:cNvPr id="555" name="Google Shape;555;g31dd712f4e3_2_0"/>
            <p:cNvSpPr/>
            <p:nvPr/>
          </p:nvSpPr>
          <p:spPr>
            <a:xfrm>
              <a:off x="0" y="0"/>
              <a:ext cx="119319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g31dd712f4e3_2_0"/>
            <p:cNvSpPr txBox="1"/>
            <p:nvPr/>
          </p:nvSpPr>
          <p:spPr>
            <a:xfrm>
              <a:off x="62055" y="62055"/>
              <a:ext cx="118080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b="1">
                  <a:solidFill>
                    <a:schemeClr val="lt1"/>
                  </a:solidFill>
                  <a:latin typeface="Century Gothic"/>
                  <a:ea typeface="Century Gothic"/>
                  <a:cs typeface="Century Gothic"/>
                  <a:sym typeface="Century Gothic"/>
                </a:rPr>
                <a:t>Questions?</a:t>
              </a:r>
              <a:endParaRPr sz="5300" b="1">
                <a:solidFill>
                  <a:schemeClr val="lt1"/>
                </a:solidFill>
              </a:endParaRPr>
            </a:p>
          </p:txBody>
        </p:sp>
      </p:grpSp>
      <p:sp>
        <p:nvSpPr>
          <p:cNvPr id="557" name="Google Shape;557;g31dd712f4e3_2_0"/>
          <p:cNvSpPr/>
          <p:nvPr/>
        </p:nvSpPr>
        <p:spPr>
          <a:xfrm>
            <a:off x="2052050" y="1717850"/>
            <a:ext cx="5414100" cy="32085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Gothic"/>
              <a:ea typeface="Century Gothic"/>
              <a:cs typeface="Century Gothic"/>
              <a:sym typeface="Century Gothic"/>
            </a:endParaRPr>
          </a:p>
        </p:txBody>
      </p:sp>
      <p:sp>
        <p:nvSpPr>
          <p:cNvPr id="558" name="Google Shape;558;g31dd712f4e3_2_0"/>
          <p:cNvSpPr/>
          <p:nvPr/>
        </p:nvSpPr>
        <p:spPr>
          <a:xfrm>
            <a:off x="2926300" y="2511900"/>
            <a:ext cx="5414100" cy="3208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Gothic"/>
              <a:ea typeface="Century Gothic"/>
              <a:cs typeface="Century Gothic"/>
              <a:sym typeface="Century Gothic"/>
            </a:endParaRPr>
          </a:p>
        </p:txBody>
      </p:sp>
      <p:sp>
        <p:nvSpPr>
          <p:cNvPr id="559" name="Google Shape;559;g31dd712f4e3_2_0"/>
          <p:cNvSpPr txBox="1"/>
          <p:nvPr/>
        </p:nvSpPr>
        <p:spPr>
          <a:xfrm>
            <a:off x="4670800" y="3442350"/>
            <a:ext cx="1925100" cy="13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5300" b="1">
                <a:solidFill>
                  <a:srgbClr val="1C4587"/>
                </a:solidFill>
                <a:latin typeface="Century Gothic"/>
                <a:ea typeface="Century Gothic"/>
                <a:cs typeface="Century Gothic"/>
                <a:sym typeface="Century Gothic"/>
              </a:rPr>
              <a:t>Q/A </a:t>
            </a:r>
            <a:endParaRPr sz="5300" b="1">
              <a:solidFill>
                <a:srgbClr val="1C4587"/>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grpSp>
        <p:nvGrpSpPr>
          <p:cNvPr id="564" name="Google Shape;564;g3214b964376_0_267"/>
          <p:cNvGrpSpPr/>
          <p:nvPr/>
        </p:nvGrpSpPr>
        <p:grpSpPr>
          <a:xfrm>
            <a:off x="106050" y="25350"/>
            <a:ext cx="11931900" cy="886338"/>
            <a:chOff x="0" y="0"/>
            <a:chExt cx="11931900" cy="1271100"/>
          </a:xfrm>
        </p:grpSpPr>
        <p:sp>
          <p:nvSpPr>
            <p:cNvPr id="565" name="Google Shape;565;g3214b964376_0_267"/>
            <p:cNvSpPr/>
            <p:nvPr/>
          </p:nvSpPr>
          <p:spPr>
            <a:xfrm>
              <a:off x="0" y="0"/>
              <a:ext cx="119319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g3214b964376_0_267"/>
            <p:cNvSpPr txBox="1"/>
            <p:nvPr/>
          </p:nvSpPr>
          <p:spPr>
            <a:xfrm>
              <a:off x="62055" y="62055"/>
              <a:ext cx="118080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endParaRPr sz="5300" b="1">
                <a:solidFill>
                  <a:schemeClr val="lt1"/>
                </a:solidFill>
              </a:endParaRPr>
            </a:p>
          </p:txBody>
        </p:sp>
      </p:grpSp>
      <p:sp>
        <p:nvSpPr>
          <p:cNvPr id="567" name="Google Shape;567;g3214b964376_0_267"/>
          <p:cNvSpPr/>
          <p:nvPr/>
        </p:nvSpPr>
        <p:spPr>
          <a:xfrm>
            <a:off x="2052050" y="1717850"/>
            <a:ext cx="5414100" cy="32085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Gothic"/>
              <a:ea typeface="Century Gothic"/>
              <a:cs typeface="Century Gothic"/>
              <a:sym typeface="Century Gothic"/>
            </a:endParaRPr>
          </a:p>
        </p:txBody>
      </p:sp>
      <p:sp>
        <p:nvSpPr>
          <p:cNvPr id="568" name="Google Shape;568;g3214b964376_0_267"/>
          <p:cNvSpPr/>
          <p:nvPr/>
        </p:nvSpPr>
        <p:spPr>
          <a:xfrm>
            <a:off x="2926300" y="2511900"/>
            <a:ext cx="5414100" cy="3208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Gothic"/>
              <a:ea typeface="Century Gothic"/>
              <a:cs typeface="Century Gothic"/>
              <a:sym typeface="Century Gothic"/>
            </a:endParaRPr>
          </a:p>
        </p:txBody>
      </p:sp>
      <p:sp>
        <p:nvSpPr>
          <p:cNvPr id="569" name="Google Shape;569;g3214b964376_0_267"/>
          <p:cNvSpPr txBox="1"/>
          <p:nvPr/>
        </p:nvSpPr>
        <p:spPr>
          <a:xfrm>
            <a:off x="3937000" y="3442350"/>
            <a:ext cx="3609600" cy="13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5300" b="1">
                <a:solidFill>
                  <a:srgbClr val="1C4587"/>
                </a:solidFill>
                <a:latin typeface="Century Gothic"/>
                <a:ea typeface="Century Gothic"/>
                <a:cs typeface="Century Gothic"/>
                <a:sym typeface="Century Gothic"/>
              </a:rPr>
              <a:t>Thank you </a:t>
            </a:r>
            <a:endParaRPr sz="5300" b="1">
              <a:solidFill>
                <a:srgbClr val="1C4587"/>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573"/>
        <p:cNvGrpSpPr/>
        <p:nvPr/>
      </p:nvGrpSpPr>
      <p:grpSpPr>
        <a:xfrm>
          <a:off x="0" y="0"/>
          <a:ext cx="0" cy="0"/>
          <a:chOff x="0" y="0"/>
          <a:chExt cx="0" cy="0"/>
        </a:xfrm>
      </p:grpSpPr>
      <p:cxnSp>
        <p:nvCxnSpPr>
          <p:cNvPr id="574" name="Google Shape;574;g3214b964376_0_28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75" name="Google Shape;575;g3214b964376_0_281"/>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76" name="Google Shape;576;g3214b964376_0_28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77" name="Google Shape;577;g3214b964376_0_281"/>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78" name="Google Shape;578;g3214b964376_0_281"/>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579" name="Google Shape;579;g3214b964376_0_281"/>
          <p:cNvSpPr/>
          <p:nvPr/>
        </p:nvSpPr>
        <p:spPr>
          <a:xfrm>
            <a:off x="0" y="-2"/>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80" name="Google Shape;580;g3214b964376_0_281" descr="Illuminated server room panel"/>
          <p:cNvPicPr preferRelativeResize="0"/>
          <p:nvPr/>
        </p:nvPicPr>
        <p:blipFill rotWithShape="1">
          <a:blip r:embed="rId3">
            <a:alphaModFix/>
          </a:blip>
          <a:srcRect t="15732"/>
          <a:stretch/>
        </p:blipFill>
        <p:spPr>
          <a:xfrm>
            <a:off x="20" y="10"/>
            <a:ext cx="12191980" cy="6857989"/>
          </a:xfrm>
          <a:prstGeom prst="rect">
            <a:avLst/>
          </a:prstGeom>
          <a:noFill/>
          <a:ln>
            <a:noFill/>
          </a:ln>
        </p:spPr>
      </p:pic>
      <p:sp>
        <p:nvSpPr>
          <p:cNvPr id="581" name="Google Shape;581;g3214b964376_0_281"/>
          <p:cNvSpPr/>
          <p:nvPr/>
        </p:nvSpPr>
        <p:spPr>
          <a:xfrm flipH="1">
            <a:off x="-25" y="0"/>
            <a:ext cx="12191100" cy="6858000"/>
          </a:xfrm>
          <a:prstGeom prst="snip2DiagRect">
            <a:avLst>
              <a:gd name="adj1" fmla="val 0"/>
              <a:gd name="adj2" fmla="val 42414"/>
            </a:avLst>
          </a:prstGeom>
          <a:gradFill>
            <a:gsLst>
              <a:gs pos="0">
                <a:srgbClr val="62D2EF">
                  <a:alpha val="78823"/>
                </a:srgbClr>
              </a:gs>
              <a:gs pos="2000">
                <a:srgbClr val="62D2EF">
                  <a:alpha val="78823"/>
                </a:srgbClr>
              </a:gs>
              <a:gs pos="100000">
                <a:srgbClr val="05578D">
                  <a:alpha val="8784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82" name="Google Shape;582;g3214b964376_0_281"/>
          <p:cNvSpPr txBox="1">
            <a:spLocks noGrp="1"/>
          </p:cNvSpPr>
          <p:nvPr>
            <p:ph type="title"/>
          </p:nvPr>
        </p:nvSpPr>
        <p:spPr>
          <a:xfrm>
            <a:off x="4280525" y="2242350"/>
            <a:ext cx="3630000" cy="10779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Arial"/>
              <a:buNone/>
            </a:pPr>
            <a:r>
              <a:rPr lang="en-AU" sz="4800" b="1">
                <a:latin typeface="Arial"/>
                <a:ea typeface="Arial"/>
                <a:cs typeface="Arial"/>
                <a:sym typeface="Arial"/>
              </a:rPr>
              <a:t>Thank You!</a:t>
            </a:r>
            <a:endParaRPr sz="4800" b="1"/>
          </a:p>
        </p:txBody>
      </p:sp>
      <p:grpSp>
        <p:nvGrpSpPr>
          <p:cNvPr id="583" name="Google Shape;583;g3214b964376_0_281"/>
          <p:cNvGrpSpPr/>
          <p:nvPr/>
        </p:nvGrpSpPr>
        <p:grpSpPr>
          <a:xfrm>
            <a:off x="6111299" y="9144"/>
            <a:ext cx="6080701" cy="6163778"/>
            <a:chOff x="6108125" y="8467"/>
            <a:chExt cx="6080701" cy="6163778"/>
          </a:xfrm>
        </p:grpSpPr>
        <p:cxnSp>
          <p:nvCxnSpPr>
            <p:cNvPr id="584" name="Google Shape;584;g3214b964376_0_28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585" name="Google Shape;585;g3214b964376_0_281"/>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586" name="Google Shape;586;g3214b964376_0_28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587" name="Google Shape;587;g3214b964376_0_281"/>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588" name="Google Shape;588;g3214b964376_0_281"/>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grpSp>
        <p:nvGrpSpPr>
          <p:cNvPr id="589" name="Google Shape;589;g3214b964376_0_281"/>
          <p:cNvGrpSpPr/>
          <p:nvPr/>
        </p:nvGrpSpPr>
        <p:grpSpPr>
          <a:xfrm>
            <a:off x="571314" y="5931752"/>
            <a:ext cx="8829552" cy="469495"/>
            <a:chOff x="971029" y="5931752"/>
            <a:chExt cx="9976895" cy="469495"/>
          </a:xfrm>
        </p:grpSpPr>
        <p:sp>
          <p:nvSpPr>
            <p:cNvPr id="590" name="Google Shape;590;g3214b964376_0_281"/>
            <p:cNvSpPr/>
            <p:nvPr/>
          </p:nvSpPr>
          <p:spPr>
            <a:xfrm>
              <a:off x="971029" y="5931752"/>
              <a:ext cx="1583400" cy="423600"/>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Amrit</a:t>
              </a:r>
              <a:endParaRPr/>
            </a:p>
          </p:txBody>
        </p:sp>
        <p:sp>
          <p:nvSpPr>
            <p:cNvPr id="591" name="Google Shape;591;g3214b964376_0_281"/>
            <p:cNvSpPr/>
            <p:nvPr/>
          </p:nvSpPr>
          <p:spPr>
            <a:xfrm>
              <a:off x="6254200" y="5977647"/>
              <a:ext cx="1583400" cy="423600"/>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Mandeep</a:t>
              </a:r>
              <a:endParaRPr/>
            </a:p>
          </p:txBody>
        </p:sp>
        <p:sp>
          <p:nvSpPr>
            <p:cNvPr id="592" name="Google Shape;592;g3214b964376_0_281"/>
            <p:cNvSpPr/>
            <p:nvPr/>
          </p:nvSpPr>
          <p:spPr>
            <a:xfrm>
              <a:off x="3504948" y="5977647"/>
              <a:ext cx="1583400" cy="423600"/>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Keegan</a:t>
              </a:r>
              <a:endParaRPr/>
            </a:p>
          </p:txBody>
        </p:sp>
        <p:sp>
          <p:nvSpPr>
            <p:cNvPr id="593" name="Google Shape;593;g3214b964376_0_281"/>
            <p:cNvSpPr/>
            <p:nvPr/>
          </p:nvSpPr>
          <p:spPr>
            <a:xfrm>
              <a:off x="9364524" y="5977647"/>
              <a:ext cx="1583400" cy="423600"/>
            </a:xfrm>
            <a:prstGeom prst="roundRect">
              <a:avLst>
                <a:gd name="adj" fmla="val 16667"/>
              </a:avLst>
            </a:prstGeom>
            <a:solidFill>
              <a:srgbClr val="021730"/>
            </a:solidFill>
            <a:ln w="15875" cap="rnd" cmpd="sng">
              <a:solidFill>
                <a:srgbClr val="011B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Century Gothic"/>
                  <a:ea typeface="Century Gothic"/>
                  <a:cs typeface="Century Gothic"/>
                  <a:sym typeface="Century Gothic"/>
                </a:rPr>
                <a:t>Patrick</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82"/>
                                        </p:tgtEl>
                                        <p:attrNameLst>
                                          <p:attrName>style.visibility</p:attrName>
                                        </p:attrNameLst>
                                      </p:cBhvr>
                                      <p:to>
                                        <p:strVal val="visible"/>
                                      </p:to>
                                    </p:set>
                                    <p:animEffect transition="in" filter="fade">
                                      <p:cBhvr>
                                        <p:cTn id="7" dur="4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183"/>
        <p:cNvGrpSpPr/>
        <p:nvPr/>
      </p:nvGrpSpPr>
      <p:grpSpPr>
        <a:xfrm>
          <a:off x="0" y="0"/>
          <a:ext cx="0" cy="0"/>
          <a:chOff x="0" y="0"/>
          <a:chExt cx="0" cy="0"/>
        </a:xfrm>
      </p:grpSpPr>
      <p:cxnSp>
        <p:nvCxnSpPr>
          <p:cNvPr id="184" name="Google Shape;184;p3"/>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85" name="Google Shape;185;p3"/>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186" name="Google Shape;186;p3"/>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87" name="Google Shape;187;p3"/>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188" name="Google Shape;188;p3"/>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189" name="Google Shape;189;p3"/>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90" name="Google Shape;190;p3" descr="3D abstract blue and gold cube illustration"/>
          <p:cNvPicPr preferRelativeResize="0"/>
          <p:nvPr/>
        </p:nvPicPr>
        <p:blipFill rotWithShape="1">
          <a:blip r:embed="rId3">
            <a:alphaModFix amt="15000"/>
          </a:blip>
          <a:srcRect b="6250"/>
          <a:stretch/>
        </p:blipFill>
        <p:spPr>
          <a:xfrm>
            <a:off x="25" y="0"/>
            <a:ext cx="12191974" cy="6903401"/>
          </a:xfrm>
          <a:prstGeom prst="rect">
            <a:avLst/>
          </a:prstGeom>
          <a:noFill/>
          <a:ln>
            <a:noFill/>
          </a:ln>
        </p:spPr>
      </p:pic>
      <p:grpSp>
        <p:nvGrpSpPr>
          <p:cNvPr id="191" name="Google Shape;191;p3"/>
          <p:cNvGrpSpPr/>
          <p:nvPr/>
        </p:nvGrpSpPr>
        <p:grpSpPr>
          <a:xfrm>
            <a:off x="-3175" y="16170"/>
            <a:ext cx="12191980" cy="1271205"/>
            <a:chOff x="0" y="8380"/>
            <a:chExt cx="12191980" cy="1271205"/>
          </a:xfrm>
        </p:grpSpPr>
        <p:sp>
          <p:nvSpPr>
            <p:cNvPr id="192" name="Google Shape;192;p3"/>
            <p:cNvSpPr/>
            <p:nvPr/>
          </p:nvSpPr>
          <p:spPr>
            <a:xfrm>
              <a:off x="0" y="8380"/>
              <a:ext cx="12191980" cy="1271205"/>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txBox="1"/>
            <p:nvPr/>
          </p:nvSpPr>
          <p:spPr>
            <a:xfrm>
              <a:off x="62055" y="70435"/>
              <a:ext cx="12067870" cy="1147095"/>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Selection </a:t>
              </a:r>
              <a:r>
                <a:rPr lang="en-AU" sz="2700">
                  <a:solidFill>
                    <a:schemeClr val="lt1"/>
                  </a:solidFill>
                  <a:latin typeface="Century Gothic"/>
                  <a:ea typeface="Century Gothic"/>
                  <a:cs typeface="Century Gothic"/>
                  <a:sym typeface="Century Gothic"/>
                </a:rPr>
                <a:t>(Mandeep)</a:t>
              </a:r>
              <a:endParaRPr sz="5300" b="1" i="0" u="none" strike="noStrike" cap="none">
                <a:solidFill>
                  <a:schemeClr val="lt1"/>
                </a:solidFill>
                <a:latin typeface="Century Gothic"/>
                <a:ea typeface="Century Gothic"/>
                <a:cs typeface="Century Gothic"/>
                <a:sym typeface="Century Gothic"/>
              </a:endParaRPr>
            </a:p>
          </p:txBody>
        </p:sp>
      </p:grpSp>
      <p:grpSp>
        <p:nvGrpSpPr>
          <p:cNvPr id="194" name="Google Shape;194;p3"/>
          <p:cNvGrpSpPr/>
          <p:nvPr/>
        </p:nvGrpSpPr>
        <p:grpSpPr>
          <a:xfrm>
            <a:off x="6108170" y="9144"/>
            <a:ext cx="6080656" cy="6163733"/>
            <a:chOff x="6108170" y="8467"/>
            <a:chExt cx="6080656" cy="6163733"/>
          </a:xfrm>
        </p:grpSpPr>
        <p:cxnSp>
          <p:nvCxnSpPr>
            <p:cNvPr id="195" name="Google Shape;195;p3"/>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96" name="Google Shape;196;p3"/>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197" name="Google Shape;197;p3"/>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98" name="Google Shape;198;p3"/>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199" name="Google Shape;199;p3"/>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pic>
        <p:nvPicPr>
          <p:cNvPr id="200" name="Google Shape;200;p3"/>
          <p:cNvPicPr preferRelativeResize="0"/>
          <p:nvPr/>
        </p:nvPicPr>
        <p:blipFill>
          <a:blip r:embed="rId4">
            <a:alphaModFix/>
          </a:blip>
          <a:stretch>
            <a:fillRect/>
          </a:stretch>
        </p:blipFill>
        <p:spPr>
          <a:xfrm>
            <a:off x="13" y="1621604"/>
            <a:ext cx="12192001" cy="49326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204"/>
        <p:cNvGrpSpPr/>
        <p:nvPr/>
      </p:nvGrpSpPr>
      <p:grpSpPr>
        <a:xfrm>
          <a:off x="0" y="0"/>
          <a:ext cx="0" cy="0"/>
          <a:chOff x="0" y="0"/>
          <a:chExt cx="0" cy="0"/>
        </a:xfrm>
      </p:grpSpPr>
      <p:cxnSp>
        <p:nvCxnSpPr>
          <p:cNvPr id="205" name="Google Shape;205;p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06" name="Google Shape;206;p4"/>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07" name="Google Shape;207;p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08" name="Google Shape;208;p4"/>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09" name="Google Shape;209;p4"/>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210" name="Google Shape;210;p4"/>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1" name="Google Shape;211;p4" descr="3D abstract blue and gold cube illustration"/>
          <p:cNvPicPr preferRelativeResize="0"/>
          <p:nvPr/>
        </p:nvPicPr>
        <p:blipFill rotWithShape="1">
          <a:blip r:embed="rId3">
            <a:alphaModFix amt="15000"/>
          </a:blip>
          <a:srcRect b="6250"/>
          <a:stretch/>
        </p:blipFill>
        <p:spPr>
          <a:xfrm>
            <a:off x="20" y="10"/>
            <a:ext cx="12191980" cy="6857990"/>
          </a:xfrm>
          <a:prstGeom prst="rect">
            <a:avLst/>
          </a:prstGeom>
          <a:noFill/>
          <a:ln>
            <a:noFill/>
          </a:ln>
        </p:spPr>
      </p:pic>
      <p:grpSp>
        <p:nvGrpSpPr>
          <p:cNvPr id="212" name="Google Shape;212;p4"/>
          <p:cNvGrpSpPr/>
          <p:nvPr/>
        </p:nvGrpSpPr>
        <p:grpSpPr>
          <a:xfrm>
            <a:off x="-3175" y="16170"/>
            <a:ext cx="12191980" cy="1271205"/>
            <a:chOff x="0" y="8380"/>
            <a:chExt cx="12191980" cy="1271205"/>
          </a:xfrm>
        </p:grpSpPr>
        <p:sp>
          <p:nvSpPr>
            <p:cNvPr id="213" name="Google Shape;213;p4"/>
            <p:cNvSpPr/>
            <p:nvPr/>
          </p:nvSpPr>
          <p:spPr>
            <a:xfrm>
              <a:off x="0" y="8380"/>
              <a:ext cx="12191980" cy="1271205"/>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txBox="1"/>
            <p:nvPr/>
          </p:nvSpPr>
          <p:spPr>
            <a:xfrm>
              <a:off x="62055" y="70435"/>
              <a:ext cx="12067870" cy="1147095"/>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extraction </a:t>
              </a:r>
              <a:r>
                <a:rPr lang="en-AU" sz="2700">
                  <a:solidFill>
                    <a:schemeClr val="lt1"/>
                  </a:solidFill>
                  <a:latin typeface="Century Gothic"/>
                  <a:ea typeface="Century Gothic"/>
                  <a:cs typeface="Century Gothic"/>
                  <a:sym typeface="Century Gothic"/>
                </a:rPr>
                <a:t>(Mandeep)</a:t>
              </a:r>
              <a:endParaRPr sz="5300" b="1" i="0" u="none" strike="noStrike" cap="none">
                <a:solidFill>
                  <a:schemeClr val="lt1"/>
                </a:solidFill>
                <a:latin typeface="Century Gothic"/>
                <a:ea typeface="Century Gothic"/>
                <a:cs typeface="Century Gothic"/>
                <a:sym typeface="Century Gothic"/>
              </a:endParaRPr>
            </a:p>
          </p:txBody>
        </p:sp>
      </p:grpSp>
      <p:grpSp>
        <p:nvGrpSpPr>
          <p:cNvPr id="215" name="Google Shape;215;p4"/>
          <p:cNvGrpSpPr/>
          <p:nvPr/>
        </p:nvGrpSpPr>
        <p:grpSpPr>
          <a:xfrm>
            <a:off x="6108170" y="9144"/>
            <a:ext cx="6080656" cy="6163733"/>
            <a:chOff x="6108170" y="8467"/>
            <a:chExt cx="6080656" cy="6163733"/>
          </a:xfrm>
        </p:grpSpPr>
        <p:cxnSp>
          <p:nvCxnSpPr>
            <p:cNvPr id="216" name="Google Shape;216;p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17" name="Google Shape;217;p4"/>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18" name="Google Shape;218;p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19" name="Google Shape;219;p4"/>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20" name="Google Shape;220;p4"/>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sp>
        <p:nvSpPr>
          <p:cNvPr id="221" name="Google Shape;221;p4"/>
          <p:cNvSpPr txBox="1"/>
          <p:nvPr/>
        </p:nvSpPr>
        <p:spPr>
          <a:xfrm>
            <a:off x="753025" y="1896025"/>
            <a:ext cx="9184200" cy="2891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latin typeface="Century Gothic"/>
              <a:ea typeface="Century Gothic"/>
              <a:cs typeface="Century Gothic"/>
              <a:sym typeface="Century Gothic"/>
            </a:endParaRPr>
          </a:p>
        </p:txBody>
      </p:sp>
      <p:pic>
        <p:nvPicPr>
          <p:cNvPr id="222" name="Google Shape;222;p4"/>
          <p:cNvPicPr preferRelativeResize="0"/>
          <p:nvPr/>
        </p:nvPicPr>
        <p:blipFill>
          <a:blip r:embed="rId4">
            <a:alphaModFix/>
          </a:blip>
          <a:stretch>
            <a:fillRect/>
          </a:stretch>
        </p:blipFill>
        <p:spPr>
          <a:xfrm>
            <a:off x="13" y="1641274"/>
            <a:ext cx="12192001" cy="46870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226"/>
        <p:cNvGrpSpPr/>
        <p:nvPr/>
      </p:nvGrpSpPr>
      <p:grpSpPr>
        <a:xfrm>
          <a:off x="0" y="0"/>
          <a:ext cx="0" cy="0"/>
          <a:chOff x="0" y="0"/>
          <a:chExt cx="0" cy="0"/>
        </a:xfrm>
      </p:grpSpPr>
      <p:cxnSp>
        <p:nvCxnSpPr>
          <p:cNvPr id="227" name="Google Shape;227;g31d5a0f7ca2_0_1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28" name="Google Shape;228;g31d5a0f7ca2_0_11"/>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229" name="Google Shape;229;g31d5a0f7ca2_0_1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30" name="Google Shape;230;g31d5a0f7ca2_0_11"/>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231" name="Google Shape;231;g31d5a0f7ca2_0_11"/>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232" name="Google Shape;232;g31d5a0f7ca2_0_11"/>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33" name="Google Shape;233;g31d5a0f7ca2_0_11" descr="3D abstract blue and gold cube illustration"/>
          <p:cNvPicPr preferRelativeResize="0"/>
          <p:nvPr/>
        </p:nvPicPr>
        <p:blipFill rotWithShape="1">
          <a:blip r:embed="rId3">
            <a:alphaModFix amt="15000"/>
          </a:blip>
          <a:srcRect b="6252"/>
          <a:stretch/>
        </p:blipFill>
        <p:spPr>
          <a:xfrm>
            <a:off x="-3168" y="10"/>
            <a:ext cx="12191980" cy="6857989"/>
          </a:xfrm>
          <a:prstGeom prst="rect">
            <a:avLst/>
          </a:prstGeom>
          <a:noFill/>
          <a:ln>
            <a:noFill/>
          </a:ln>
        </p:spPr>
      </p:pic>
      <p:grpSp>
        <p:nvGrpSpPr>
          <p:cNvPr id="234" name="Google Shape;234;g31d5a0f7ca2_0_11"/>
          <p:cNvGrpSpPr/>
          <p:nvPr/>
        </p:nvGrpSpPr>
        <p:grpSpPr>
          <a:xfrm>
            <a:off x="-3175" y="16176"/>
            <a:ext cx="12192000" cy="1580994"/>
            <a:chOff x="0" y="8380"/>
            <a:chExt cx="12192000" cy="1271100"/>
          </a:xfrm>
        </p:grpSpPr>
        <p:sp>
          <p:nvSpPr>
            <p:cNvPr id="235" name="Google Shape;235;g31d5a0f7ca2_0_11"/>
            <p:cNvSpPr/>
            <p:nvPr/>
          </p:nvSpPr>
          <p:spPr>
            <a:xfrm>
              <a:off x="0" y="8380"/>
              <a:ext cx="121920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31d5a0f7ca2_0_11"/>
            <p:cNvSpPr txBox="1"/>
            <p:nvPr/>
          </p:nvSpPr>
          <p:spPr>
            <a:xfrm>
              <a:off x="3205" y="70330"/>
              <a:ext cx="12067800" cy="1147200"/>
            </a:xfrm>
            <a:prstGeom prst="rect">
              <a:avLst/>
            </a:prstGeom>
            <a:noFill/>
            <a:ln>
              <a:noFill/>
            </a:ln>
          </p:spPr>
          <p:txBody>
            <a:bodyPr spcFirstLastPara="1" wrap="square" lIns="201925" tIns="201925" rIns="201925" bIns="201925" anchor="ctr" anchorCtr="0">
              <a:noAutofit/>
            </a:bodyPr>
            <a:lstStyle/>
            <a:p>
              <a:pPr marL="0" lvl="0" indent="0" algn="l" rtl="0">
                <a:lnSpc>
                  <a:spcPct val="115000"/>
                </a:lnSpc>
                <a:spcBef>
                  <a:spcPts val="0"/>
                </a:spcBef>
                <a:spcAft>
                  <a:spcPts val="0"/>
                </a:spcAft>
                <a:buClr>
                  <a:schemeClr val="dk1"/>
                </a:buClr>
                <a:buSzPts val="1100"/>
                <a:buFont typeface="Arial"/>
                <a:buNone/>
              </a:pPr>
              <a:r>
                <a:rPr lang="en-AU" sz="5300">
                  <a:solidFill>
                    <a:schemeClr val="lt1"/>
                  </a:solidFill>
                  <a:latin typeface="Century Gothic"/>
                  <a:ea typeface="Century Gothic"/>
                  <a:cs typeface="Century Gothic"/>
                  <a:sym typeface="Century Gothic"/>
                </a:rPr>
                <a:t>Key Insights and Findings from Data Extraction </a:t>
              </a:r>
              <a:r>
                <a:rPr lang="en-AU" sz="2700">
                  <a:solidFill>
                    <a:schemeClr val="lt1"/>
                  </a:solidFill>
                  <a:latin typeface="Century Gothic"/>
                  <a:ea typeface="Century Gothic"/>
                  <a:cs typeface="Century Gothic"/>
                  <a:sym typeface="Century Gothic"/>
                </a:rPr>
                <a:t>(Mandeep)</a:t>
              </a:r>
              <a:endParaRPr sz="5300">
                <a:solidFill>
                  <a:schemeClr val="lt1"/>
                </a:solidFill>
                <a:latin typeface="Century Gothic"/>
                <a:ea typeface="Century Gothic"/>
                <a:cs typeface="Century Gothic"/>
                <a:sym typeface="Century Gothic"/>
              </a:endParaRPr>
            </a:p>
          </p:txBody>
        </p:sp>
      </p:grpSp>
      <p:grpSp>
        <p:nvGrpSpPr>
          <p:cNvPr id="237" name="Google Shape;237;g31d5a0f7ca2_0_11"/>
          <p:cNvGrpSpPr/>
          <p:nvPr/>
        </p:nvGrpSpPr>
        <p:grpSpPr>
          <a:xfrm>
            <a:off x="6108125" y="9144"/>
            <a:ext cx="6080701" cy="6163778"/>
            <a:chOff x="6108125" y="8467"/>
            <a:chExt cx="6080701" cy="6163778"/>
          </a:xfrm>
        </p:grpSpPr>
        <p:cxnSp>
          <p:nvCxnSpPr>
            <p:cNvPr id="238" name="Google Shape;238;g31d5a0f7ca2_0_1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39" name="Google Shape;239;g31d5a0f7ca2_0_11"/>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240" name="Google Shape;240;g31d5a0f7ca2_0_1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41" name="Google Shape;241;g31d5a0f7ca2_0_11"/>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242" name="Google Shape;242;g31d5a0f7ca2_0_11"/>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sp>
        <p:nvSpPr>
          <p:cNvPr id="243" name="Google Shape;243;g31d5a0f7ca2_0_11"/>
          <p:cNvSpPr txBox="1"/>
          <p:nvPr/>
        </p:nvSpPr>
        <p:spPr>
          <a:xfrm>
            <a:off x="80675" y="2061900"/>
            <a:ext cx="9184200" cy="2891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400" b="1">
              <a:solidFill>
                <a:srgbClr val="FFFFFF"/>
              </a:solidFill>
              <a:latin typeface="Century Gothic"/>
              <a:ea typeface="Century Gothic"/>
              <a:cs typeface="Century Gothic"/>
              <a:sym typeface="Century Gothic"/>
            </a:endParaRPr>
          </a:p>
          <a:p>
            <a:pPr marL="457200" lvl="0" indent="0" algn="l" rtl="0">
              <a:lnSpc>
                <a:spcPct val="115000"/>
              </a:lnSpc>
              <a:spcBef>
                <a:spcPts val="600"/>
              </a:spcBef>
              <a:spcAft>
                <a:spcPts val="0"/>
              </a:spcAft>
              <a:buNone/>
            </a:pPr>
            <a:endParaRPr sz="2400" b="1">
              <a:solidFill>
                <a:srgbClr val="FFFFFF"/>
              </a:solidFill>
              <a:latin typeface="Century Gothic"/>
              <a:ea typeface="Century Gothic"/>
              <a:cs typeface="Century Gothic"/>
              <a:sym typeface="Century Gothic"/>
            </a:endParaRPr>
          </a:p>
        </p:txBody>
      </p:sp>
      <p:sp>
        <p:nvSpPr>
          <p:cNvPr id="244" name="Google Shape;244;g31d5a0f7ca2_0_11"/>
          <p:cNvSpPr/>
          <p:nvPr/>
        </p:nvSpPr>
        <p:spPr>
          <a:xfrm>
            <a:off x="211400" y="1848475"/>
            <a:ext cx="5423100" cy="43434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Clr>
                <a:schemeClr val="lt1"/>
              </a:buClr>
              <a:buSzPts val="2800"/>
              <a:buFont typeface="Century Gothic"/>
              <a:buChar char="●"/>
            </a:pPr>
            <a:r>
              <a:rPr lang="en-AU" sz="2800">
                <a:solidFill>
                  <a:schemeClr val="lt1"/>
                </a:solidFill>
                <a:latin typeface="Century Gothic"/>
                <a:ea typeface="Century Gothic"/>
                <a:cs typeface="Century Gothic"/>
                <a:sym typeface="Century Gothic"/>
              </a:rPr>
              <a:t>Global Insights: country with maximum and minimal cases and deaths</a:t>
            </a:r>
            <a:endParaRPr sz="2800">
              <a:solidFill>
                <a:schemeClr val="lt1"/>
              </a:solidFill>
              <a:latin typeface="Century Gothic"/>
              <a:ea typeface="Century Gothic"/>
              <a:cs typeface="Century Gothic"/>
              <a:sym typeface="Century Gothic"/>
            </a:endParaRPr>
          </a:p>
          <a:p>
            <a:pPr marL="457200" lvl="0" indent="-406400" algn="l" rtl="0">
              <a:lnSpc>
                <a:spcPct val="115000"/>
              </a:lnSpc>
              <a:spcBef>
                <a:spcPts val="0"/>
              </a:spcBef>
              <a:spcAft>
                <a:spcPts val="0"/>
              </a:spcAft>
              <a:buClr>
                <a:schemeClr val="lt1"/>
              </a:buClr>
              <a:buSzPts val="2800"/>
              <a:buFont typeface="Century Gothic"/>
              <a:buChar char="●"/>
            </a:pPr>
            <a:r>
              <a:rPr lang="en-AU" sz="2800">
                <a:solidFill>
                  <a:schemeClr val="lt1"/>
                </a:solidFill>
                <a:latin typeface="Century Gothic"/>
                <a:ea typeface="Century Gothic"/>
                <a:cs typeface="Century Gothic"/>
                <a:sym typeface="Century Gothic"/>
              </a:rPr>
              <a:t>Local Insights: Daily cases and deaths </a:t>
            </a:r>
            <a:endParaRPr sz="2200">
              <a:solidFill>
                <a:schemeClr val="lt1"/>
              </a:solidFill>
              <a:latin typeface="Century Gothic"/>
              <a:ea typeface="Century Gothic"/>
              <a:cs typeface="Century Gothic"/>
              <a:sym typeface="Century Gothic"/>
            </a:endParaRPr>
          </a:p>
        </p:txBody>
      </p:sp>
      <p:pic>
        <p:nvPicPr>
          <p:cNvPr id="245" name="Google Shape;245;g31d5a0f7ca2_0_11"/>
          <p:cNvPicPr preferRelativeResize="0"/>
          <p:nvPr/>
        </p:nvPicPr>
        <p:blipFill>
          <a:blip r:embed="rId4">
            <a:alphaModFix/>
          </a:blip>
          <a:stretch>
            <a:fillRect/>
          </a:stretch>
        </p:blipFill>
        <p:spPr>
          <a:xfrm>
            <a:off x="6108125" y="1691825"/>
            <a:ext cx="5980750" cy="448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249"/>
        <p:cNvGrpSpPr/>
        <p:nvPr/>
      </p:nvGrpSpPr>
      <p:grpSpPr>
        <a:xfrm>
          <a:off x="0" y="0"/>
          <a:ext cx="0" cy="0"/>
          <a:chOff x="0" y="0"/>
          <a:chExt cx="0" cy="0"/>
        </a:xfrm>
      </p:grpSpPr>
      <p:cxnSp>
        <p:nvCxnSpPr>
          <p:cNvPr id="250" name="Google Shape;250;p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51" name="Google Shape;251;p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2" name="Google Shape;252;p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53" name="Google Shape;253;p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54" name="Google Shape;254;p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255" name="Google Shape;255;p5"/>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56" name="Google Shape;256;p5" descr="3D abstract blue and gold cube illustration"/>
          <p:cNvPicPr preferRelativeResize="0"/>
          <p:nvPr/>
        </p:nvPicPr>
        <p:blipFill rotWithShape="1">
          <a:blip r:embed="rId3">
            <a:alphaModFix amt="15000"/>
          </a:blip>
          <a:srcRect b="6250"/>
          <a:stretch/>
        </p:blipFill>
        <p:spPr>
          <a:xfrm>
            <a:off x="20" y="10"/>
            <a:ext cx="12191980" cy="6857989"/>
          </a:xfrm>
          <a:prstGeom prst="rect">
            <a:avLst/>
          </a:prstGeom>
          <a:noFill/>
          <a:ln>
            <a:noFill/>
          </a:ln>
        </p:spPr>
      </p:pic>
      <p:grpSp>
        <p:nvGrpSpPr>
          <p:cNvPr id="257" name="Google Shape;257;p5"/>
          <p:cNvGrpSpPr/>
          <p:nvPr/>
        </p:nvGrpSpPr>
        <p:grpSpPr>
          <a:xfrm>
            <a:off x="-3175" y="16170"/>
            <a:ext cx="12191980" cy="1271205"/>
            <a:chOff x="0" y="8380"/>
            <a:chExt cx="12191980" cy="1271205"/>
          </a:xfrm>
        </p:grpSpPr>
        <p:sp>
          <p:nvSpPr>
            <p:cNvPr id="258" name="Google Shape;258;p5"/>
            <p:cNvSpPr/>
            <p:nvPr/>
          </p:nvSpPr>
          <p:spPr>
            <a:xfrm>
              <a:off x="0" y="8380"/>
              <a:ext cx="12191980" cy="1271205"/>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txBox="1"/>
            <p:nvPr/>
          </p:nvSpPr>
          <p:spPr>
            <a:xfrm>
              <a:off x="62055" y="70435"/>
              <a:ext cx="12067870" cy="1147095"/>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b="0" i="0" u="none" strike="noStrike" cap="none">
                  <a:solidFill>
                    <a:schemeClr val="lt1"/>
                  </a:solidFill>
                  <a:latin typeface="Century Gothic"/>
                  <a:ea typeface="Century Gothic"/>
                  <a:cs typeface="Century Gothic"/>
                  <a:sym typeface="Century Gothic"/>
                </a:rPr>
                <a:t>Data Transformation </a:t>
              </a:r>
              <a:r>
                <a:rPr lang="en-AU" sz="2700">
                  <a:solidFill>
                    <a:schemeClr val="lt1"/>
                  </a:solidFill>
                  <a:latin typeface="Century Gothic"/>
                  <a:ea typeface="Century Gothic"/>
                  <a:cs typeface="Century Gothic"/>
                  <a:sym typeface="Century Gothic"/>
                </a:rPr>
                <a:t>(Amrit)</a:t>
              </a:r>
              <a:endParaRPr sz="5300" b="0" i="0" u="none" strike="noStrike" cap="none">
                <a:solidFill>
                  <a:schemeClr val="lt1"/>
                </a:solidFill>
                <a:latin typeface="Century Gothic"/>
                <a:ea typeface="Century Gothic"/>
                <a:cs typeface="Century Gothic"/>
                <a:sym typeface="Century Gothic"/>
              </a:endParaRPr>
            </a:p>
          </p:txBody>
        </p:sp>
      </p:grpSp>
      <p:grpSp>
        <p:nvGrpSpPr>
          <p:cNvPr id="260" name="Google Shape;260;p5"/>
          <p:cNvGrpSpPr/>
          <p:nvPr/>
        </p:nvGrpSpPr>
        <p:grpSpPr>
          <a:xfrm>
            <a:off x="6108170" y="9144"/>
            <a:ext cx="6080656" cy="6163733"/>
            <a:chOff x="6108170" y="8467"/>
            <a:chExt cx="6080656" cy="6163733"/>
          </a:xfrm>
        </p:grpSpPr>
        <p:cxnSp>
          <p:nvCxnSpPr>
            <p:cNvPr id="261" name="Google Shape;261;p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62" name="Google Shape;262;p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63" name="Google Shape;263;p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4" name="Google Shape;264;p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65" name="Google Shape;265;p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grpSp>
        <p:nvGrpSpPr>
          <p:cNvPr id="266" name="Google Shape;266;p5"/>
          <p:cNvGrpSpPr/>
          <p:nvPr/>
        </p:nvGrpSpPr>
        <p:grpSpPr>
          <a:xfrm>
            <a:off x="296400" y="1751475"/>
            <a:ext cx="11160300" cy="3810074"/>
            <a:chOff x="-4" y="1506"/>
            <a:chExt cx="11160300" cy="3615900"/>
          </a:xfrm>
        </p:grpSpPr>
        <p:sp>
          <p:nvSpPr>
            <p:cNvPr id="267" name="Google Shape;267;p5"/>
            <p:cNvSpPr/>
            <p:nvPr/>
          </p:nvSpPr>
          <p:spPr>
            <a:xfrm>
              <a:off x="-4" y="1506"/>
              <a:ext cx="11106000" cy="3615900"/>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68" name="Google Shape;268;p5"/>
            <p:cNvSpPr txBox="1"/>
            <p:nvPr/>
          </p:nvSpPr>
          <p:spPr>
            <a:xfrm>
              <a:off x="54296" y="1506"/>
              <a:ext cx="11106000" cy="3034800"/>
            </a:xfrm>
            <a:prstGeom prst="rect">
              <a:avLst/>
            </a:prstGeom>
            <a:noFill/>
            <a:ln>
              <a:noFill/>
            </a:ln>
            <a:effectLst>
              <a:outerShdw blurRad="57150" dist="19050" dir="5400000" algn="bl" rotWithShape="0">
                <a:srgbClr val="000000">
                  <a:alpha val="50000"/>
                </a:srgbClr>
              </a:outerShdw>
            </a:effectLst>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User Interaction function</a:t>
              </a:r>
              <a:endParaRPr sz="2800">
                <a:solidFill>
                  <a:schemeClr val="lt1"/>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Filter data based upon 3 selection criteria: </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‘Date’, </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‘country‘ and </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‘WHO Region’</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272"/>
        <p:cNvGrpSpPr/>
        <p:nvPr/>
      </p:nvGrpSpPr>
      <p:grpSpPr>
        <a:xfrm>
          <a:off x="0" y="0"/>
          <a:ext cx="0" cy="0"/>
          <a:chOff x="0" y="0"/>
          <a:chExt cx="0" cy="0"/>
        </a:xfrm>
      </p:grpSpPr>
      <p:cxnSp>
        <p:nvCxnSpPr>
          <p:cNvPr id="273" name="Google Shape;273;g31d6d7130f7_3_8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74" name="Google Shape;274;g31d6d7130f7_3_86"/>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275" name="Google Shape;275;g31d6d7130f7_3_8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76" name="Google Shape;276;g31d6d7130f7_3_86"/>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277" name="Google Shape;277;g31d6d7130f7_3_86"/>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278" name="Google Shape;278;g31d6d7130f7_3_86"/>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79" name="Google Shape;279;g31d6d7130f7_3_86" descr="3D abstract blue and gold cube illustration"/>
          <p:cNvPicPr preferRelativeResize="0"/>
          <p:nvPr/>
        </p:nvPicPr>
        <p:blipFill rotWithShape="1">
          <a:blip r:embed="rId3">
            <a:alphaModFix amt="15000"/>
          </a:blip>
          <a:srcRect b="6252"/>
          <a:stretch/>
        </p:blipFill>
        <p:spPr>
          <a:xfrm>
            <a:off x="20" y="10"/>
            <a:ext cx="12191980" cy="6857989"/>
          </a:xfrm>
          <a:prstGeom prst="rect">
            <a:avLst/>
          </a:prstGeom>
          <a:noFill/>
          <a:ln>
            <a:noFill/>
          </a:ln>
        </p:spPr>
      </p:pic>
      <p:grpSp>
        <p:nvGrpSpPr>
          <p:cNvPr id="280" name="Google Shape;280;g31d6d7130f7_3_86"/>
          <p:cNvGrpSpPr/>
          <p:nvPr/>
        </p:nvGrpSpPr>
        <p:grpSpPr>
          <a:xfrm>
            <a:off x="-3175" y="16170"/>
            <a:ext cx="12192000" cy="1271100"/>
            <a:chOff x="0" y="8380"/>
            <a:chExt cx="12192000" cy="1271100"/>
          </a:xfrm>
        </p:grpSpPr>
        <p:sp>
          <p:nvSpPr>
            <p:cNvPr id="281" name="Google Shape;281;g31d6d7130f7_3_86"/>
            <p:cNvSpPr/>
            <p:nvPr/>
          </p:nvSpPr>
          <p:spPr>
            <a:xfrm>
              <a:off x="0" y="8380"/>
              <a:ext cx="121920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31d6d7130f7_3_86"/>
            <p:cNvSpPr txBox="1"/>
            <p:nvPr/>
          </p:nvSpPr>
          <p:spPr>
            <a:xfrm>
              <a:off x="62055" y="70435"/>
              <a:ext cx="120678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b="0" i="0" u="none" strike="noStrike" cap="none">
                  <a:solidFill>
                    <a:schemeClr val="lt1"/>
                  </a:solidFill>
                  <a:latin typeface="Century Gothic"/>
                  <a:ea typeface="Century Gothic"/>
                  <a:cs typeface="Century Gothic"/>
                  <a:sym typeface="Century Gothic"/>
                </a:rPr>
                <a:t>Data Transformation </a:t>
              </a:r>
              <a:r>
                <a:rPr lang="en-AU" sz="2700">
                  <a:solidFill>
                    <a:schemeClr val="lt1"/>
                  </a:solidFill>
                  <a:latin typeface="Century Gothic"/>
                  <a:ea typeface="Century Gothic"/>
                  <a:cs typeface="Century Gothic"/>
                  <a:sym typeface="Century Gothic"/>
                </a:rPr>
                <a:t>(Amrit)</a:t>
              </a:r>
              <a:endParaRPr sz="5300" b="0" i="0" u="none" strike="noStrike" cap="none">
                <a:solidFill>
                  <a:schemeClr val="lt1"/>
                </a:solidFill>
                <a:latin typeface="Century Gothic"/>
                <a:ea typeface="Century Gothic"/>
                <a:cs typeface="Century Gothic"/>
                <a:sym typeface="Century Gothic"/>
              </a:endParaRPr>
            </a:p>
          </p:txBody>
        </p:sp>
      </p:grpSp>
      <p:grpSp>
        <p:nvGrpSpPr>
          <p:cNvPr id="283" name="Google Shape;283;g31d6d7130f7_3_86"/>
          <p:cNvGrpSpPr/>
          <p:nvPr/>
        </p:nvGrpSpPr>
        <p:grpSpPr>
          <a:xfrm>
            <a:off x="6108125" y="9144"/>
            <a:ext cx="6080701" cy="6163778"/>
            <a:chOff x="6108125" y="8467"/>
            <a:chExt cx="6080701" cy="6163778"/>
          </a:xfrm>
        </p:grpSpPr>
        <p:cxnSp>
          <p:nvCxnSpPr>
            <p:cNvPr id="284" name="Google Shape;284;g31d6d7130f7_3_8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85" name="Google Shape;285;g31d6d7130f7_3_86"/>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286" name="Google Shape;286;g31d6d7130f7_3_8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87" name="Google Shape;287;g31d6d7130f7_3_86"/>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288" name="Google Shape;288;g31d6d7130f7_3_86"/>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pic>
        <p:nvPicPr>
          <p:cNvPr id="289" name="Google Shape;289;g31d6d7130f7_3_86"/>
          <p:cNvPicPr preferRelativeResize="0"/>
          <p:nvPr/>
        </p:nvPicPr>
        <p:blipFill>
          <a:blip r:embed="rId4">
            <a:alphaModFix/>
          </a:blip>
          <a:stretch>
            <a:fillRect/>
          </a:stretch>
        </p:blipFill>
        <p:spPr>
          <a:xfrm>
            <a:off x="487950" y="1585675"/>
            <a:ext cx="11069049" cy="495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293"/>
        <p:cNvGrpSpPr/>
        <p:nvPr/>
      </p:nvGrpSpPr>
      <p:grpSpPr>
        <a:xfrm>
          <a:off x="0" y="0"/>
          <a:ext cx="0" cy="0"/>
          <a:chOff x="0" y="0"/>
          <a:chExt cx="0" cy="0"/>
        </a:xfrm>
      </p:grpSpPr>
      <p:cxnSp>
        <p:nvCxnSpPr>
          <p:cNvPr id="294" name="Google Shape;294;g31d6d7130f7_3_5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95" name="Google Shape;295;g31d6d7130f7_3_52"/>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296" name="Google Shape;296;g31d6d7130f7_3_5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97" name="Google Shape;297;g31d6d7130f7_3_52"/>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298" name="Google Shape;298;g31d6d7130f7_3_52"/>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
        <p:nvSpPr>
          <p:cNvPr id="299" name="Google Shape;299;g31d6d7130f7_3_52"/>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00" name="Google Shape;300;g31d6d7130f7_3_52" descr="3D abstract blue and gold cube illustration"/>
          <p:cNvPicPr preferRelativeResize="0"/>
          <p:nvPr/>
        </p:nvPicPr>
        <p:blipFill rotWithShape="1">
          <a:blip r:embed="rId3">
            <a:alphaModFix amt="15000"/>
          </a:blip>
          <a:srcRect b="6252"/>
          <a:stretch/>
        </p:blipFill>
        <p:spPr>
          <a:xfrm>
            <a:off x="20" y="10"/>
            <a:ext cx="12191980" cy="6857989"/>
          </a:xfrm>
          <a:prstGeom prst="rect">
            <a:avLst/>
          </a:prstGeom>
          <a:noFill/>
          <a:ln>
            <a:noFill/>
          </a:ln>
        </p:spPr>
      </p:pic>
      <p:grpSp>
        <p:nvGrpSpPr>
          <p:cNvPr id="301" name="Google Shape;301;g31d6d7130f7_3_52"/>
          <p:cNvGrpSpPr/>
          <p:nvPr/>
        </p:nvGrpSpPr>
        <p:grpSpPr>
          <a:xfrm>
            <a:off x="-3175" y="16170"/>
            <a:ext cx="12192000" cy="1271100"/>
            <a:chOff x="0" y="8380"/>
            <a:chExt cx="12192000" cy="1271100"/>
          </a:xfrm>
        </p:grpSpPr>
        <p:sp>
          <p:nvSpPr>
            <p:cNvPr id="302" name="Google Shape;302;g31d6d7130f7_3_52"/>
            <p:cNvSpPr/>
            <p:nvPr/>
          </p:nvSpPr>
          <p:spPr>
            <a:xfrm>
              <a:off x="0" y="8380"/>
              <a:ext cx="12192000" cy="12711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g31d6d7130f7_3_52"/>
            <p:cNvSpPr txBox="1"/>
            <p:nvPr/>
          </p:nvSpPr>
          <p:spPr>
            <a:xfrm>
              <a:off x="62055" y="70435"/>
              <a:ext cx="12067800" cy="1147200"/>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b="0" i="0" u="none" strike="noStrike" cap="none">
                  <a:solidFill>
                    <a:schemeClr val="lt1"/>
                  </a:solidFill>
                  <a:latin typeface="Century Gothic"/>
                  <a:ea typeface="Century Gothic"/>
                  <a:cs typeface="Century Gothic"/>
                  <a:sym typeface="Century Gothic"/>
                </a:rPr>
                <a:t>Data Transformation </a:t>
              </a:r>
              <a:r>
                <a:rPr lang="en-AU" sz="2700">
                  <a:solidFill>
                    <a:schemeClr val="lt1"/>
                  </a:solidFill>
                  <a:latin typeface="Century Gothic"/>
                  <a:ea typeface="Century Gothic"/>
                  <a:cs typeface="Century Gothic"/>
                  <a:sym typeface="Century Gothic"/>
                </a:rPr>
                <a:t>(Amrit)</a:t>
              </a:r>
              <a:endParaRPr sz="5300" b="0" i="0" u="none" strike="noStrike" cap="none">
                <a:solidFill>
                  <a:schemeClr val="lt1"/>
                </a:solidFill>
                <a:latin typeface="Century Gothic"/>
                <a:ea typeface="Century Gothic"/>
                <a:cs typeface="Century Gothic"/>
                <a:sym typeface="Century Gothic"/>
              </a:endParaRPr>
            </a:p>
          </p:txBody>
        </p:sp>
      </p:grpSp>
      <p:grpSp>
        <p:nvGrpSpPr>
          <p:cNvPr id="304" name="Google Shape;304;g31d6d7130f7_3_52"/>
          <p:cNvGrpSpPr/>
          <p:nvPr/>
        </p:nvGrpSpPr>
        <p:grpSpPr>
          <a:xfrm>
            <a:off x="6108125" y="9144"/>
            <a:ext cx="6080701" cy="6163778"/>
            <a:chOff x="6108125" y="8467"/>
            <a:chExt cx="6080701" cy="6163778"/>
          </a:xfrm>
        </p:grpSpPr>
        <p:cxnSp>
          <p:nvCxnSpPr>
            <p:cNvPr id="305" name="Google Shape;305;g31d6d7130f7_3_5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06" name="Google Shape;306;g31d6d7130f7_3_52"/>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307" name="Google Shape;307;g31d6d7130f7_3_5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08" name="Google Shape;308;g31d6d7130f7_3_52"/>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309" name="Google Shape;309;g31d6d7130f7_3_52"/>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grpSp>
      <p:grpSp>
        <p:nvGrpSpPr>
          <p:cNvPr id="310" name="Google Shape;310;g31d6d7130f7_3_52"/>
          <p:cNvGrpSpPr/>
          <p:nvPr/>
        </p:nvGrpSpPr>
        <p:grpSpPr>
          <a:xfrm>
            <a:off x="-3175" y="1749735"/>
            <a:ext cx="9316800" cy="2682600"/>
            <a:chOff x="-1210750" y="284009"/>
            <a:chExt cx="9316800" cy="2682600"/>
          </a:xfrm>
        </p:grpSpPr>
        <p:sp>
          <p:nvSpPr>
            <p:cNvPr id="311" name="Google Shape;311;g31d6d7130f7_3_52"/>
            <p:cNvSpPr/>
            <p:nvPr/>
          </p:nvSpPr>
          <p:spPr>
            <a:xfrm>
              <a:off x="-1210750" y="284009"/>
              <a:ext cx="9316800" cy="26826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12" name="Google Shape;312;g31d6d7130f7_3_52"/>
            <p:cNvSpPr txBox="1"/>
            <p:nvPr/>
          </p:nvSpPr>
          <p:spPr>
            <a:xfrm>
              <a:off x="-1156450" y="506992"/>
              <a:ext cx="9208200" cy="207870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Streamlining Database:</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Country</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Coordinates, </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Patient database, </a:t>
              </a:r>
              <a:endParaRPr sz="2800">
                <a:solidFill>
                  <a:schemeClr val="lt1"/>
                </a:solidFill>
                <a:latin typeface="Century Gothic"/>
                <a:ea typeface="Century Gothic"/>
                <a:cs typeface="Century Gothic"/>
                <a:sym typeface="Century Gothic"/>
              </a:endParaRPr>
            </a:p>
            <a:p>
              <a:pPr marL="457200" marR="0" lvl="0" indent="-406400" algn="l" rtl="0">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Covid-19 Dataset) </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316"/>
        <p:cNvGrpSpPr/>
        <p:nvPr/>
      </p:nvGrpSpPr>
      <p:grpSpPr>
        <a:xfrm>
          <a:off x="0" y="0"/>
          <a:ext cx="0" cy="0"/>
          <a:chOff x="0" y="0"/>
          <a:chExt cx="0" cy="0"/>
        </a:xfrm>
      </p:grpSpPr>
      <p:cxnSp>
        <p:nvCxnSpPr>
          <p:cNvPr id="317" name="Google Shape;317;p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18" name="Google Shape;318;p6"/>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319" name="Google Shape;319;p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20" name="Google Shape;320;p6"/>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321" name="Google Shape;321;p6"/>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
        <p:nvSpPr>
          <p:cNvPr id="322" name="Google Shape;322;p6"/>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323" name="Google Shape;323;p6" descr="3D abstract blue and gold cube illustration"/>
          <p:cNvPicPr preferRelativeResize="0"/>
          <p:nvPr/>
        </p:nvPicPr>
        <p:blipFill rotWithShape="1">
          <a:blip r:embed="rId3">
            <a:alphaModFix amt="15000"/>
          </a:blip>
          <a:srcRect b="6250"/>
          <a:stretch/>
        </p:blipFill>
        <p:spPr>
          <a:xfrm>
            <a:off x="20" y="10"/>
            <a:ext cx="12191980" cy="6857990"/>
          </a:xfrm>
          <a:prstGeom prst="rect">
            <a:avLst/>
          </a:prstGeom>
          <a:noFill/>
          <a:ln>
            <a:noFill/>
          </a:ln>
        </p:spPr>
      </p:pic>
      <p:grpSp>
        <p:nvGrpSpPr>
          <p:cNvPr id="324" name="Google Shape;324;p6"/>
          <p:cNvGrpSpPr/>
          <p:nvPr/>
        </p:nvGrpSpPr>
        <p:grpSpPr>
          <a:xfrm>
            <a:off x="3176" y="207549"/>
            <a:ext cx="12134848" cy="1271205"/>
            <a:chOff x="0" y="0"/>
            <a:chExt cx="12134848" cy="1271205"/>
          </a:xfrm>
        </p:grpSpPr>
        <p:sp>
          <p:nvSpPr>
            <p:cNvPr id="325" name="Google Shape;325;p6"/>
            <p:cNvSpPr/>
            <p:nvPr/>
          </p:nvSpPr>
          <p:spPr>
            <a:xfrm>
              <a:off x="0" y="0"/>
              <a:ext cx="12134848" cy="1271205"/>
            </a:xfrm>
            <a:prstGeom prst="roundRect">
              <a:avLst>
                <a:gd name="adj" fmla="val 16667"/>
              </a:avLst>
            </a:prstGeom>
            <a:gradFill>
              <a:gsLst>
                <a:gs pos="0">
                  <a:srgbClr val="62D2EF"/>
                </a:gs>
                <a:gs pos="10000">
                  <a:srgbClr val="62D2EF"/>
                </a:gs>
                <a:gs pos="100000">
                  <a:srgbClr val="05578D"/>
                </a:gs>
              </a:gsLst>
              <a:lin ang="6120000" scaled="0"/>
            </a:gra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txBox="1"/>
            <p:nvPr/>
          </p:nvSpPr>
          <p:spPr>
            <a:xfrm>
              <a:off x="62055" y="62055"/>
              <a:ext cx="12010738" cy="1147095"/>
            </a:xfrm>
            <a:prstGeom prst="rect">
              <a:avLst/>
            </a:prstGeom>
            <a:noFill/>
            <a:ln>
              <a:noFill/>
            </a:ln>
          </p:spPr>
          <p:txBody>
            <a:bodyPr spcFirstLastPara="1" wrap="square" lIns="201925" tIns="201925" rIns="201925" bIns="201925" anchor="ctr" anchorCtr="0">
              <a:noAutofit/>
            </a:bodyPr>
            <a:lstStyle/>
            <a:p>
              <a:pPr marL="0" marR="0" lvl="0" indent="0" algn="l" rtl="0">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exportation</a:t>
              </a:r>
              <a:r>
                <a:rPr lang="en-AU" sz="2700">
                  <a:solidFill>
                    <a:schemeClr val="lt1"/>
                  </a:solidFill>
                  <a:latin typeface="Century Gothic"/>
                  <a:ea typeface="Century Gothic"/>
                  <a:cs typeface="Century Gothic"/>
                  <a:sym typeface="Century Gothic"/>
                </a:rPr>
                <a:t>(Amrit)</a:t>
              </a:r>
              <a:endParaRPr sz="2700">
                <a:solidFill>
                  <a:schemeClr val="lt1"/>
                </a:solidFill>
                <a:latin typeface="Century Gothic"/>
                <a:ea typeface="Century Gothic"/>
                <a:cs typeface="Century Gothic"/>
                <a:sym typeface="Century Gothic"/>
              </a:endParaRPr>
            </a:p>
          </p:txBody>
        </p:sp>
      </p:grpSp>
      <p:grpSp>
        <p:nvGrpSpPr>
          <p:cNvPr id="327" name="Google Shape;327;p6"/>
          <p:cNvGrpSpPr/>
          <p:nvPr/>
        </p:nvGrpSpPr>
        <p:grpSpPr>
          <a:xfrm>
            <a:off x="6108170" y="9144"/>
            <a:ext cx="6080656" cy="6163733"/>
            <a:chOff x="6108170" y="8467"/>
            <a:chExt cx="6080656" cy="6163733"/>
          </a:xfrm>
        </p:grpSpPr>
        <p:cxnSp>
          <p:nvCxnSpPr>
            <p:cNvPr id="328" name="Google Shape;328;p6"/>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329" name="Google Shape;329;p6"/>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330" name="Google Shape;330;p6"/>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331" name="Google Shape;331;p6"/>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332" name="Google Shape;332;p6"/>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grpSp>
        <p:nvGrpSpPr>
          <p:cNvPr id="333" name="Google Shape;333;p6"/>
          <p:cNvGrpSpPr/>
          <p:nvPr/>
        </p:nvGrpSpPr>
        <p:grpSpPr>
          <a:xfrm>
            <a:off x="296404" y="1751506"/>
            <a:ext cx="9316800" cy="1112400"/>
            <a:chOff x="0" y="1537"/>
            <a:chExt cx="9316800" cy="1112400"/>
          </a:xfrm>
        </p:grpSpPr>
        <p:sp>
          <p:nvSpPr>
            <p:cNvPr id="334" name="Google Shape;334;p6"/>
            <p:cNvSpPr/>
            <p:nvPr/>
          </p:nvSpPr>
          <p:spPr>
            <a:xfrm>
              <a:off x="0" y="1537"/>
              <a:ext cx="9316800" cy="11124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5" name="Google Shape;335;p6"/>
            <p:cNvSpPr txBox="1"/>
            <p:nvPr/>
          </p:nvSpPr>
          <p:spPr>
            <a:xfrm>
              <a:off x="54298" y="55835"/>
              <a:ext cx="9208200" cy="100380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.CSV files output</a:t>
              </a:r>
              <a:endParaRPr sz="2800">
                <a:solidFill>
                  <a:schemeClr val="lt1"/>
                </a:solidFill>
                <a:latin typeface="Century Gothic"/>
                <a:ea typeface="Century Gothic"/>
                <a:cs typeface="Century Gothic"/>
                <a:sym typeface="Century Gothic"/>
              </a:endParaRPr>
            </a:p>
          </p:txBody>
        </p:sp>
      </p:grpSp>
      <p:grpSp>
        <p:nvGrpSpPr>
          <p:cNvPr id="336" name="Google Shape;336;p6"/>
          <p:cNvGrpSpPr/>
          <p:nvPr/>
        </p:nvGrpSpPr>
        <p:grpSpPr>
          <a:xfrm>
            <a:off x="296404" y="3136656"/>
            <a:ext cx="9316800" cy="1112400"/>
            <a:chOff x="0" y="1537"/>
            <a:chExt cx="9316800" cy="1112400"/>
          </a:xfrm>
        </p:grpSpPr>
        <p:sp>
          <p:nvSpPr>
            <p:cNvPr id="337" name="Google Shape;337;p6"/>
            <p:cNvSpPr/>
            <p:nvPr/>
          </p:nvSpPr>
          <p:spPr>
            <a:xfrm>
              <a:off x="0" y="1537"/>
              <a:ext cx="9316800" cy="1112400"/>
            </a:xfrm>
            <a:prstGeom prst="roundRect">
              <a:avLst>
                <a:gd name="adj" fmla="val 16667"/>
              </a:avLst>
            </a:prstGeom>
            <a:gradFill>
              <a:gsLst>
                <a:gs pos="0">
                  <a:srgbClr val="62D2EF"/>
                </a:gs>
                <a:gs pos="10000">
                  <a:srgbClr val="62D2EF"/>
                </a:gs>
                <a:gs pos="100000">
                  <a:srgbClr val="05578D"/>
                </a:gs>
              </a:gsLst>
              <a:lin ang="6119877" scaled="0"/>
            </a:gradFill>
            <a:ln w="158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8" name="Google Shape;338;p6"/>
            <p:cNvSpPr txBox="1"/>
            <p:nvPr/>
          </p:nvSpPr>
          <p:spPr>
            <a:xfrm>
              <a:off x="54298" y="55835"/>
              <a:ext cx="9208200" cy="100380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PyArrow </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2043</Words>
  <Application>Microsoft Office PowerPoint</Application>
  <PresentationFormat>Widescreen</PresentationFormat>
  <Paragraphs>152</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Century Gothic</vt:lpstr>
      <vt:lpstr>Arial</vt:lpstr>
      <vt:lpstr>Roboto Mono</vt:lpstr>
      <vt:lpstr>Noto Sans Symbols</vt:lpstr>
      <vt:lpstr>Slice</vt:lpstr>
      <vt:lpstr>COVID-19 DATA ENGINEERING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sourced through legitimate means Respect privacy and confidentiality  Anonymize personally Identifiable information Represent a diverse population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 sharma</dc:creator>
  <cp:lastModifiedBy>am sharma</cp:lastModifiedBy>
  <cp:revision>1</cp:revision>
  <dcterms:created xsi:type="dcterms:W3CDTF">2024-12-09T03:15:03Z</dcterms:created>
  <dcterms:modified xsi:type="dcterms:W3CDTF">2024-12-12T09:01:56Z</dcterms:modified>
</cp:coreProperties>
</file>