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0" r:id="rId7"/>
    <p:sldId id="271" r:id="rId8"/>
    <p:sldId id="272" r:id="rId9"/>
    <p:sldId id="273" r:id="rId10"/>
    <p:sldId id="274" r:id="rId11"/>
    <p:sldId id="275" r:id="rId12"/>
    <p:sldId id="276" r:id="rId13"/>
    <p:sldId id="277" r:id="rId14"/>
    <p:sldId id="279" r:id="rId15"/>
    <p:sldId id="293" r:id="rId16"/>
    <p:sldId id="294" r:id="rId17"/>
    <p:sldId id="292" r:id="rId18"/>
    <p:sldId id="295" r:id="rId19"/>
    <p:sldId id="296" r:id="rId20"/>
    <p:sldId id="297" r:id="rId21"/>
    <p:sldId id="298" r:id="rId22"/>
    <p:sldId id="299" r:id="rId23"/>
    <p:sldId id="282" r:id="rId24"/>
    <p:sldId id="284" r:id="rId25"/>
    <p:sldId id="289" r:id="rId26"/>
    <p:sldId id="285" r:id="rId27"/>
    <p:sldId id="287" r:id="rId28"/>
    <p:sldId id="288" r:id="rId29"/>
    <p:sldId id="291" r:id="rId30"/>
    <p:sldId id="281" r:id="rId31"/>
    <p:sldId id="302" r:id="rId32"/>
    <p:sldId id="300" r:id="rId33"/>
    <p:sldId id="303" r:id="rId34"/>
    <p:sldId id="304"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94206" autoAdjust="0"/>
  </p:normalViewPr>
  <p:slideViewPr>
    <p:cSldViewPr snapToGrid="0">
      <p:cViewPr>
        <p:scale>
          <a:sx n="60" d="100"/>
          <a:sy n="60" d="100"/>
        </p:scale>
        <p:origin x="1482" y="228"/>
      </p:cViewPr>
      <p:guideLst/>
    </p:cSldViewPr>
  </p:slideViewPr>
  <p:outlineViewPr>
    <p:cViewPr>
      <p:scale>
        <a:sx n="33" d="100"/>
        <a:sy n="33" d="100"/>
      </p:scale>
      <p:origin x="0" y="-85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121165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125062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3810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1687242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034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294097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3630445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91334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304539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46216-CE55-4DCF-A142-0E5302E9FBA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38019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B46216-CE55-4DCF-A142-0E5302E9FBA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420935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B46216-CE55-4DCF-A142-0E5302E9FBA7}"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399974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46216-CE55-4DCF-A142-0E5302E9FBA7}"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18007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46216-CE55-4DCF-A142-0E5302E9FBA7}"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82527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46216-CE55-4DCF-A142-0E5302E9FBA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339804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B46216-CE55-4DCF-A142-0E5302E9FBA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04514-EB3E-45F7-AB72-FE832A5F85DB}" type="slidenum">
              <a:rPr lang="en-IN" smtClean="0"/>
              <a:t>‹#›</a:t>
            </a:fld>
            <a:endParaRPr lang="en-IN"/>
          </a:p>
        </p:txBody>
      </p:sp>
    </p:spTree>
    <p:extLst>
      <p:ext uri="{BB962C8B-B14F-4D97-AF65-F5344CB8AC3E}">
        <p14:creationId xmlns:p14="http://schemas.microsoft.com/office/powerpoint/2010/main" val="353820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B46216-CE55-4DCF-A142-0E5302E9FBA7}" type="datetimeFigureOut">
              <a:rPr lang="en-IN" smtClean="0"/>
              <a:t>15-04-2024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904514-EB3E-45F7-AB72-FE832A5F85DB}" type="slidenum">
              <a:rPr lang="en-IN" smtClean="0"/>
              <a:t>‹#›</a:t>
            </a:fld>
            <a:endParaRPr lang="en-IN"/>
          </a:p>
        </p:txBody>
      </p:sp>
    </p:spTree>
    <p:extLst>
      <p:ext uri="{BB962C8B-B14F-4D97-AF65-F5344CB8AC3E}">
        <p14:creationId xmlns:p14="http://schemas.microsoft.com/office/powerpoint/2010/main" val="1279154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laravel.com/doc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C3B9-F704-E84A-ACF0-C19694462898}"/>
              </a:ext>
            </a:extLst>
          </p:cNvPr>
          <p:cNvSpPr>
            <a:spLocks noGrp="1"/>
          </p:cNvSpPr>
          <p:nvPr>
            <p:ph type="ctrTitle"/>
          </p:nvPr>
        </p:nvSpPr>
        <p:spPr>
          <a:xfrm>
            <a:off x="1507067" y="1160865"/>
            <a:ext cx="7766936" cy="1004819"/>
          </a:xfrm>
        </p:spPr>
        <p:txBody>
          <a:bodyPr/>
          <a:lstStyle/>
          <a:p>
            <a:pPr algn="ctr"/>
            <a:r>
              <a:rPr lang="en-IN" dirty="0">
                <a:latin typeface="Times New Roman" panose="02020603050405020304" pitchFamily="18" charset="0"/>
                <a:cs typeface="Times New Roman" panose="02020603050405020304" pitchFamily="18" charset="0"/>
              </a:rPr>
              <a:t>Job Portal Website </a:t>
            </a:r>
          </a:p>
        </p:txBody>
      </p:sp>
      <p:sp>
        <p:nvSpPr>
          <p:cNvPr id="3" name="Subtitle 2">
            <a:extLst>
              <a:ext uri="{FF2B5EF4-FFF2-40B4-BE49-F238E27FC236}">
                <a16:creationId xmlns:a16="http://schemas.microsoft.com/office/drawing/2014/main" id="{F95CD296-552C-FBE4-AB05-DCB68ECEF3B3}"/>
              </a:ext>
            </a:extLst>
          </p:cNvPr>
          <p:cNvSpPr>
            <a:spLocks noGrp="1"/>
          </p:cNvSpPr>
          <p:nvPr>
            <p:ph type="subTitle" idx="1"/>
          </p:nvPr>
        </p:nvSpPr>
        <p:spPr>
          <a:xfrm>
            <a:off x="1507067" y="3557589"/>
            <a:ext cx="7766936" cy="2457450"/>
          </a:xfrm>
        </p:spPr>
        <p:txBody>
          <a:bodyPr>
            <a:normAutofit/>
          </a:bodyPr>
          <a:lstStyle/>
          <a:p>
            <a:pPr algn="l"/>
            <a:r>
              <a:rPr lang="en-US" b="1" dirty="0" err="1">
                <a:solidFill>
                  <a:schemeClr val="tx1"/>
                </a:solidFill>
                <a:latin typeface="Times New Roman" panose="02020603050405020304" pitchFamily="18" charset="0"/>
                <a:cs typeface="Times New Roman" panose="02020603050405020304" pitchFamily="18" charset="0"/>
              </a:rPr>
              <a:t>Marwadi</a:t>
            </a:r>
            <a:r>
              <a:rPr lang="en-US" b="1" dirty="0">
                <a:solidFill>
                  <a:schemeClr val="tx1"/>
                </a:solidFill>
                <a:latin typeface="Times New Roman" panose="02020603050405020304" pitchFamily="18" charset="0"/>
                <a:cs typeface="Times New Roman" panose="02020603050405020304" pitchFamily="18" charset="0"/>
              </a:rPr>
              <a:t> University</a:t>
            </a:r>
          </a:p>
          <a:p>
            <a:pPr algn="l"/>
            <a:r>
              <a:rPr lang="en-US" b="1" dirty="0">
                <a:solidFill>
                  <a:schemeClr val="tx1"/>
                </a:solidFill>
                <a:latin typeface="Times New Roman" panose="02020603050405020304" pitchFamily="18" charset="0"/>
                <a:cs typeface="Times New Roman" panose="02020603050405020304" pitchFamily="18" charset="0"/>
              </a:rPr>
              <a:t>Yamunesh Patadia – 92200584028</a:t>
            </a:r>
          </a:p>
          <a:p>
            <a:pPr algn="l"/>
            <a:r>
              <a:rPr lang="en-US" b="1" dirty="0">
                <a:solidFill>
                  <a:schemeClr val="tx1"/>
                </a:solidFill>
                <a:latin typeface="Times New Roman" panose="02020603050405020304" pitchFamily="18" charset="0"/>
                <a:cs typeface="Times New Roman" panose="02020603050405020304" pitchFamily="18" charset="0"/>
              </a:rPr>
              <a:t>Company Name – MNS Technologies - Rajkot</a:t>
            </a:r>
          </a:p>
          <a:p>
            <a:pPr algn="l"/>
            <a:r>
              <a:rPr lang="en-IN" b="1" dirty="0">
                <a:solidFill>
                  <a:schemeClr val="tx1"/>
                </a:solidFill>
                <a:latin typeface="Times New Roman" panose="02020603050405020304" pitchFamily="18" charset="0"/>
                <a:cs typeface="Times New Roman" panose="02020603050405020304" pitchFamily="18" charset="0"/>
              </a:rPr>
              <a:t>Internal Guide – </a:t>
            </a:r>
            <a:r>
              <a:rPr lang="en-IN" b="1" dirty="0" err="1">
                <a:solidFill>
                  <a:schemeClr val="tx1"/>
                </a:solidFill>
                <a:latin typeface="Times New Roman" panose="02020603050405020304" pitchFamily="18" charset="0"/>
                <a:cs typeface="Times New Roman" panose="02020603050405020304" pitchFamily="18" charset="0"/>
              </a:rPr>
              <a:t>Dr.</a:t>
            </a:r>
            <a:r>
              <a:rPr lang="en-IN" b="1" dirty="0">
                <a:solidFill>
                  <a:schemeClr val="tx1"/>
                </a:solidFill>
                <a:latin typeface="Times New Roman" panose="02020603050405020304" pitchFamily="18" charset="0"/>
                <a:cs typeface="Times New Roman" panose="02020603050405020304" pitchFamily="18" charset="0"/>
              </a:rPr>
              <a:t> Kalpesh </a:t>
            </a:r>
            <a:r>
              <a:rPr lang="en-IN" b="1" dirty="0" err="1">
                <a:solidFill>
                  <a:schemeClr val="tx1"/>
                </a:solidFill>
                <a:latin typeface="Times New Roman" panose="02020603050405020304" pitchFamily="18" charset="0"/>
                <a:cs typeface="Times New Roman" panose="02020603050405020304" pitchFamily="18" charset="0"/>
              </a:rPr>
              <a:t>Popat</a:t>
            </a:r>
            <a:endParaRPr lang="en-IN" b="1"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External Guide – Mrs. Heena Trivedi</a:t>
            </a:r>
          </a:p>
        </p:txBody>
      </p:sp>
    </p:spTree>
    <p:extLst>
      <p:ext uri="{BB962C8B-B14F-4D97-AF65-F5344CB8AC3E}">
        <p14:creationId xmlns:p14="http://schemas.microsoft.com/office/powerpoint/2010/main" val="69186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TECHNICAL DESCRIPTION</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BB086E3-EA2A-4B67-732F-66A39E385492}"/>
              </a:ext>
            </a:extLst>
          </p:cNvPr>
          <p:cNvSpPr>
            <a:spLocks noGrp="1"/>
          </p:cNvSpPr>
          <p:nvPr>
            <p:ph idx="1"/>
          </p:nvPr>
        </p:nvSpPr>
        <p:spPr>
          <a:xfrm>
            <a:off x="677334" y="1665027"/>
            <a:ext cx="8596668" cy="4376336"/>
          </a:xfrm>
        </p:spPr>
        <p:txBody>
          <a:bodyPr>
            <a:no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 </a:t>
            </a:r>
          </a:p>
          <a:p>
            <a:pPr marL="0" indent="0" algn="just">
              <a:lnSpc>
                <a:spcPct val="150000"/>
              </a:lnSpc>
              <a:spcAft>
                <a:spcPts val="80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hardware requirements for this website are relatively modest and can vary depending on the expected user traffic. Here’s a general guideline:</a:t>
            </a:r>
            <a:endParaRPr lang="en-IN" dirty="0">
              <a:effectLst/>
              <a:latin typeface="Times New Roman" panose="02020603050405020304" pitchFamily="18" charset="0"/>
              <a:ea typeface="Bitstream Vera Sans"/>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11430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Processor:</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Intel Pentium IV or equivalent (multi-core processor recommended for higher traffic)</a:t>
            </a:r>
            <a:endParaRPr lang="en-IN" dirty="0">
              <a:effectLst/>
              <a:latin typeface="Times New Roman" panose="02020603050405020304" pitchFamily="18" charset="0"/>
              <a:ea typeface="Bitstream Vera Sans"/>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11430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RAM:</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4 GB minimum (8 GB or more recommended for optimal performance)</a:t>
            </a:r>
            <a:endParaRPr lang="en-IN" dirty="0">
              <a:effectLst/>
              <a:latin typeface="Times New Roman" panose="02020603050405020304" pitchFamily="18" charset="0"/>
              <a:ea typeface="Bitstream Vera Sans"/>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11430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Hard Disk Space: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50 GB minimum (additional space needed for data storage as the website grows)</a:t>
            </a:r>
            <a:endParaRPr lang="en-IN" dirty="0">
              <a:effectLst/>
              <a:latin typeface="Times New Roman" panose="02020603050405020304" pitchFamily="18" charset="0"/>
              <a:ea typeface="Bitstream Vera Sans"/>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11430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Internet Connection:</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Reliable internet connection with good bandwidth</a:t>
            </a:r>
            <a:endParaRPr lang="en-IN" dirty="0">
              <a:effectLst/>
              <a:latin typeface="Times New Roman" panose="02020603050405020304" pitchFamily="18" charset="0"/>
              <a:ea typeface="Bitstream Vera Sans"/>
              <a:cs typeface="Times New Roman" panose="02020603050405020304" pitchFamily="18" charset="0"/>
            </a:endParaRPr>
          </a:p>
        </p:txBody>
      </p:sp>
    </p:spTree>
    <p:extLst>
      <p:ext uri="{BB962C8B-B14F-4D97-AF65-F5344CB8AC3E}">
        <p14:creationId xmlns:p14="http://schemas.microsoft.com/office/powerpoint/2010/main" val="231959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a:extLst>
              <a:ext uri="{FF2B5EF4-FFF2-40B4-BE49-F238E27FC236}">
                <a16:creationId xmlns:a16="http://schemas.microsoft.com/office/drawing/2014/main" id="{DF8C0A05-FED7-9280-65CF-398F9D591A49}"/>
              </a:ext>
            </a:extLst>
          </p:cNvPr>
          <p:cNvSpPr>
            <a:spLocks noGrp="1"/>
          </p:cNvSpPr>
          <p:nvPr>
            <p:ph idx="1"/>
          </p:nvPr>
        </p:nvSpPr>
        <p:spPr>
          <a:xfrm>
            <a:off x="677863" y="957264"/>
            <a:ext cx="8596312" cy="5084762"/>
          </a:xfrm>
        </p:spPr>
        <p:txBody>
          <a:bodyPr>
            <a:normAutofit/>
          </a:bodyPr>
          <a:lstStyle/>
          <a:p>
            <a:pPr algn="just">
              <a:lnSpc>
                <a:spcPct val="150000"/>
              </a:lnSpc>
              <a:spcAft>
                <a:spcPts val="800"/>
              </a:spcAft>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 </a:t>
            </a:r>
          </a:p>
          <a:p>
            <a:pPr marL="0" indent="0" algn="just">
              <a:lnSpc>
                <a:spcPct val="150000"/>
              </a:lnSpc>
              <a:spcAft>
                <a:spcPts val="800"/>
              </a:spcAft>
              <a:buNone/>
            </a:pPr>
            <a:r>
              <a:rPr lang="en-IN" sz="1800" dirty="0">
                <a:effectLst/>
                <a:latin typeface="Times New Roman" panose="02020603050405020304" pitchFamily="18" charset="0"/>
                <a:ea typeface="Bitstream Vera Sans"/>
                <a:cs typeface="Times New Roman" panose="02020603050405020304" pitchFamily="18" charset="0"/>
              </a:rPr>
              <a:t>	The website's functionality relies on the following software components:</a:t>
            </a:r>
          </a:p>
          <a:p>
            <a:pPr marL="342900" lvl="0" indent="-342900" algn="just">
              <a:lnSpc>
                <a:spcPct val="150000"/>
              </a:lnSpc>
              <a:buSzPts val="1000"/>
              <a:buFont typeface="Symbol" panose="05050102010706020507" pitchFamily="18" charset="2"/>
              <a:buChar char=""/>
              <a:tabLst>
                <a:tab pos="1143000" algn="l"/>
              </a:tabLst>
            </a:pPr>
            <a:r>
              <a:rPr lang="en-IN" sz="1800" b="1" dirty="0">
                <a:effectLst/>
                <a:latin typeface="Times New Roman" panose="02020603050405020304" pitchFamily="18" charset="0"/>
                <a:ea typeface="Bitstream Vera Sans"/>
                <a:cs typeface="Times New Roman" panose="02020603050405020304" pitchFamily="18" charset="0"/>
              </a:rPr>
              <a:t>Web Server:</a:t>
            </a:r>
            <a:r>
              <a:rPr lang="en-IN" sz="1800" dirty="0">
                <a:effectLst/>
                <a:latin typeface="Times New Roman" panose="02020603050405020304" pitchFamily="18" charset="0"/>
                <a:ea typeface="Bitstream Vera Sans"/>
                <a:cs typeface="Times New Roman" panose="02020603050405020304" pitchFamily="18" charset="0"/>
              </a:rPr>
              <a:t> Apache, Nginx, or any other compatible web server software.</a:t>
            </a:r>
          </a:p>
          <a:p>
            <a:pPr marL="342900" lvl="0" indent="-342900" algn="just">
              <a:lnSpc>
                <a:spcPct val="150000"/>
              </a:lnSpc>
              <a:buSzPts val="1000"/>
              <a:buFont typeface="Symbol" panose="05050102010706020507" pitchFamily="18" charset="2"/>
              <a:buChar char=""/>
              <a:tabLst>
                <a:tab pos="1143000" algn="l"/>
              </a:tabLst>
            </a:pPr>
            <a:r>
              <a:rPr lang="en-IN" sz="1800" b="1" dirty="0">
                <a:effectLst/>
                <a:latin typeface="Times New Roman" panose="02020603050405020304" pitchFamily="18" charset="0"/>
                <a:ea typeface="Bitstream Vera Sans"/>
                <a:cs typeface="Times New Roman" panose="02020603050405020304" pitchFamily="18" charset="0"/>
              </a:rPr>
              <a:t>PHP:</a:t>
            </a:r>
            <a:r>
              <a:rPr lang="en-IN" sz="1800" dirty="0">
                <a:effectLst/>
                <a:latin typeface="Times New Roman" panose="02020603050405020304" pitchFamily="18" charset="0"/>
                <a:ea typeface="Bitstream Vera Sans"/>
                <a:cs typeface="Times New Roman" panose="02020603050405020304" pitchFamily="18" charset="0"/>
              </a:rPr>
              <a:t> Version 7.4 or higher (check your web hosting provider's supported versions).</a:t>
            </a:r>
          </a:p>
          <a:p>
            <a:pPr marL="342900" lvl="0" indent="-342900" algn="just">
              <a:lnSpc>
                <a:spcPct val="150000"/>
              </a:lnSpc>
              <a:buSzPts val="1000"/>
              <a:buFont typeface="Symbol" panose="05050102010706020507" pitchFamily="18" charset="2"/>
              <a:buChar char=""/>
              <a:tabLst>
                <a:tab pos="1143000" algn="l"/>
              </a:tabLst>
            </a:pPr>
            <a:r>
              <a:rPr lang="en-IN" sz="1800" b="1" dirty="0">
                <a:effectLst/>
                <a:latin typeface="Times New Roman" panose="02020603050405020304" pitchFamily="18" charset="0"/>
                <a:ea typeface="Bitstream Vera Sans"/>
                <a:cs typeface="Times New Roman" panose="02020603050405020304" pitchFamily="18" charset="0"/>
              </a:rPr>
              <a:t>MySQL Database:</a:t>
            </a:r>
            <a:r>
              <a:rPr lang="en-IN" sz="1800" dirty="0">
                <a:effectLst/>
                <a:latin typeface="Times New Roman" panose="02020603050405020304" pitchFamily="18" charset="0"/>
                <a:ea typeface="Bitstream Vera Sans"/>
                <a:cs typeface="Times New Roman" panose="02020603050405020304" pitchFamily="18" charset="0"/>
              </a:rPr>
              <a:t> Version 5.6 or higher to store website data.</a:t>
            </a:r>
          </a:p>
          <a:p>
            <a:pPr marL="342900" lvl="0" indent="-342900" algn="just">
              <a:lnSpc>
                <a:spcPct val="150000"/>
              </a:lnSpc>
              <a:buSzPts val="1000"/>
              <a:buFont typeface="Symbol" panose="05050102010706020507" pitchFamily="18" charset="2"/>
              <a:buChar char=""/>
              <a:tabLst>
                <a:tab pos="1143000" algn="l"/>
              </a:tabLst>
            </a:pPr>
            <a:r>
              <a:rPr lang="en-IN" sz="1800" b="1" dirty="0">
                <a:effectLst/>
                <a:latin typeface="Times New Roman" panose="02020603050405020304" pitchFamily="18" charset="0"/>
                <a:ea typeface="Bitstream Vera Sans"/>
                <a:cs typeface="Times New Roman" panose="02020603050405020304" pitchFamily="18" charset="0"/>
              </a:rPr>
              <a:t>Laravel Framework:</a:t>
            </a:r>
            <a:r>
              <a:rPr lang="en-IN" sz="1800" dirty="0">
                <a:effectLst/>
                <a:latin typeface="Times New Roman" panose="02020603050405020304" pitchFamily="18" charset="0"/>
                <a:ea typeface="Bitstream Vera Sans"/>
                <a:cs typeface="Times New Roman" panose="02020603050405020304" pitchFamily="18" charset="0"/>
              </a:rPr>
              <a:t> Version 8 or higher for efficient web application development.</a:t>
            </a:r>
          </a:p>
          <a:p>
            <a:pPr marL="342900" lvl="0" indent="-342900" algn="just">
              <a:lnSpc>
                <a:spcPct val="150000"/>
              </a:lnSpc>
              <a:buSzPts val="1000"/>
              <a:buFont typeface="Symbol" panose="05050102010706020507" pitchFamily="18" charset="2"/>
              <a:buChar char=""/>
              <a:tabLst>
                <a:tab pos="1143000" algn="l"/>
              </a:tabLst>
            </a:pPr>
            <a:r>
              <a:rPr lang="en-IN" sz="1800" b="1" dirty="0">
                <a:effectLst/>
                <a:latin typeface="Times New Roman" panose="02020603050405020304" pitchFamily="18" charset="0"/>
                <a:ea typeface="Bitstream Vera Sans"/>
                <a:cs typeface="Times New Roman" panose="02020603050405020304" pitchFamily="18" charset="0"/>
              </a:rPr>
              <a:t>Composer:</a:t>
            </a:r>
            <a:r>
              <a:rPr lang="en-IN" sz="1800" dirty="0">
                <a:effectLst/>
                <a:latin typeface="Times New Roman" panose="02020603050405020304" pitchFamily="18" charset="0"/>
                <a:ea typeface="Bitstream Vera Sans"/>
                <a:cs typeface="Times New Roman" panose="02020603050405020304" pitchFamily="18" charset="0"/>
              </a:rPr>
              <a:t> Dependency management tool for PHP (used to install Laravel and other required packages).</a:t>
            </a:r>
          </a:p>
        </p:txBody>
      </p:sp>
    </p:spTree>
    <p:extLst>
      <p:ext uri="{BB962C8B-B14F-4D97-AF65-F5344CB8AC3E}">
        <p14:creationId xmlns:p14="http://schemas.microsoft.com/office/powerpoint/2010/main" val="373132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SYSTEM DESIGN AND DEVELOPMENT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BB086E3-EA2A-4B67-732F-66A39E385492}"/>
              </a:ext>
            </a:extLst>
          </p:cNvPr>
          <p:cNvSpPr>
            <a:spLocks noGrp="1"/>
          </p:cNvSpPr>
          <p:nvPr>
            <p:ph idx="1"/>
          </p:nvPr>
        </p:nvSpPr>
        <p:spPr>
          <a:xfrm>
            <a:off x="263703" y="1628775"/>
            <a:ext cx="9766122" cy="4412588"/>
          </a:xfrm>
        </p:spPr>
        <p:txBody>
          <a:bodyPr>
            <a:norm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Architectural Design / System Flow</a:t>
            </a: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Job Portal Website follows a layered architectural design, leveraging the Model-View-Controller (MVC) architecture provided by the Laravel PHP framework.</a:t>
            </a:r>
          </a:p>
          <a:p>
            <a:pPr lvl="0" algn="just">
              <a:lnSpc>
                <a:spcPct val="150000"/>
              </a:lnSpc>
              <a:buSzPts val="1000"/>
              <a:buFont typeface="Wingdings" panose="05000000000000000000" pitchFamily="2" charset="2"/>
              <a:buChar char="v"/>
              <a:tabLst>
                <a:tab pos="11430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Client-Side Interaction</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buFont typeface="Arial" panose="020B0604020202020204" pitchFamily="34" charset="0"/>
              <a:buChar char="•"/>
              <a:tabLst>
                <a:tab pos="11430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Users, companies, and administrators interact with the website through their respective user interfaces, accessing various features and functionalities.</a:t>
            </a:r>
          </a:p>
          <a:p>
            <a:pPr lvl="0" algn="just">
              <a:lnSpc>
                <a:spcPct val="150000"/>
              </a:lnSpc>
              <a:buSzPts val="1000"/>
              <a:buFont typeface="Wingdings" panose="05000000000000000000" pitchFamily="2" charset="2"/>
              <a:buChar char="v"/>
              <a:tabLst>
                <a:tab pos="11430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Server-Side Processing</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buFont typeface="Arial" panose="020B0604020202020204" pitchFamily="34" charset="0"/>
              <a:buChar char="•"/>
              <a:tabLst>
                <a:tab pos="11430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Requests from clients are routed to the appropriate controllers within the Laravel application.</a:t>
            </a:r>
            <a:endParaRPr lang="en-IN" sz="1800" dirty="0">
              <a:effectLst/>
              <a:latin typeface="Times New Roman" panose="02020603050405020304" pitchFamily="18" charset="0"/>
              <a:ea typeface="Bitstream Vera Sans"/>
              <a:cs typeface="Times New Roman" panose="02020603050405020304" pitchFamily="18" charset="0"/>
            </a:endParaRPr>
          </a:p>
          <a:p>
            <a:pPr marL="457200" lvl="1" indent="0" algn="just">
              <a:lnSpc>
                <a:spcPct val="150000"/>
              </a:lnSpc>
              <a:buSzPts val="1000"/>
              <a:buNone/>
              <a:tabLst>
                <a:tab pos="1600200" algn="l"/>
              </a:tabLst>
            </a:pPr>
            <a:endParaRPr lang="en-IN" sz="1800" dirty="0">
              <a:effectLst/>
              <a:latin typeface="Times New Roman" panose="02020603050405020304" pitchFamily="18" charset="0"/>
              <a:ea typeface="Bitstream Vera Sans"/>
              <a:cs typeface="Times New Roman" panose="02020603050405020304" pitchFamily="18" charset="0"/>
            </a:endParaRPr>
          </a:p>
        </p:txBody>
      </p:sp>
    </p:spTree>
    <p:extLst>
      <p:ext uri="{BB962C8B-B14F-4D97-AF65-F5344CB8AC3E}">
        <p14:creationId xmlns:p14="http://schemas.microsoft.com/office/powerpoint/2010/main" val="188189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BB086E3-EA2A-4B67-732F-66A39E385492}"/>
              </a:ext>
            </a:extLst>
          </p:cNvPr>
          <p:cNvSpPr>
            <a:spLocks noGrp="1"/>
          </p:cNvSpPr>
          <p:nvPr>
            <p:ph idx="1"/>
          </p:nvPr>
        </p:nvSpPr>
        <p:spPr>
          <a:xfrm>
            <a:off x="263703" y="628650"/>
            <a:ext cx="9766122" cy="5412713"/>
          </a:xfrm>
        </p:spPr>
        <p:txBody>
          <a:bodyPr>
            <a:normAutofit/>
          </a:bodyPr>
          <a:lstStyle/>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Data Storage and Retrieval</a:t>
            </a: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is stored and managed in the MySQL database, following the defined database schema.</a:t>
            </a:r>
            <a:endParaRPr lang="en-IN" sz="1800" dirty="0">
              <a:effectLst/>
              <a:latin typeface="Times New Roman" panose="02020603050405020304" pitchFamily="18" charset="0"/>
              <a:ea typeface="Bitstream Vera Sans"/>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Presentation Layer</a:t>
            </a: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Views in Laravel are responsible for rendering HTML content to be displayed to users.</a:t>
            </a:r>
            <a:endParaRPr lang="en-IN" sz="1800" dirty="0">
              <a:effectLst/>
              <a:latin typeface="Times New Roman" panose="02020603050405020304" pitchFamily="18" charset="0"/>
              <a:ea typeface="Bitstream Vera Sans"/>
              <a:cs typeface="Times New Roman" panose="02020603050405020304" pitchFamily="18" charset="0"/>
            </a:endParaRPr>
          </a:p>
          <a:p>
            <a:pPr algn="just" rtl="0" eaLnBrk="1" latinLnBrk="0" hangingPunct="1">
              <a:lnSpc>
                <a:spcPct val="150000"/>
              </a:lnSpc>
              <a:spcBef>
                <a:spcPts val="1000"/>
              </a:spcBef>
              <a:spcAft>
                <a:spcPts val="800"/>
              </a:spcAft>
              <a:buClr>
                <a:schemeClr val="accent1"/>
              </a:buClr>
              <a:buSzPct val="80000"/>
              <a:buFont typeface="Wingdings" panose="05000000000000000000" pitchFamily="2" charset="2"/>
              <a:buChar char="v"/>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Routing and Middleware</a:t>
            </a:r>
            <a:endParaRPr lang="en-IN" b="1" dirty="0">
              <a:latin typeface="Times New Roman" panose="02020603050405020304" pitchFamily="18"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Laravel's routing mechanism maps incoming requests to corresponding controller actions based on defined routes</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09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0" y="0"/>
            <a:ext cx="6288066" cy="638827"/>
          </a:xfrm>
        </p:spPr>
        <p:txBody>
          <a:bodyPr>
            <a:noAutofit/>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0 Level Data Flow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237670-0E1A-0D11-5347-739EA0F1BE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204" y="1910167"/>
            <a:ext cx="11039723" cy="3037666"/>
          </a:xfrm>
          <a:prstGeom prst="rect">
            <a:avLst/>
          </a:prstGeom>
          <a:noFill/>
          <a:ln>
            <a:noFill/>
          </a:ln>
        </p:spPr>
      </p:pic>
    </p:spTree>
    <p:extLst>
      <p:ext uri="{BB962C8B-B14F-4D97-AF65-F5344CB8AC3E}">
        <p14:creationId xmlns:p14="http://schemas.microsoft.com/office/powerpoint/2010/main" val="48509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0" y="0"/>
            <a:ext cx="6288066" cy="638827"/>
          </a:xfrm>
        </p:spPr>
        <p:txBody>
          <a:bodyPr>
            <a:noAutofit/>
          </a:bodyPr>
          <a:lstStyle/>
          <a:p>
            <a:r>
              <a:rPr lang="en-US" b="1" dirty="0">
                <a:latin typeface="Times New Roman" panose="02020603050405020304" pitchFamily="18" charset="0"/>
                <a:ea typeface="Times New Roman" panose="02020603050405020304" pitchFamily="18" charset="0"/>
              </a:rPr>
              <a:t>1</a:t>
            </a:r>
            <a:r>
              <a:rPr lang="en-US" b="1" dirty="0">
                <a:effectLst/>
                <a:latin typeface="Times New Roman" panose="02020603050405020304" pitchFamily="18" charset="0"/>
                <a:ea typeface="Times New Roman" panose="02020603050405020304" pitchFamily="18" charset="0"/>
              </a:rPr>
              <a:t> Level Data Flow Diagram</a:t>
            </a:r>
            <a:endParaRPr lang="en-IN" dirty="0"/>
          </a:p>
        </p:txBody>
      </p:sp>
      <p:pic>
        <p:nvPicPr>
          <p:cNvPr id="3" name="Picture 2">
            <a:extLst>
              <a:ext uri="{FF2B5EF4-FFF2-40B4-BE49-F238E27FC236}">
                <a16:creationId xmlns:a16="http://schemas.microsoft.com/office/drawing/2014/main" id="{1E48C093-4362-84F5-779A-15DFD0259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435" y="638827"/>
            <a:ext cx="10763129" cy="6170914"/>
          </a:xfrm>
          <a:prstGeom prst="rect">
            <a:avLst/>
          </a:prstGeom>
          <a:noFill/>
          <a:ln>
            <a:noFill/>
          </a:ln>
        </p:spPr>
      </p:pic>
    </p:spTree>
    <p:extLst>
      <p:ext uri="{BB962C8B-B14F-4D97-AF65-F5344CB8AC3E}">
        <p14:creationId xmlns:p14="http://schemas.microsoft.com/office/powerpoint/2010/main" val="280688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0" y="0"/>
            <a:ext cx="6288066" cy="638827"/>
          </a:xfrm>
        </p:spPr>
        <p:txBody>
          <a:bodyPr>
            <a:noAutofit/>
          </a:bodyPr>
          <a:lstStyle/>
          <a:p>
            <a:r>
              <a:rPr lang="en-US" b="1" dirty="0">
                <a:effectLst/>
                <a:latin typeface="Times New Roman" panose="02020603050405020304" pitchFamily="18" charset="0"/>
                <a:ea typeface="Times New Roman" panose="02020603050405020304" pitchFamily="18" charset="0"/>
              </a:rPr>
              <a:t>2 Level Data Flow Diagram</a:t>
            </a:r>
            <a:endParaRPr lang="en-IN" dirty="0"/>
          </a:p>
        </p:txBody>
      </p:sp>
      <p:pic>
        <p:nvPicPr>
          <p:cNvPr id="3" name="Picture 2">
            <a:extLst>
              <a:ext uri="{FF2B5EF4-FFF2-40B4-BE49-F238E27FC236}">
                <a16:creationId xmlns:a16="http://schemas.microsoft.com/office/drawing/2014/main" id="{5F709C24-3DE6-899C-8E8E-80FD0158C9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783" y="638827"/>
            <a:ext cx="11010980" cy="6012494"/>
          </a:xfrm>
          <a:prstGeom prst="rect">
            <a:avLst/>
          </a:prstGeom>
          <a:noFill/>
          <a:ln>
            <a:noFill/>
          </a:ln>
        </p:spPr>
      </p:pic>
    </p:spTree>
    <p:extLst>
      <p:ext uri="{BB962C8B-B14F-4D97-AF65-F5344CB8AC3E}">
        <p14:creationId xmlns:p14="http://schemas.microsoft.com/office/powerpoint/2010/main" val="4057759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0" y="0"/>
            <a:ext cx="3068877" cy="638827"/>
          </a:xfrm>
        </p:spPr>
        <p:txBody>
          <a:bodyPr>
            <a:noAutofit/>
          </a:bodyPr>
          <a:lstStyle/>
          <a:p>
            <a:r>
              <a:rPr lang="en-US" b="1" dirty="0">
                <a:effectLst/>
                <a:latin typeface="Times New Roman" panose="02020603050405020304" pitchFamily="18" charset="0"/>
                <a:ea typeface="Times New Roman" panose="02020603050405020304" pitchFamily="18" charset="0"/>
              </a:rPr>
              <a:t>Class Diagram</a:t>
            </a:r>
            <a:endParaRPr lang="en-IN" dirty="0"/>
          </a:p>
        </p:txBody>
      </p:sp>
      <p:pic>
        <p:nvPicPr>
          <p:cNvPr id="3" name="Picture 2">
            <a:extLst>
              <a:ext uri="{FF2B5EF4-FFF2-40B4-BE49-F238E27FC236}">
                <a16:creationId xmlns:a16="http://schemas.microsoft.com/office/drawing/2014/main" id="{A188CE95-CADE-E68A-F21B-18995B99CA58}"/>
              </a:ext>
            </a:extLst>
          </p:cNvPr>
          <p:cNvPicPr>
            <a:picLocks noChangeAspect="1"/>
          </p:cNvPicPr>
          <p:nvPr/>
        </p:nvPicPr>
        <p:blipFill>
          <a:blip r:embed="rId2"/>
          <a:stretch>
            <a:fillRect/>
          </a:stretch>
        </p:blipFill>
        <p:spPr>
          <a:xfrm>
            <a:off x="112830" y="638826"/>
            <a:ext cx="8818228" cy="6219173"/>
          </a:xfrm>
          <a:prstGeom prst="rect">
            <a:avLst/>
          </a:prstGeom>
        </p:spPr>
      </p:pic>
    </p:spTree>
    <p:extLst>
      <p:ext uri="{BB962C8B-B14F-4D97-AF65-F5344CB8AC3E}">
        <p14:creationId xmlns:p14="http://schemas.microsoft.com/office/powerpoint/2010/main" val="21273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1" y="0"/>
            <a:ext cx="3866147" cy="638827"/>
          </a:xfrm>
        </p:spPr>
        <p:txBody>
          <a:bodyPr>
            <a:noAutofit/>
          </a:bodyPr>
          <a:lstStyle/>
          <a:p>
            <a:r>
              <a:rPr lang="en-US" b="1" dirty="0">
                <a:effectLst/>
                <a:latin typeface="Times New Roman" panose="02020603050405020304" pitchFamily="18" charset="0"/>
                <a:ea typeface="Times New Roman" panose="02020603050405020304" pitchFamily="18" charset="0"/>
              </a:rPr>
              <a:t>Use Case Diagram</a:t>
            </a:r>
            <a:endParaRPr lang="en-IN" dirty="0"/>
          </a:p>
        </p:txBody>
      </p:sp>
      <p:pic>
        <p:nvPicPr>
          <p:cNvPr id="4" name="Picture 3">
            <a:extLst>
              <a:ext uri="{FF2B5EF4-FFF2-40B4-BE49-F238E27FC236}">
                <a16:creationId xmlns:a16="http://schemas.microsoft.com/office/drawing/2014/main" id="{D1BA46DF-ABCC-A6DC-976A-E0847624A8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4272" y="0"/>
            <a:ext cx="3000375" cy="6789107"/>
          </a:xfrm>
          <a:prstGeom prst="rect">
            <a:avLst/>
          </a:prstGeom>
          <a:noFill/>
          <a:ln>
            <a:noFill/>
          </a:ln>
        </p:spPr>
      </p:pic>
    </p:spTree>
    <p:extLst>
      <p:ext uri="{BB962C8B-B14F-4D97-AF65-F5344CB8AC3E}">
        <p14:creationId xmlns:p14="http://schemas.microsoft.com/office/powerpoint/2010/main" val="70049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1" y="0"/>
            <a:ext cx="4070959" cy="638827"/>
          </a:xfrm>
        </p:spPr>
        <p:txBody>
          <a:bodyPr>
            <a:noAutofit/>
          </a:bodyPr>
          <a:lstStyle/>
          <a:p>
            <a:r>
              <a:rPr lang="en-US" b="1" dirty="0">
                <a:effectLst/>
                <a:latin typeface="Times New Roman" panose="02020603050405020304" pitchFamily="18" charset="0"/>
                <a:ea typeface="Times New Roman" panose="02020603050405020304" pitchFamily="18" charset="0"/>
              </a:rPr>
              <a:t>Sequence Diagram</a:t>
            </a:r>
            <a:endParaRPr lang="en-IN" dirty="0"/>
          </a:p>
        </p:txBody>
      </p:sp>
      <p:pic>
        <p:nvPicPr>
          <p:cNvPr id="3" name="Picture 2">
            <a:extLst>
              <a:ext uri="{FF2B5EF4-FFF2-40B4-BE49-F238E27FC236}">
                <a16:creationId xmlns:a16="http://schemas.microsoft.com/office/drawing/2014/main" id="{CF1D014C-2755-1AD9-43E3-B75C74AEE2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0958" y="34450"/>
            <a:ext cx="4872625" cy="6823550"/>
          </a:xfrm>
          <a:prstGeom prst="rect">
            <a:avLst/>
          </a:prstGeom>
          <a:noFill/>
          <a:ln>
            <a:noFill/>
          </a:ln>
        </p:spPr>
      </p:pic>
    </p:spTree>
    <p:extLst>
      <p:ext uri="{BB962C8B-B14F-4D97-AF65-F5344CB8AC3E}">
        <p14:creationId xmlns:p14="http://schemas.microsoft.com/office/powerpoint/2010/main" val="360939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Synopsis</a:t>
            </a: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BB086E3-EA2A-4B67-732F-66A39E385492}"/>
              </a:ext>
            </a:extLst>
          </p:cNvPr>
          <p:cNvSpPr>
            <a:spLocks noGrp="1"/>
          </p:cNvSpPr>
          <p:nvPr>
            <p:ph idx="1"/>
          </p:nvPr>
        </p:nvSpPr>
        <p:spPr/>
        <p:txBody>
          <a:bodyPr>
            <a:normAutofit/>
          </a:bodyPr>
          <a:lstStyle/>
          <a:p>
            <a:pPr marL="400050" lvl="1"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“Job Portal”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provides a comprehensive guide to understanding and utilizing a sophisticated online job portal built using Laravel/PHP with MySQL database. This documentation serves as a roadmap for users, companies, and administrators, offering insights into the website's features, architecture, and functionalities.</a:t>
            </a:r>
          </a:p>
          <a:p>
            <a:pPr algn="just">
              <a:lnSpc>
                <a:spcPct val="150000"/>
              </a:lnSpc>
              <a:spcAft>
                <a:spcPts val="800"/>
              </a:spcAft>
              <a:buFont typeface="Wingdings" panose="05000000000000000000" pitchFamily="2" charset="2"/>
              <a:buChar char="v"/>
            </a:pPr>
            <a:r>
              <a:rPr lang="en-IN" b="1" kern="100" dirty="0">
                <a:latin typeface="Times New Roman" panose="02020603050405020304" pitchFamily="18" charset="0"/>
                <a:ea typeface="Calibri" panose="020F0502020204030204" pitchFamily="34" charset="0"/>
                <a:cs typeface="Times New Roman" panose="02020603050405020304" pitchFamily="18" charset="0"/>
              </a:rPr>
              <a:t>INTRODUCTION	</a:t>
            </a:r>
          </a:p>
          <a:p>
            <a:pPr marL="628650" lvl="1" algn="just">
              <a:lnSpc>
                <a:spcPct val="150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rPr>
              <a:t>The introduction outlines the purpose and objectives of the project, targeting a broad audience interested in exploring or utilizing the job portal website. </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902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1" y="0"/>
            <a:ext cx="4070959" cy="638827"/>
          </a:xfrm>
        </p:spPr>
        <p:txBody>
          <a:bodyPr>
            <a:noAutofit/>
          </a:bodyPr>
          <a:lstStyle/>
          <a:p>
            <a:r>
              <a:rPr lang="en-US" b="1" dirty="0">
                <a:effectLst/>
                <a:latin typeface="Times New Roman" panose="02020603050405020304" pitchFamily="18" charset="0"/>
                <a:ea typeface="Times New Roman" panose="02020603050405020304" pitchFamily="18" charset="0"/>
              </a:rPr>
              <a:t>Activity Diagram</a:t>
            </a:r>
            <a:endParaRPr lang="en-IN" dirty="0"/>
          </a:p>
        </p:txBody>
      </p:sp>
      <p:pic>
        <p:nvPicPr>
          <p:cNvPr id="4" name="Picture 3">
            <a:extLst>
              <a:ext uri="{FF2B5EF4-FFF2-40B4-BE49-F238E27FC236}">
                <a16:creationId xmlns:a16="http://schemas.microsoft.com/office/drawing/2014/main" id="{BF88D219-1A87-E4E9-D610-F261BC71CB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3865" y="0"/>
            <a:ext cx="8010668" cy="6858000"/>
          </a:xfrm>
          <a:prstGeom prst="rect">
            <a:avLst/>
          </a:prstGeom>
          <a:noFill/>
          <a:ln>
            <a:noFill/>
          </a:ln>
        </p:spPr>
      </p:pic>
    </p:spTree>
    <p:extLst>
      <p:ext uri="{BB962C8B-B14F-4D97-AF65-F5344CB8AC3E}">
        <p14:creationId xmlns:p14="http://schemas.microsoft.com/office/powerpoint/2010/main" val="386037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1" y="0"/>
            <a:ext cx="4070959" cy="638827"/>
          </a:xfrm>
        </p:spPr>
        <p:txBody>
          <a:bodyPr>
            <a:noAutofit/>
          </a:bodyPr>
          <a:lstStyle/>
          <a:p>
            <a:r>
              <a:rPr lang="en-US" b="1" dirty="0">
                <a:effectLst/>
                <a:latin typeface="Times New Roman" panose="02020603050405020304" pitchFamily="18" charset="0"/>
                <a:ea typeface="Times New Roman" panose="02020603050405020304" pitchFamily="18" charset="0"/>
              </a:rPr>
              <a:t>Table Structure</a:t>
            </a:r>
            <a:endParaRPr lang="en-IN" dirty="0"/>
          </a:p>
        </p:txBody>
      </p:sp>
      <p:pic>
        <p:nvPicPr>
          <p:cNvPr id="3" name="Picture 2">
            <a:extLst>
              <a:ext uri="{FF2B5EF4-FFF2-40B4-BE49-F238E27FC236}">
                <a16:creationId xmlns:a16="http://schemas.microsoft.com/office/drawing/2014/main" id="{7FF141DC-B0C1-41D6-3C49-4196B62B29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47" y="638826"/>
            <a:ext cx="8972789" cy="6042389"/>
          </a:xfrm>
          <a:prstGeom prst="rect">
            <a:avLst/>
          </a:prstGeom>
          <a:noFill/>
          <a:ln>
            <a:noFill/>
          </a:ln>
        </p:spPr>
      </p:pic>
    </p:spTree>
    <p:extLst>
      <p:ext uri="{BB962C8B-B14F-4D97-AF65-F5344CB8AC3E}">
        <p14:creationId xmlns:p14="http://schemas.microsoft.com/office/powerpoint/2010/main" val="3935375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1" y="0"/>
            <a:ext cx="6815329" cy="638827"/>
          </a:xfrm>
        </p:spPr>
        <p:txBody>
          <a:bodyPr>
            <a:noAutofit/>
          </a:bodyPr>
          <a:lstStyle/>
          <a:p>
            <a:r>
              <a:rPr lang="en-US" b="1" dirty="0">
                <a:effectLst/>
                <a:latin typeface="Times New Roman" panose="02020603050405020304" pitchFamily="18" charset="0"/>
                <a:ea typeface="Times New Roman" panose="02020603050405020304" pitchFamily="18" charset="0"/>
              </a:rPr>
              <a:t>Entity Relationship Diagram</a:t>
            </a:r>
            <a:endParaRPr lang="en-IN" dirty="0"/>
          </a:p>
        </p:txBody>
      </p:sp>
      <p:pic>
        <p:nvPicPr>
          <p:cNvPr id="3" name="Picture 2">
            <a:extLst>
              <a:ext uri="{FF2B5EF4-FFF2-40B4-BE49-F238E27FC236}">
                <a16:creationId xmlns:a16="http://schemas.microsoft.com/office/drawing/2014/main" id="{2350E9D3-3C8B-B5A3-DC1D-3869386454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3456" y="638827"/>
            <a:ext cx="8705088" cy="6219173"/>
          </a:xfrm>
          <a:prstGeom prst="rect">
            <a:avLst/>
          </a:prstGeom>
          <a:noFill/>
          <a:ln>
            <a:noFill/>
          </a:ln>
        </p:spPr>
      </p:pic>
    </p:spTree>
    <p:extLst>
      <p:ext uri="{BB962C8B-B14F-4D97-AF65-F5344CB8AC3E}">
        <p14:creationId xmlns:p14="http://schemas.microsoft.com/office/powerpoint/2010/main" val="97088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rPr>
              <a:t>Screen Shots</a:t>
            </a:r>
            <a:br>
              <a:rPr lang="en-US" sz="3600" b="1" dirty="0">
                <a:effectLst/>
                <a:latin typeface="Times New Roman" panose="02020603050405020304" pitchFamily="18" charset="0"/>
                <a:ea typeface="Times New Roman" panose="02020603050405020304" pitchFamily="18" charset="0"/>
              </a:rPr>
            </a:br>
            <a:r>
              <a:rPr lang="en-US" dirty="0"/>
              <a:t> </a:t>
            </a:r>
            <a:endParaRPr lang="en-IN" dirty="0"/>
          </a:p>
        </p:txBody>
      </p:sp>
      <p:pic>
        <p:nvPicPr>
          <p:cNvPr id="4" name="Picture 3">
            <a:extLst>
              <a:ext uri="{FF2B5EF4-FFF2-40B4-BE49-F238E27FC236}">
                <a16:creationId xmlns:a16="http://schemas.microsoft.com/office/drawing/2014/main" id="{47DD3030-F675-4162-9CF9-85C9D5162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81"/>
            <a:ext cx="12192000" cy="6426237"/>
          </a:xfrm>
          <a:prstGeom prst="rect">
            <a:avLst/>
          </a:prstGeom>
        </p:spPr>
      </p:pic>
    </p:spTree>
    <p:extLst>
      <p:ext uri="{BB962C8B-B14F-4D97-AF65-F5344CB8AC3E}">
        <p14:creationId xmlns:p14="http://schemas.microsoft.com/office/powerpoint/2010/main" val="1464821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rPr>
              <a:t>Screen Shots</a:t>
            </a:r>
            <a:br>
              <a:rPr lang="en-US" sz="3600" b="1" dirty="0">
                <a:effectLst/>
                <a:latin typeface="Times New Roman" panose="02020603050405020304" pitchFamily="18" charset="0"/>
                <a:ea typeface="Times New Roman" panose="02020603050405020304" pitchFamily="18" charset="0"/>
              </a:rPr>
            </a:br>
            <a:r>
              <a:rPr lang="en-US" dirty="0"/>
              <a:t> </a:t>
            </a:r>
            <a:endParaRPr lang="en-IN" dirty="0"/>
          </a:p>
        </p:txBody>
      </p:sp>
      <p:pic>
        <p:nvPicPr>
          <p:cNvPr id="6" name="Picture 5">
            <a:extLst>
              <a:ext uri="{FF2B5EF4-FFF2-40B4-BE49-F238E27FC236}">
                <a16:creationId xmlns:a16="http://schemas.microsoft.com/office/drawing/2014/main" id="{01A5743C-C814-1619-28FD-AB0537B38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81"/>
            <a:ext cx="12192000" cy="6426237"/>
          </a:xfrm>
          <a:prstGeom prst="rect">
            <a:avLst/>
          </a:prstGeom>
        </p:spPr>
      </p:pic>
    </p:spTree>
    <p:extLst>
      <p:ext uri="{BB962C8B-B14F-4D97-AF65-F5344CB8AC3E}">
        <p14:creationId xmlns:p14="http://schemas.microsoft.com/office/powerpoint/2010/main" val="371520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rPr>
              <a:t>Screen Shots</a:t>
            </a:r>
            <a:br>
              <a:rPr lang="en-US" sz="3600" b="1" dirty="0">
                <a:effectLst/>
                <a:latin typeface="Times New Roman" panose="02020603050405020304" pitchFamily="18" charset="0"/>
                <a:ea typeface="Times New Roman" panose="02020603050405020304" pitchFamily="18" charset="0"/>
              </a:rPr>
            </a:br>
            <a:r>
              <a:rPr lang="en-US" dirty="0"/>
              <a:t> </a:t>
            </a:r>
            <a:endParaRPr lang="en-IN" dirty="0"/>
          </a:p>
        </p:txBody>
      </p:sp>
      <p:pic>
        <p:nvPicPr>
          <p:cNvPr id="10" name="Picture 9">
            <a:extLst>
              <a:ext uri="{FF2B5EF4-FFF2-40B4-BE49-F238E27FC236}">
                <a16:creationId xmlns:a16="http://schemas.microsoft.com/office/drawing/2014/main" id="{4DF62A29-5142-8103-5E8A-501AC9B0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81"/>
            <a:ext cx="12192000" cy="6426237"/>
          </a:xfrm>
          <a:prstGeom prst="rect">
            <a:avLst/>
          </a:prstGeom>
        </p:spPr>
      </p:pic>
    </p:spTree>
    <p:extLst>
      <p:ext uri="{BB962C8B-B14F-4D97-AF65-F5344CB8AC3E}">
        <p14:creationId xmlns:p14="http://schemas.microsoft.com/office/powerpoint/2010/main" val="256768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rPr>
              <a:t>Screen Shots</a:t>
            </a:r>
            <a:br>
              <a:rPr lang="en-US" sz="3600" b="1" dirty="0">
                <a:effectLst/>
                <a:latin typeface="Times New Roman" panose="02020603050405020304" pitchFamily="18" charset="0"/>
                <a:ea typeface="Times New Roman" panose="02020603050405020304" pitchFamily="18" charset="0"/>
              </a:rPr>
            </a:br>
            <a:r>
              <a:rPr lang="en-US" dirty="0"/>
              <a:t> </a:t>
            </a:r>
            <a:endParaRPr lang="en-IN" dirty="0"/>
          </a:p>
        </p:txBody>
      </p:sp>
      <p:pic>
        <p:nvPicPr>
          <p:cNvPr id="8" name="Picture 7">
            <a:extLst>
              <a:ext uri="{FF2B5EF4-FFF2-40B4-BE49-F238E27FC236}">
                <a16:creationId xmlns:a16="http://schemas.microsoft.com/office/drawing/2014/main" id="{F82BF8F3-1CF7-C0B1-1484-9952F4F82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81"/>
            <a:ext cx="12192000" cy="6426237"/>
          </a:xfrm>
          <a:prstGeom prst="rect">
            <a:avLst/>
          </a:prstGeom>
        </p:spPr>
      </p:pic>
    </p:spTree>
    <p:extLst>
      <p:ext uri="{BB962C8B-B14F-4D97-AF65-F5344CB8AC3E}">
        <p14:creationId xmlns:p14="http://schemas.microsoft.com/office/powerpoint/2010/main" val="3571305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rPr>
              <a:t>Screen Shots</a:t>
            </a:r>
            <a:br>
              <a:rPr lang="en-US" sz="3600" b="1" dirty="0">
                <a:effectLst/>
                <a:latin typeface="Times New Roman" panose="02020603050405020304" pitchFamily="18" charset="0"/>
                <a:ea typeface="Times New Roman" panose="02020603050405020304" pitchFamily="18" charset="0"/>
              </a:rPr>
            </a:br>
            <a:r>
              <a:rPr lang="en-US" dirty="0"/>
              <a:t> </a:t>
            </a:r>
            <a:endParaRPr lang="en-IN" dirty="0"/>
          </a:p>
        </p:txBody>
      </p:sp>
      <p:pic>
        <p:nvPicPr>
          <p:cNvPr id="12" name="Picture 11">
            <a:extLst>
              <a:ext uri="{FF2B5EF4-FFF2-40B4-BE49-F238E27FC236}">
                <a16:creationId xmlns:a16="http://schemas.microsoft.com/office/drawing/2014/main" id="{0713C27D-BAF6-16AF-78F8-B7A3D23DB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763"/>
            <a:ext cx="12192000" cy="6426237"/>
          </a:xfrm>
          <a:prstGeom prst="rect">
            <a:avLst/>
          </a:prstGeom>
        </p:spPr>
      </p:pic>
    </p:spTree>
    <p:extLst>
      <p:ext uri="{BB962C8B-B14F-4D97-AF65-F5344CB8AC3E}">
        <p14:creationId xmlns:p14="http://schemas.microsoft.com/office/powerpoint/2010/main" val="124034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rPr>
              <a:t>Screen Shots</a:t>
            </a:r>
            <a:br>
              <a:rPr lang="en-US" sz="3600" b="1" dirty="0">
                <a:effectLst/>
                <a:latin typeface="Times New Roman" panose="02020603050405020304" pitchFamily="18" charset="0"/>
                <a:ea typeface="Times New Roman" panose="02020603050405020304" pitchFamily="18" charset="0"/>
              </a:rPr>
            </a:br>
            <a:r>
              <a:rPr lang="en-US" dirty="0"/>
              <a:t> </a:t>
            </a:r>
            <a:endParaRPr lang="en-IN" dirty="0"/>
          </a:p>
        </p:txBody>
      </p:sp>
      <p:pic>
        <p:nvPicPr>
          <p:cNvPr id="14" name="Picture 13">
            <a:extLst>
              <a:ext uri="{FF2B5EF4-FFF2-40B4-BE49-F238E27FC236}">
                <a16:creationId xmlns:a16="http://schemas.microsoft.com/office/drawing/2014/main" id="{EAFDF925-28BB-F222-73AA-49304AFA0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81"/>
            <a:ext cx="12192000" cy="6426237"/>
          </a:xfrm>
          <a:prstGeom prst="rect">
            <a:avLst/>
          </a:prstGeom>
        </p:spPr>
      </p:pic>
    </p:spTree>
    <p:extLst>
      <p:ext uri="{BB962C8B-B14F-4D97-AF65-F5344CB8AC3E}">
        <p14:creationId xmlns:p14="http://schemas.microsoft.com/office/powerpoint/2010/main" val="343439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rPr>
              <a:t>Screen Shots</a:t>
            </a:r>
            <a:br>
              <a:rPr lang="en-US" sz="3600" b="1" dirty="0">
                <a:effectLst/>
                <a:latin typeface="Times New Roman" panose="02020603050405020304" pitchFamily="18" charset="0"/>
                <a:ea typeface="Times New Roman" panose="02020603050405020304" pitchFamily="18" charset="0"/>
              </a:rPr>
            </a:br>
            <a:r>
              <a:rPr lang="en-US" dirty="0"/>
              <a:t> </a:t>
            </a:r>
            <a:endParaRPr lang="en-IN" dirty="0"/>
          </a:p>
        </p:txBody>
      </p:sp>
      <p:pic>
        <p:nvPicPr>
          <p:cNvPr id="18" name="Picture 17">
            <a:extLst>
              <a:ext uri="{FF2B5EF4-FFF2-40B4-BE49-F238E27FC236}">
                <a16:creationId xmlns:a16="http://schemas.microsoft.com/office/drawing/2014/main" id="{93D9D1BD-ECE9-DB80-AA4E-4D126AA03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81"/>
            <a:ext cx="12192000" cy="6426237"/>
          </a:xfrm>
          <a:prstGeom prst="rect">
            <a:avLst/>
          </a:prstGeom>
        </p:spPr>
      </p:pic>
    </p:spTree>
    <p:extLst>
      <p:ext uri="{BB962C8B-B14F-4D97-AF65-F5344CB8AC3E}">
        <p14:creationId xmlns:p14="http://schemas.microsoft.com/office/powerpoint/2010/main" val="391643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a:extLst>
              <a:ext uri="{FF2B5EF4-FFF2-40B4-BE49-F238E27FC236}">
                <a16:creationId xmlns:a16="http://schemas.microsoft.com/office/drawing/2014/main" id="{239D504F-2881-9DB5-C350-35977E5F396D}"/>
              </a:ext>
            </a:extLst>
          </p:cNvPr>
          <p:cNvSpPr>
            <a:spLocks noGrp="1"/>
          </p:cNvSpPr>
          <p:nvPr>
            <p:ph idx="1"/>
          </p:nvPr>
        </p:nvSpPr>
        <p:spPr>
          <a:xfrm>
            <a:off x="677334" y="739589"/>
            <a:ext cx="8596668" cy="5301774"/>
          </a:xfrm>
        </p:spPr>
        <p:txBody>
          <a:bodyPr>
            <a:normAutofit/>
          </a:bodyPr>
          <a:lstStyle/>
          <a:p>
            <a:pPr algn="just">
              <a:lnSpc>
                <a:spcPct val="150000"/>
              </a:lnSpc>
              <a:spcAft>
                <a:spcPts val="800"/>
              </a:spcAft>
              <a:buFont typeface="Wingdings" panose="05000000000000000000" pitchFamily="2" charset="2"/>
              <a:buChar char="v"/>
            </a:pPr>
            <a:r>
              <a:rPr lang="en-IN" b="1" kern="100" dirty="0">
                <a:latin typeface="Times New Roman" panose="02020603050405020304" pitchFamily="18" charset="0"/>
                <a:ea typeface="Calibri" panose="020F0502020204030204" pitchFamily="34" charset="0"/>
                <a:cs typeface="Times New Roman" panose="02020603050405020304" pitchFamily="18" charset="0"/>
              </a:rPr>
              <a:t>FEATURES</a:t>
            </a:r>
          </a:p>
          <a:p>
            <a:pPr marL="228600" algn="just">
              <a:lnSpc>
                <a:spcPct val="150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section delves into the various features offered by the job portal website, categorizing them based on user roles (User, Company, Admin). It describes how users can browse job listings, apply for jobs, and interact with posts and other users. </a:t>
            </a:r>
          </a:p>
          <a:p>
            <a:pPr algn="just">
              <a:lnSpc>
                <a:spcPct val="150000"/>
              </a:lnSpc>
              <a:spcAft>
                <a:spcPts val="800"/>
              </a:spcAft>
              <a:buFont typeface="Wingdings" panose="05000000000000000000" pitchFamily="2" charset="2"/>
              <a:buChar char="v"/>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Architecture and Technologies Used:</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architecture section provides insights into the underlying technology stack, including Laravel/PHP framework and MySQL database. </a:t>
            </a:r>
          </a:p>
          <a:p>
            <a:pPr marL="228600" algn="just">
              <a:lnSpc>
                <a:spcPct val="150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“Job Portal”</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serves as a comprehensive resource for understanding, utilizing, and further developing the job portal website, catering to the diverse needs of users, companies, and administrators alike.</a:t>
            </a:r>
            <a:endParaRPr lang="en-IN" dirty="0">
              <a:effectLst/>
              <a:latin typeface="Times New Roman" panose="02020603050405020304" pitchFamily="18" charset="0"/>
              <a:ea typeface="Bitstream Vera Sans"/>
              <a:cs typeface="Times New Roman" panose="02020603050405020304" pitchFamily="18" charset="0"/>
            </a:endParaRPr>
          </a:p>
          <a:p>
            <a:pPr marL="228600" algn="just">
              <a:lnSpc>
                <a:spcPct val="150000"/>
              </a:lnSpc>
              <a:spcAft>
                <a:spcPts val="800"/>
              </a:spcAft>
            </a:pPr>
            <a:endParaRPr lang="en-IN" dirty="0">
              <a:effectLst/>
              <a:latin typeface="Times New Roman" panose="02020603050405020304" pitchFamily="18" charset="0"/>
              <a:ea typeface="Bitstream Vera Sans"/>
              <a:cs typeface="Times New Roman" panose="02020603050405020304" pitchFamily="18" charset="0"/>
            </a:endParaRPr>
          </a:p>
        </p:txBody>
      </p:sp>
    </p:spTree>
    <p:extLst>
      <p:ext uri="{BB962C8B-B14F-4D97-AF65-F5344CB8AC3E}">
        <p14:creationId xmlns:p14="http://schemas.microsoft.com/office/powerpoint/2010/main" val="2949471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343913" y="136359"/>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System Testing</a:t>
            </a:r>
            <a:endParaRPr lang="en-IN" dirty="0">
              <a:latin typeface="Times New Roman" panose="02020603050405020304" pitchFamily="18" charset="0"/>
              <a:cs typeface="Times New Roman" panose="02020603050405020304" pitchFamily="18" charset="0"/>
            </a:endParaRPr>
          </a:p>
        </p:txBody>
      </p:sp>
      <p:sp>
        <p:nvSpPr>
          <p:cNvPr id="6" name="Content Placeholder 7">
            <a:extLst>
              <a:ext uri="{FF2B5EF4-FFF2-40B4-BE49-F238E27FC236}">
                <a16:creationId xmlns:a16="http://schemas.microsoft.com/office/drawing/2014/main" id="{A00A7328-F5DC-5500-1DA6-E8E07C25D264}"/>
              </a:ext>
            </a:extLst>
          </p:cNvPr>
          <p:cNvSpPr>
            <a:spLocks noGrp="1"/>
          </p:cNvSpPr>
          <p:nvPr>
            <p:ph idx="1"/>
          </p:nvPr>
        </p:nvSpPr>
        <p:spPr>
          <a:xfrm>
            <a:off x="490092" y="1155033"/>
            <a:ext cx="9616433" cy="5309936"/>
          </a:xfrm>
        </p:spPr>
        <p:txBody>
          <a:bodyPr>
            <a:no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Testing and Implementation</a:t>
            </a:r>
          </a:p>
          <a:p>
            <a:pPr lvl="1"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Bitstream Vera Sans"/>
                <a:cs typeface="Times New Roman" panose="02020603050405020304" pitchFamily="18" charset="0"/>
              </a:rPr>
              <a:t>System testing is a critical phase in the development lifecycle of the job portal project. It ensures that the entire system, including its components and functionalities, operates as intended before deployment to production. </a:t>
            </a:r>
            <a:endParaRPr lang="en-IN" sz="1800" dirty="0">
              <a:effectLst/>
              <a:latin typeface="Times New Roman" panose="02020603050405020304" pitchFamily="18" charset="0"/>
              <a:ea typeface="Bitstream Vera Sans"/>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Testing Methodology</a:t>
            </a:r>
          </a:p>
          <a:p>
            <a:pPr lvl="1" algn="just">
              <a:lnSpc>
                <a:spcPct val="150000"/>
              </a:lnSpc>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Functional Testing:</a:t>
            </a:r>
            <a:r>
              <a:rPr lang="en-US" sz="1800" dirty="0">
                <a:effectLst/>
                <a:latin typeface="Times New Roman" panose="02020603050405020304" pitchFamily="18" charset="0"/>
                <a:ea typeface="Times New Roman" panose="02020603050405020304" pitchFamily="18" charset="0"/>
              </a:rPr>
              <a:t> Verifying the functionality of each feature, such as user registration, job posting, job search, etc., </a:t>
            </a: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Testing the integration of individual components to ensure they function together as a cohesive system.</a:t>
            </a:r>
          </a:p>
          <a:p>
            <a:pPr lvl="1" algn="just">
              <a:lnSpc>
                <a:spcPct val="150000"/>
              </a:lnSpc>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Performance Testing: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Evaluating system performance under varying loads to ensure it can handle expected user traffic.</a:t>
            </a:r>
            <a:endParaRPr lang="en-IN" sz="1800" dirty="0">
              <a:effectLst/>
              <a:latin typeface="Nimbus Roman No9 L"/>
              <a:ea typeface="Bitstream Vera Sans"/>
              <a:cs typeface="Times New Roman" panose="02020603050405020304" pitchFamily="18" charset="0"/>
            </a:endParaRPr>
          </a:p>
        </p:txBody>
      </p:sp>
    </p:spTree>
    <p:extLst>
      <p:ext uri="{BB962C8B-B14F-4D97-AF65-F5344CB8AC3E}">
        <p14:creationId xmlns:p14="http://schemas.microsoft.com/office/powerpoint/2010/main" val="1206190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156237"/>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System Testing</a:t>
            </a:r>
            <a:endParaRPr lang="en-IN" dirty="0">
              <a:latin typeface="Times New Roman" panose="02020603050405020304" pitchFamily="18" charset="0"/>
              <a:cs typeface="Times New Roman" panose="02020603050405020304" pitchFamily="18" charset="0"/>
            </a:endParaRPr>
          </a:p>
        </p:txBody>
      </p:sp>
      <p:sp>
        <p:nvSpPr>
          <p:cNvPr id="6" name="Content Placeholder 7">
            <a:extLst>
              <a:ext uri="{FF2B5EF4-FFF2-40B4-BE49-F238E27FC236}">
                <a16:creationId xmlns:a16="http://schemas.microsoft.com/office/drawing/2014/main" id="{A00A7328-F5DC-5500-1DA6-E8E07C25D264}"/>
              </a:ext>
            </a:extLst>
          </p:cNvPr>
          <p:cNvSpPr>
            <a:spLocks noGrp="1"/>
          </p:cNvSpPr>
          <p:nvPr>
            <p:ph idx="1"/>
          </p:nvPr>
        </p:nvSpPr>
        <p:spPr>
          <a:xfrm>
            <a:off x="497305" y="1171074"/>
            <a:ext cx="9603957" cy="5530689"/>
          </a:xfrm>
        </p:spPr>
        <p:txBody>
          <a:bodyPr>
            <a:no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Test Case Design</a:t>
            </a:r>
          </a:p>
          <a:p>
            <a:pPr lvl="1" indent="-342900" algn="just">
              <a:lnSpc>
                <a:spcPct val="150000"/>
              </a:lnSpc>
              <a:buFont typeface="Arial" panose="020B0604020202020204" pitchFamily="34" charset="0"/>
              <a:buChar char="•"/>
              <a:tabLst>
                <a:tab pos="84772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User Registration: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Verify that users can register successfully with valid information.</a:t>
            </a:r>
            <a:endParaRPr lang="en-IN" sz="1800" dirty="0">
              <a:effectLst/>
              <a:latin typeface="Times New Roman" panose="02020603050405020304" pitchFamily="18" charset="0"/>
              <a:ea typeface="Bitstream Vera Sans"/>
              <a:cs typeface="Times New Roman" panose="02020603050405020304" pitchFamily="18" charset="0"/>
            </a:endParaRPr>
          </a:p>
          <a:p>
            <a:pPr lvl="1" indent="-342900" algn="just">
              <a:lnSpc>
                <a:spcPct val="150000"/>
              </a:lnSpc>
              <a:buFont typeface="Arial" panose="020B0604020202020204" pitchFamily="34" charset="0"/>
              <a:buChar char="•"/>
              <a:tabLst>
                <a:tab pos="84772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Job Posting: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Test that companies can post jobs with accurate details and required information fields.</a:t>
            </a:r>
            <a:endParaRPr lang="en-IN" sz="1800" dirty="0">
              <a:effectLst/>
              <a:latin typeface="Times New Roman" panose="02020603050405020304" pitchFamily="18" charset="0"/>
              <a:ea typeface="Bitstream Vera Sans"/>
              <a:cs typeface="Times New Roman" panose="02020603050405020304" pitchFamily="18" charset="0"/>
            </a:endParaRPr>
          </a:p>
          <a:p>
            <a:pPr lvl="1" indent="-342900" algn="just">
              <a:lnSpc>
                <a:spcPct val="150000"/>
              </a:lnSpc>
              <a:buFont typeface="Arial" panose="020B0604020202020204" pitchFamily="34" charset="0"/>
              <a:buChar char="•"/>
              <a:tabLst>
                <a:tab pos="84772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Job Search: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Ensure users can search for jobs using different criteria and obtain relevant results.</a:t>
            </a:r>
            <a:endParaRPr lang="en-IN" sz="1800" dirty="0">
              <a:effectLst/>
              <a:latin typeface="Times New Roman" panose="02020603050405020304" pitchFamily="18" charset="0"/>
              <a:ea typeface="Bitstream Vera Sans"/>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System Implementation Strategy</a:t>
            </a:r>
            <a:r>
              <a:rPr lang="en-US" dirty="0">
                <a:effectLst/>
                <a:latin typeface="Times New Roman" panose="02020603050405020304" pitchFamily="18" charset="0"/>
                <a:ea typeface="Bitstream Vera Sans"/>
                <a:cs typeface="Times New Roman" panose="02020603050405020304" pitchFamily="18" charset="0"/>
              </a:rPr>
              <a:t> </a:t>
            </a:r>
          </a:p>
          <a:p>
            <a:pPr lvl="1" indent="-342900" algn="just">
              <a:lnSpc>
                <a:spcPct val="150000"/>
              </a:lnSpc>
              <a:buFont typeface="Arial" panose="020B0604020202020204" pitchFamily="34" charset="0"/>
              <a:buChar char="•"/>
              <a:tabLst>
                <a:tab pos="84772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Test Environment Setup: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Establish a dedicated testing environment mirroring the production environment to conduct testing without affecting live operations.</a:t>
            </a:r>
            <a:endParaRPr lang="en-IN" sz="1800" dirty="0">
              <a:effectLst/>
              <a:latin typeface="Times New Roman" panose="02020603050405020304" pitchFamily="18" charset="0"/>
              <a:ea typeface="Bitstream Vera Sans"/>
              <a:cs typeface="Times New Roman" panose="02020603050405020304" pitchFamily="18" charset="0"/>
            </a:endParaRPr>
          </a:p>
          <a:p>
            <a:pPr lvl="1" indent="-342900" algn="just">
              <a:lnSpc>
                <a:spcPct val="150000"/>
              </a:lnSpc>
              <a:buFont typeface="Arial" panose="020B0604020202020204" pitchFamily="34" charset="0"/>
              <a:buChar char="•"/>
              <a:tabLst>
                <a:tab pos="84772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Test Plan Creation: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Develop a comprehensive test plan outlining testing objectives, scope, resources, and timelines.</a:t>
            </a:r>
            <a:endParaRPr lang="en-IN" sz="1800" dirty="0">
              <a:effectLst/>
              <a:latin typeface="Times New Roman" panose="02020603050405020304" pitchFamily="18" charset="0"/>
              <a:ea typeface="Bitstream Vera Sans"/>
              <a:cs typeface="Times New Roman" panose="02020603050405020304" pitchFamily="18" charset="0"/>
            </a:endParaRPr>
          </a:p>
        </p:txBody>
      </p:sp>
    </p:spTree>
    <p:extLst>
      <p:ext uri="{BB962C8B-B14F-4D97-AF65-F5344CB8AC3E}">
        <p14:creationId xmlns:p14="http://schemas.microsoft.com/office/powerpoint/2010/main" val="1399194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263703" y="609601"/>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Content Placeholder 7">
            <a:extLst>
              <a:ext uri="{FF2B5EF4-FFF2-40B4-BE49-F238E27FC236}">
                <a16:creationId xmlns:a16="http://schemas.microsoft.com/office/drawing/2014/main" id="{A00A7328-F5DC-5500-1DA6-E8E07C25D264}"/>
              </a:ext>
            </a:extLst>
          </p:cNvPr>
          <p:cNvSpPr>
            <a:spLocks noGrp="1"/>
          </p:cNvSpPr>
          <p:nvPr>
            <p:ph idx="1"/>
          </p:nvPr>
        </p:nvSpPr>
        <p:spPr>
          <a:xfrm>
            <a:off x="677334" y="1930401"/>
            <a:ext cx="8596668" cy="4110962"/>
          </a:xfrm>
        </p:spPr>
        <p:txBody>
          <a:bodyPr>
            <a:normAutofit/>
          </a:bodyPr>
          <a:lstStyle/>
          <a:p>
            <a:pPr algn="just">
              <a:lnSpc>
                <a:spcPct val="150000"/>
              </a:lnSpc>
              <a:spcAft>
                <a:spcPts val="800"/>
              </a:spcAft>
              <a:buFont typeface="Wingdings" panose="05000000000000000000" pitchFamily="2" charset="2"/>
              <a:buChar char="v"/>
            </a:pPr>
            <a:r>
              <a:rPr lang="en-US" sz="1800" dirty="0">
                <a:solidFill>
                  <a:srgbClr val="1F1F1F"/>
                </a:solidFill>
                <a:effectLst/>
                <a:latin typeface="Times New Roman" panose="02020603050405020304" pitchFamily="18" charset="0"/>
                <a:ea typeface="Bitstream Vera Sans"/>
                <a:cs typeface="Times New Roman" panose="02020603050405020304" pitchFamily="18" charset="0"/>
              </a:rPr>
              <a:t>This document has presented a comprehensive overview of the Job Portal Website developed using Laravel/PHP and a MySQL database. The website caters to three user types: Users (job seekers), Companies (employers), and Admins</a:t>
            </a:r>
            <a:endParaRPr lang="en-IN" sz="1800" dirty="0">
              <a:effectLst/>
              <a:latin typeface="Times New Roman" panose="02020603050405020304" pitchFamily="18" charset="0"/>
              <a:ea typeface="Bitstream Vera Sans"/>
              <a:cs typeface="Times New Roman" panose="02020603050405020304" pitchFamily="18" charset="0"/>
            </a:endParaRPr>
          </a:p>
        </p:txBody>
      </p:sp>
    </p:spTree>
    <p:extLst>
      <p:ext uri="{BB962C8B-B14F-4D97-AF65-F5344CB8AC3E}">
        <p14:creationId xmlns:p14="http://schemas.microsoft.com/office/powerpoint/2010/main" val="3956142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135366" y="156237"/>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LEARNING DURING PROJECT WORK</a:t>
            </a:r>
            <a:endParaRPr lang="en-IN" dirty="0">
              <a:latin typeface="Times New Roman" panose="02020603050405020304" pitchFamily="18" charset="0"/>
              <a:cs typeface="Times New Roman" panose="02020603050405020304" pitchFamily="18" charset="0"/>
            </a:endParaRPr>
          </a:p>
        </p:txBody>
      </p:sp>
      <p:sp>
        <p:nvSpPr>
          <p:cNvPr id="6" name="Content Placeholder 7">
            <a:extLst>
              <a:ext uri="{FF2B5EF4-FFF2-40B4-BE49-F238E27FC236}">
                <a16:creationId xmlns:a16="http://schemas.microsoft.com/office/drawing/2014/main" id="{A00A7328-F5DC-5500-1DA6-E8E07C25D264}"/>
              </a:ext>
            </a:extLst>
          </p:cNvPr>
          <p:cNvSpPr>
            <a:spLocks noGrp="1"/>
          </p:cNvSpPr>
          <p:nvPr>
            <p:ph idx="1"/>
          </p:nvPr>
        </p:nvSpPr>
        <p:spPr>
          <a:xfrm>
            <a:off x="548995" y="1192465"/>
            <a:ext cx="9423929" cy="5509298"/>
          </a:xfrm>
        </p:spPr>
        <p:txBody>
          <a:bodyPr>
            <a:norm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rPr>
              <a:t>Technical Skills</a:t>
            </a:r>
          </a:p>
          <a:p>
            <a:pPr lvl="1"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Gained proficiency in Laravel development framework, particularly in areas like routing, controllers, models, and database interactions using Eloquent.</a:t>
            </a:r>
            <a:endParaRPr lang="en-US" sz="1800" b="1" dirty="0">
              <a:effectLst/>
              <a:latin typeface="Times New Roman" panose="02020603050405020304" pitchFamily="18" charset="0"/>
              <a:ea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Times New Roman" panose="02020603050405020304" pitchFamily="18" charset="0"/>
              </a:rPr>
              <a:t>Project Management</a:t>
            </a:r>
          </a:p>
          <a:p>
            <a:pPr lvl="1"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Enhanced skills in project planning, breaking down the development process into manageable tasks.</a:t>
            </a:r>
            <a:endParaRPr lang="en-US" sz="1800" b="1" dirty="0">
              <a:latin typeface="Times New Roman" panose="02020603050405020304" pitchFamily="18" charset="0"/>
              <a:ea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Bitstream Vera Sans"/>
                <a:cs typeface="Times New Roman" panose="02020603050405020304" pitchFamily="18" charset="0"/>
              </a:rPr>
              <a:t>Soft Skills</a:t>
            </a:r>
          </a:p>
          <a:p>
            <a:pPr lvl="1"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Developed problem-solving abilities by encountering and resolving technical challenges throughout the development process.</a:t>
            </a:r>
            <a:endParaRPr lang="en-IN" sz="1800" dirty="0">
              <a:effectLst/>
              <a:latin typeface="Nimbus Roman No9 L"/>
              <a:ea typeface="Bitstream Vera Sans"/>
              <a:cs typeface="Times New Roman" panose="02020603050405020304" pitchFamily="18" charset="0"/>
            </a:endParaRPr>
          </a:p>
        </p:txBody>
      </p:sp>
    </p:spTree>
    <p:extLst>
      <p:ext uri="{BB962C8B-B14F-4D97-AF65-F5344CB8AC3E}">
        <p14:creationId xmlns:p14="http://schemas.microsoft.com/office/powerpoint/2010/main" val="1763504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135366" y="156237"/>
            <a:ext cx="9423929" cy="1320800"/>
          </a:xfrm>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BIBLIOGRAPHY</a:t>
            </a:r>
            <a:endParaRPr lang="en-IN" dirty="0">
              <a:latin typeface="Times New Roman" panose="02020603050405020304" pitchFamily="18" charset="0"/>
              <a:cs typeface="Times New Roman" panose="02020603050405020304" pitchFamily="18" charset="0"/>
            </a:endParaRPr>
          </a:p>
        </p:txBody>
      </p:sp>
      <p:sp>
        <p:nvSpPr>
          <p:cNvPr id="6" name="Content Placeholder 7">
            <a:extLst>
              <a:ext uri="{FF2B5EF4-FFF2-40B4-BE49-F238E27FC236}">
                <a16:creationId xmlns:a16="http://schemas.microsoft.com/office/drawing/2014/main" id="{A00A7328-F5DC-5500-1DA6-E8E07C25D264}"/>
              </a:ext>
            </a:extLst>
          </p:cNvPr>
          <p:cNvSpPr>
            <a:spLocks noGrp="1"/>
          </p:cNvSpPr>
          <p:nvPr>
            <p:ph idx="1"/>
          </p:nvPr>
        </p:nvSpPr>
        <p:spPr>
          <a:xfrm>
            <a:off x="548995" y="1192465"/>
            <a:ext cx="9423929" cy="5509298"/>
          </a:xfrm>
        </p:spPr>
        <p:txBody>
          <a:bodyPr>
            <a:normAutofit/>
          </a:bodyPr>
          <a:lstStyle/>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Bitstream Vera Sans"/>
                <a:cs typeface="Times New Roman" panose="02020603050405020304" pitchFamily="18" charset="0"/>
              </a:rPr>
              <a:t>Online References</a:t>
            </a: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Laravel Documentation. Available online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https://laravel.com/docs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GitHub - Version control platform. Available online at: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https://github.com/</a:t>
            </a:r>
            <a:endParaRPr lang="en-IN" b="1" dirty="0">
              <a:effectLst/>
              <a:latin typeface="Times New Roman" panose="02020603050405020304" pitchFamily="18" charset="0"/>
              <a:ea typeface="Bitstream Vera Sans"/>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Bitstream Vera Sans"/>
                <a:cs typeface="Times New Roman" panose="02020603050405020304" pitchFamily="18" charset="0"/>
              </a:rPr>
              <a:t>Offline References</a:t>
            </a:r>
            <a:endParaRPr lang="en-IN" b="1" dirty="0">
              <a:latin typeface="Times New Roman" panose="02020603050405020304" pitchFamily="18" charset="0"/>
              <a:ea typeface="Bitstream Vera Sans"/>
              <a:cs typeface="Times New Roman" panose="02020603050405020304" pitchFamily="18" charset="0"/>
            </a:endParaRPr>
          </a:p>
          <a:p>
            <a:pPr marL="685800" algn="just">
              <a:lnSpc>
                <a:spcPct val="150000"/>
              </a:lnSpc>
              <a:buFont typeface="Arial" panose="020B0604020202020204" pitchFamily="34" charset="0"/>
              <a:buChar char="•"/>
            </a:pPr>
            <a:r>
              <a:rPr lang="en-US" sz="1800" dirty="0">
                <a:effectLst/>
                <a:latin typeface="Times New Roman" panose="02020603050405020304" pitchFamily="18" charset="0"/>
                <a:ea typeface="Bitstream Vera Sans"/>
                <a:cs typeface="Times New Roman" panose="02020603050405020304" pitchFamily="18" charset="0"/>
              </a:rPr>
              <a:t>Martin, Robert C. Clean Code: A Handbook of Agile Software Craftsmanship. Prentice Hall, 2008.</a:t>
            </a:r>
            <a:endParaRPr lang="en-IN" sz="1800" dirty="0">
              <a:effectLst/>
              <a:latin typeface="Nimbus Roman No9 L"/>
              <a:ea typeface="Bitstream Vera Sans"/>
              <a:cs typeface="Times New Roman" panose="02020603050405020304" pitchFamily="18" charset="0"/>
            </a:endParaRPr>
          </a:p>
          <a:p>
            <a:pPr marL="685800" algn="just">
              <a:lnSpc>
                <a:spcPct val="150000"/>
              </a:lnSpc>
              <a:buFont typeface="Arial" panose="020B0604020202020204" pitchFamily="34" charset="0"/>
              <a:buChar char="•"/>
            </a:pPr>
            <a:r>
              <a:rPr lang="en-US" sz="1800" dirty="0">
                <a:effectLst/>
                <a:latin typeface="Times New Roman" panose="02020603050405020304" pitchFamily="18" charset="0"/>
                <a:ea typeface="Bitstream Vera Sans"/>
                <a:cs typeface="Times New Roman" panose="02020603050405020304" pitchFamily="18" charset="0"/>
              </a:rPr>
              <a:t>2.  Gamma, Erich et al. Design Patterns: Elements of Reusable Object-Oriented Software. Addison-Wesley, 1994.</a:t>
            </a:r>
            <a:endParaRPr lang="en-IN" sz="1800" dirty="0">
              <a:effectLst/>
              <a:latin typeface="Nimbus Roman No9 L"/>
              <a:ea typeface="Bitstream Vera Sans"/>
              <a:cs typeface="Times New Roman" panose="02020603050405020304" pitchFamily="18" charset="0"/>
            </a:endParaRPr>
          </a:p>
          <a:p>
            <a:pPr marL="685800" algn="just">
              <a:lnSpc>
                <a:spcPct val="150000"/>
              </a:lnSpc>
              <a:buFont typeface="Arial" panose="020B0604020202020204" pitchFamily="34" charset="0"/>
              <a:buChar char="•"/>
            </a:pPr>
            <a:r>
              <a:rPr lang="en-US" sz="1800" dirty="0">
                <a:effectLst/>
                <a:latin typeface="Times New Roman" panose="02020603050405020304" pitchFamily="18" charset="0"/>
                <a:ea typeface="Bitstream Vera Sans"/>
                <a:cs typeface="Times New Roman" panose="02020603050405020304" pitchFamily="18" charset="0"/>
              </a:rPr>
              <a:t>3.  Fowler, Martin. Refactoring: Improving the Design of Existing Code. Addison-Wesley, 1999.</a:t>
            </a:r>
            <a:endParaRPr lang="en-IN" sz="1800" dirty="0">
              <a:effectLst/>
              <a:latin typeface="Nimbus Roman No9 L"/>
              <a:ea typeface="Bitstream Vera Sans"/>
              <a:cs typeface="Times New Roman" panose="02020603050405020304" pitchFamily="18" charset="0"/>
            </a:endParaRPr>
          </a:p>
        </p:txBody>
      </p:sp>
    </p:spTree>
    <p:extLst>
      <p:ext uri="{BB962C8B-B14F-4D97-AF65-F5344CB8AC3E}">
        <p14:creationId xmlns:p14="http://schemas.microsoft.com/office/powerpoint/2010/main" val="1192614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a:xfrm>
            <a:off x="641085" y="2768600"/>
            <a:ext cx="9423929" cy="1320800"/>
          </a:xfrm>
        </p:spPr>
        <p:txBody>
          <a:bodyPr/>
          <a:lstStyle/>
          <a:p>
            <a:pPr algn="ctr"/>
            <a:r>
              <a:rPr lang="en-US" sz="6000" b="1" dirty="0">
                <a:effectLst/>
                <a:latin typeface="Times New Roman" panose="02020603050405020304" pitchFamily="18" charset="0"/>
                <a:ea typeface="Times New Roman" panose="02020603050405020304" pitchFamily="18" charset="0"/>
                <a:cs typeface="Times New Roman" panose="02020603050405020304" pitchFamily="18" charset="0"/>
              </a:rPr>
              <a:t>Thank You</a:t>
            </a:r>
            <a:r>
              <a:rPr lang="en-US" sz="6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52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PREAMBLE </a:t>
            </a: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BB086E3-EA2A-4B67-732F-66A39E385492}"/>
              </a:ext>
            </a:extLst>
          </p:cNvPr>
          <p:cNvSpPr>
            <a:spLocks noGrp="1"/>
          </p:cNvSpPr>
          <p:nvPr>
            <p:ph idx="1"/>
          </p:nvPr>
        </p:nvSpPr>
        <p:spPr>
          <a:xfrm>
            <a:off x="677334" y="2160589"/>
            <a:ext cx="8596668" cy="4199268"/>
          </a:xfrm>
        </p:spPr>
        <p:txBody>
          <a:bodyPr>
            <a:no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Bitstream Vera Sans"/>
                <a:cs typeface="Times New Roman" panose="02020603050405020304" pitchFamily="18" charset="0"/>
              </a:rPr>
              <a:t>General Introduction</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628650" lvl="1"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Bitstream Vera Sans"/>
                <a:cs typeface="Times New Roman" panose="02020603050405020304" pitchFamily="18" charset="0"/>
              </a:rPr>
              <a:t>The Job Portal is a platform that connects job seekers with potential employers. The website offers a range of features for users, companies, and administrators, and is built using Laravel/PHP with a MySQL database.</a:t>
            </a:r>
          </a:p>
          <a:p>
            <a:pPr marL="228600"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Bitstream Vera Sans"/>
                <a:cs typeface="Times New Roman" panose="02020603050405020304" pitchFamily="18" charset="0"/>
              </a:rPr>
              <a:t>Statement of Problem</a:t>
            </a:r>
            <a:endParaRPr lang="en-US" b="1" dirty="0">
              <a:latin typeface="Times New Roman" panose="02020603050405020304" pitchFamily="18" charset="0"/>
              <a:ea typeface="Bitstream Vera Sans"/>
              <a:cs typeface="Times New Roman" panose="02020603050405020304" pitchFamily="18" charset="0"/>
            </a:endParaRPr>
          </a:p>
          <a:p>
            <a:pPr marL="685800" lvl="1" indent="-342900"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Bitstream Vera Sans"/>
                <a:cs typeface="Times New Roman" panose="02020603050405020304" pitchFamily="18" charset="0"/>
              </a:rPr>
              <a:t>Finding a job or hiring the right candidate can be a challenging and time-consuming process. Job seekers often struggle to find relevant job opportunities, while employers struggle to find qualified candidates.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350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a:extLst>
              <a:ext uri="{FF2B5EF4-FFF2-40B4-BE49-F238E27FC236}">
                <a16:creationId xmlns:a16="http://schemas.microsoft.com/office/drawing/2014/main" id="{239D504F-2881-9DB5-C350-35977E5F396D}"/>
              </a:ext>
            </a:extLst>
          </p:cNvPr>
          <p:cNvSpPr>
            <a:spLocks noGrp="1"/>
          </p:cNvSpPr>
          <p:nvPr>
            <p:ph idx="1"/>
          </p:nvPr>
        </p:nvSpPr>
        <p:spPr>
          <a:xfrm>
            <a:off x="677334" y="739589"/>
            <a:ext cx="8596668" cy="5301774"/>
          </a:xfrm>
        </p:spPr>
        <p:txBody>
          <a:bodyPr>
            <a:norm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Bitstream Vera Sans"/>
                <a:cs typeface="Times New Roman" panose="02020603050405020304" pitchFamily="18" charset="0"/>
              </a:rPr>
              <a:t>Objective and Scope of the Study</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buSzPts val="1000"/>
              <a:buFont typeface="Arial" panose="020B0604020202020204" pitchFamily="34" charset="0"/>
              <a:buChar char="•"/>
              <a:tabLst>
                <a:tab pos="1143000" algn="l"/>
              </a:tabLst>
            </a:pPr>
            <a:r>
              <a:rPr lang="en-IN" sz="1800" dirty="0">
                <a:effectLst/>
                <a:latin typeface="Times New Roman" panose="02020603050405020304" pitchFamily="18" charset="0"/>
                <a:ea typeface="Bitstream Vera Sans"/>
                <a:cs typeface="Times New Roman" panose="02020603050405020304" pitchFamily="18" charset="0"/>
              </a:rPr>
              <a:t>Providing users with a user-friendly interface for browsing job listings, applying for jobs, and interacting with other users.</a:t>
            </a:r>
          </a:p>
          <a:p>
            <a:pPr lvl="1" algn="just">
              <a:lnSpc>
                <a:spcPct val="150000"/>
              </a:lnSpc>
              <a:buSzPts val="1000"/>
              <a:buFont typeface="Arial" panose="020B0604020202020204" pitchFamily="34" charset="0"/>
              <a:buChar char="•"/>
              <a:tabLst>
                <a:tab pos="1143000" algn="l"/>
              </a:tabLst>
            </a:pPr>
            <a:r>
              <a:rPr lang="en-IN" sz="1800" dirty="0">
                <a:effectLst/>
                <a:latin typeface="Times New Roman" panose="02020603050405020304" pitchFamily="18" charset="0"/>
                <a:ea typeface="Bitstream Vera Sans"/>
                <a:cs typeface="Times New Roman" panose="02020603050405020304" pitchFamily="18" charset="0"/>
              </a:rPr>
              <a:t>Empowering companies to post job openings, manage their profiles, and engage with potential candidates.</a:t>
            </a:r>
          </a:p>
          <a:p>
            <a:pPr lvl="1" algn="just">
              <a:lnSpc>
                <a:spcPct val="150000"/>
              </a:lnSpc>
              <a:buSzPts val="1000"/>
              <a:buFont typeface="Arial" panose="020B0604020202020204" pitchFamily="34" charset="0"/>
              <a:buChar char="•"/>
              <a:tabLst>
                <a:tab pos="1143000" algn="l"/>
              </a:tabLst>
            </a:pPr>
            <a:r>
              <a:rPr lang="en-IN" sz="1800" dirty="0">
                <a:effectLst/>
                <a:latin typeface="Times New Roman" panose="02020603050405020304" pitchFamily="18" charset="0"/>
                <a:ea typeface="Bitstream Vera Sans"/>
                <a:cs typeface="Times New Roman" panose="02020603050405020304" pitchFamily="18" charset="0"/>
              </a:rPr>
              <a:t>Equipping administrators with tools for managing users, verifying companies, and overseeing job postings.</a:t>
            </a:r>
          </a:p>
        </p:txBody>
      </p:sp>
    </p:spTree>
    <p:extLst>
      <p:ext uri="{BB962C8B-B14F-4D97-AF65-F5344CB8AC3E}">
        <p14:creationId xmlns:p14="http://schemas.microsoft.com/office/powerpoint/2010/main" val="423088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a:extLst>
              <a:ext uri="{FF2B5EF4-FFF2-40B4-BE49-F238E27FC236}">
                <a16:creationId xmlns:a16="http://schemas.microsoft.com/office/drawing/2014/main" id="{239D504F-2881-9DB5-C350-35977E5F396D}"/>
              </a:ext>
            </a:extLst>
          </p:cNvPr>
          <p:cNvSpPr>
            <a:spLocks noGrp="1"/>
          </p:cNvSpPr>
          <p:nvPr>
            <p:ph idx="1"/>
          </p:nvPr>
        </p:nvSpPr>
        <p:spPr>
          <a:xfrm>
            <a:off x="677334" y="739589"/>
            <a:ext cx="8596668" cy="5301774"/>
          </a:xfrm>
        </p:spPr>
        <p:txBody>
          <a:bodyPr>
            <a:normAutofit/>
          </a:bodyPr>
          <a:lstStyle/>
          <a:p>
            <a:pPr algn="just" rtl="0" eaLnBrk="1" latinLnBrk="0" hangingPunct="1">
              <a:lnSpc>
                <a:spcPct val="150000"/>
              </a:lnSpc>
              <a:spcBef>
                <a:spcPts val="1000"/>
              </a:spcBef>
              <a:spcAft>
                <a:spcPts val="800"/>
              </a:spcAft>
              <a:buClr>
                <a:schemeClr val="accent1"/>
              </a:buClr>
              <a:buSzPct val="80000"/>
              <a:buFont typeface="Wingdings" panose="05000000000000000000" pitchFamily="2" charset="2"/>
              <a:buChar char="v"/>
            </a:pPr>
            <a:r>
              <a:rPr lang="en-US" b="1" kern="1200" dirty="0">
                <a:solidFill>
                  <a:srgbClr val="404040"/>
                </a:solidFill>
                <a:effectLst/>
                <a:latin typeface="Times New Roman" panose="02020603050405020304" pitchFamily="18" charset="0"/>
                <a:ea typeface="Bitstream Vera Sans"/>
                <a:cs typeface="Times New Roman" panose="02020603050405020304" pitchFamily="18" charset="0"/>
              </a:rPr>
              <a:t>Module Description with functionality</a:t>
            </a:r>
            <a:endParaRPr lang="en-IN" dirty="0">
              <a:latin typeface="Times New Roman" panose="02020603050405020304" pitchFamily="18"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b="1" kern="1200" dirty="0">
                <a:solidFill>
                  <a:srgbClr val="404040"/>
                </a:solidFill>
                <a:effectLst/>
                <a:latin typeface="Times New Roman" panose="02020603050405020304" pitchFamily="18" charset="0"/>
                <a:ea typeface="Bitstream Vera Sans"/>
                <a:cs typeface="Times New Roman" panose="02020603050405020304" pitchFamily="18" charset="0"/>
              </a:rPr>
              <a:t>User Module</a:t>
            </a:r>
            <a:r>
              <a:rPr lang="en-IN" sz="1800" kern="1200" dirty="0">
                <a:solidFill>
                  <a:srgbClr val="404040"/>
                </a:solidFill>
                <a:effectLst/>
                <a:latin typeface="Times New Roman" panose="02020603050405020304" pitchFamily="18" charset="0"/>
                <a:ea typeface="Bitstream Vera Sans"/>
                <a:cs typeface="Times New Roman" panose="02020603050405020304" pitchFamily="18" charset="0"/>
              </a:rPr>
              <a:t>: Enables users to browse job listings, apply for jobs, save job listings, follow other users and companies, post content, and engage with posts through comments and likes.</a:t>
            </a:r>
            <a:r>
              <a:rPr lang="en-IN" sz="1800" dirty="0">
                <a:latin typeface="Times New Roman" panose="02020603050405020304" pitchFamily="18" charset="0"/>
                <a:cs typeface="Times New Roman" panose="02020603050405020304" pitchFamily="18" charset="0"/>
              </a:rPr>
              <a:t>	</a:t>
            </a:r>
          </a:p>
          <a:p>
            <a:pPr lvl="1" algn="just">
              <a:lnSpc>
                <a:spcPct val="150000"/>
              </a:lnSpc>
              <a:spcAft>
                <a:spcPts val="800"/>
              </a:spcAft>
              <a:buFont typeface="Arial" panose="020B0604020202020204" pitchFamily="34" charset="0"/>
              <a:buChar char="•"/>
            </a:pPr>
            <a:r>
              <a:rPr lang="en-IN" sz="1800" b="1" kern="1200" dirty="0">
                <a:solidFill>
                  <a:srgbClr val="404040"/>
                </a:solidFill>
                <a:effectLst/>
                <a:latin typeface="Times New Roman" panose="02020603050405020304" pitchFamily="18" charset="0"/>
                <a:ea typeface="Bitstream Vera Sans"/>
                <a:cs typeface="Times New Roman" panose="02020603050405020304" pitchFamily="18" charset="0"/>
              </a:rPr>
              <a:t>Company Module</a:t>
            </a:r>
            <a:r>
              <a:rPr lang="en-IN" sz="1800" kern="1200" dirty="0">
                <a:solidFill>
                  <a:srgbClr val="404040"/>
                </a:solidFill>
                <a:effectLst/>
                <a:latin typeface="Times New Roman" panose="02020603050405020304" pitchFamily="18" charset="0"/>
                <a:ea typeface="Bitstream Vera Sans"/>
                <a:cs typeface="Times New Roman" panose="02020603050405020304" pitchFamily="18" charset="0"/>
              </a:rPr>
              <a:t>: Empowers companies to post job openings, manage their company profiles, view user interactions, and engage with potential candidates.</a:t>
            </a:r>
            <a:endParaRPr lang="en-IN" sz="1800" dirty="0">
              <a:effectLst/>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tabLst>
                <a:tab pos="1143000" algn="l"/>
              </a:tabLst>
            </a:pPr>
            <a:r>
              <a:rPr lang="en-IN" sz="1800" b="1" kern="1200" dirty="0">
                <a:solidFill>
                  <a:srgbClr val="404040"/>
                </a:solidFill>
                <a:effectLst/>
                <a:latin typeface="Times New Roman" panose="02020603050405020304" pitchFamily="18" charset="0"/>
                <a:ea typeface="Bitstream Vera Sans"/>
                <a:cs typeface="Times New Roman" panose="02020603050405020304" pitchFamily="18" charset="0"/>
              </a:rPr>
              <a:t>Admin Module</a:t>
            </a:r>
            <a:r>
              <a:rPr lang="en-IN" sz="1800" kern="1200" dirty="0">
                <a:solidFill>
                  <a:srgbClr val="404040"/>
                </a:solidFill>
                <a:effectLst/>
                <a:latin typeface="Times New Roman" panose="02020603050405020304" pitchFamily="18" charset="0"/>
                <a:ea typeface="Bitstream Vera Sans"/>
                <a:cs typeface="Times New Roman" panose="02020603050405020304" pitchFamily="18" charset="0"/>
              </a:rPr>
              <a:t>: Provides administrators with tools for managing users, verifying companies, moderating content, and overseeing the overall functionality of the website.</a:t>
            </a: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06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a:extLst>
              <a:ext uri="{FF2B5EF4-FFF2-40B4-BE49-F238E27FC236}">
                <a16:creationId xmlns:a16="http://schemas.microsoft.com/office/drawing/2014/main" id="{239D504F-2881-9DB5-C350-35977E5F396D}"/>
              </a:ext>
            </a:extLst>
          </p:cNvPr>
          <p:cNvSpPr>
            <a:spLocks noGrp="1"/>
          </p:cNvSpPr>
          <p:nvPr>
            <p:ph idx="1"/>
          </p:nvPr>
        </p:nvSpPr>
        <p:spPr>
          <a:xfrm>
            <a:off x="677334" y="739589"/>
            <a:ext cx="9044182" cy="5301774"/>
          </a:xfrm>
        </p:spPr>
        <p:txBody>
          <a:bodyPr>
            <a:normAutofit/>
          </a:bodyPr>
          <a:lstStyle/>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Bitstream Vera Sans"/>
                <a:cs typeface="Times New Roman" panose="02020603050405020304" pitchFamily="18" charset="0"/>
              </a:rPr>
              <a:t>Methodology</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Bitstream Vera Sans"/>
              </a:rPr>
              <a:t>The development of the Job Portal Website follows an iterative and collaborative approach, leveraging the Agile methodology. </a:t>
            </a:r>
          </a:p>
          <a:p>
            <a:pPr algn="just">
              <a:lnSpc>
                <a:spcPct val="150000"/>
              </a:lnSpc>
              <a:spcAft>
                <a:spcPts val="800"/>
              </a:spcAft>
              <a:buFont typeface="Wingdings" panose="05000000000000000000" pitchFamily="2" charset="2"/>
              <a:buChar char="v"/>
            </a:pPr>
            <a:r>
              <a:rPr lang="en-US" b="1" dirty="0">
                <a:effectLst/>
                <a:latin typeface="Times New Roman" panose="02020603050405020304" pitchFamily="18" charset="0"/>
                <a:ea typeface="Bitstream Vera Sans"/>
              </a:rPr>
              <a:t>Feasibility Study</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Bitstream Vera Sans"/>
              </a:rPr>
              <a:t>A feasibility study was conducted to assess the viability of this project. The study considered technical, economic, and operational factors. The chosen technologies (Laravel/PHP, MySQL) are widely used and well-supported, making the project technically feasible.</a:t>
            </a:r>
            <a:endParaRPr lang="en-IN" sz="1800" dirty="0">
              <a:effectLst/>
              <a:latin typeface="Nimbus Roman No9 L"/>
              <a:ea typeface="Bitstream Vera Sans"/>
              <a:cs typeface="Times New Roman" panose="02020603050405020304" pitchFamily="18" charset="0"/>
            </a:endParaRPr>
          </a:p>
        </p:txBody>
      </p:sp>
    </p:spTree>
    <p:extLst>
      <p:ext uri="{BB962C8B-B14F-4D97-AF65-F5344CB8AC3E}">
        <p14:creationId xmlns:p14="http://schemas.microsoft.com/office/powerpoint/2010/main" val="282714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BD47-EBED-3073-6229-0D4FE0355F3F}"/>
              </a:ext>
            </a:extLst>
          </p:cNvPr>
          <p:cNvSpPr>
            <a:spLocks noGrp="1"/>
          </p:cNvSpPr>
          <p:nvPr>
            <p:ph type="title"/>
          </p:nvPr>
        </p:nvSpPr>
        <p:spPr/>
        <p:txBody>
          <a:bodyPr/>
          <a:lstStyle/>
          <a:p>
            <a:pPr algn="ct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ABB086E3-EA2A-4B67-732F-66A39E385492}"/>
              </a:ext>
            </a:extLst>
          </p:cNvPr>
          <p:cNvSpPr>
            <a:spLocks noGrp="1"/>
          </p:cNvSpPr>
          <p:nvPr>
            <p:ph idx="1"/>
          </p:nvPr>
        </p:nvSpPr>
        <p:spPr/>
        <p:txBody>
          <a:bodyPr>
            <a:normAutofit/>
          </a:bodyPr>
          <a:lstStyle/>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Bitstream Vera Sans"/>
              </a:rPr>
              <a:t>Evolution of Online Job Portals</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Bitstream Vera Sans"/>
                <a:cs typeface="Times New Roman" panose="02020603050405020304" pitchFamily="18" charset="0"/>
              </a:rPr>
              <a:t>From basic job listings to advanced platforms offering personalized recommendations and social networking integration.</a:t>
            </a:r>
            <a:endParaRPr lang="en-US" sz="1800" dirty="0">
              <a:effectLst/>
              <a:latin typeface="Times New Roman" panose="02020603050405020304" pitchFamily="18" charset="0"/>
              <a:ea typeface="Bitstream Vera Sans"/>
            </a:endParaRPr>
          </a:p>
          <a:p>
            <a:pPr marL="228600"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Bitstream Vera Sans"/>
              </a:rPr>
              <a:t>User Experience in Job Portals</a:t>
            </a:r>
            <a:endParaRPr lang="en-US" b="1" dirty="0">
              <a:latin typeface="Times New Roman" panose="02020603050405020304" pitchFamily="18" charset="0"/>
              <a:ea typeface="Bitstream Vera Sans"/>
            </a:endParaRPr>
          </a:p>
          <a:p>
            <a:pPr marL="628650"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Bitstream Vera Sans"/>
                <a:cs typeface="Times New Roman" panose="02020603050405020304" pitchFamily="18" charset="0"/>
              </a:rPr>
              <a:t>Emphasizes the importance of intuitive interfaces and personalized features to enhance user satisfaction and engagement.</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endParaRPr lang="en-IN" dirty="0">
              <a:effectLst/>
              <a:latin typeface="Nimbus Roman No9 L"/>
              <a:ea typeface="Bitstream Vera Sans"/>
              <a:cs typeface="Times New Roman" panose="02020603050405020304" pitchFamily="18" charset="0"/>
            </a:endParaRPr>
          </a:p>
        </p:txBody>
      </p:sp>
    </p:spTree>
    <p:extLst>
      <p:ext uri="{BB962C8B-B14F-4D97-AF65-F5344CB8AC3E}">
        <p14:creationId xmlns:p14="http://schemas.microsoft.com/office/powerpoint/2010/main" val="85188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a:extLst>
              <a:ext uri="{FF2B5EF4-FFF2-40B4-BE49-F238E27FC236}">
                <a16:creationId xmlns:a16="http://schemas.microsoft.com/office/drawing/2014/main" id="{239D504F-2881-9DB5-C350-35977E5F396D}"/>
              </a:ext>
            </a:extLst>
          </p:cNvPr>
          <p:cNvSpPr>
            <a:spLocks noGrp="1"/>
          </p:cNvSpPr>
          <p:nvPr>
            <p:ph idx="1"/>
          </p:nvPr>
        </p:nvSpPr>
        <p:spPr>
          <a:xfrm>
            <a:off x="677333" y="739589"/>
            <a:ext cx="9236687" cy="5805590"/>
          </a:xfrm>
        </p:spPr>
        <p:txBody>
          <a:bodyPr>
            <a:normAutofit/>
          </a:bodyPr>
          <a:lstStyle/>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Bitstream Vera Sans"/>
              </a:rPr>
              <a:t>Role of Social Media in Recruitment</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Bitstream Vera Sans"/>
              </a:rPr>
              <a:t>Highlights the impact of social media platforms in sourcing talent and building employer branding.</a:t>
            </a:r>
            <a:endParaRPr lang="en-US" sz="1800" dirty="0">
              <a:effectLst/>
              <a:latin typeface="Times New Roman" panose="02020603050405020304" pitchFamily="18" charset="0"/>
              <a:ea typeface="Bitstream Vera Sans"/>
            </a:endParaRPr>
          </a:p>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Bitstream Vera Sans"/>
              </a:rPr>
              <a:t>Technology Trends</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Bitstream Vera Sans"/>
              </a:rPr>
              <a:t>Explores advancements in AI, machine learning, and NLP for automating recruitment processes and improving efficiency</a:t>
            </a:r>
            <a:r>
              <a:rPr lang="en-US" sz="1800" dirty="0">
                <a:effectLst/>
                <a:latin typeface="Times New Roman" panose="02020603050405020304" pitchFamily="18" charset="0"/>
                <a:ea typeface="Bitstream Vera Sans"/>
              </a:rPr>
              <a:t>.</a:t>
            </a:r>
            <a:r>
              <a:rPr lang="en-IN" sz="1800" b="1" dirty="0">
                <a:effectLst/>
                <a:latin typeface="Times New Roman" panose="02020603050405020304" pitchFamily="18" charset="0"/>
                <a:ea typeface="Bitstream Vera Sans"/>
              </a:rPr>
              <a:t> </a:t>
            </a:r>
          </a:p>
          <a:p>
            <a:pPr algn="just">
              <a:lnSpc>
                <a:spcPct val="150000"/>
              </a:lnSpc>
              <a:spcAft>
                <a:spcPts val="800"/>
              </a:spcAft>
              <a:buFont typeface="Wingdings" panose="05000000000000000000" pitchFamily="2" charset="2"/>
              <a:buChar char="v"/>
            </a:pPr>
            <a:r>
              <a:rPr lang="en-IN" b="1" dirty="0">
                <a:effectLst/>
                <a:latin typeface="Times New Roman" panose="02020603050405020304" pitchFamily="18" charset="0"/>
                <a:ea typeface="Bitstream Vera Sans"/>
              </a:rPr>
              <a:t>Emerging Trends</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Bitstream Vera Sans"/>
              </a:rPr>
              <a:t>Discusses the integration of VR, blockchain, and gig economy platforms as emerging trends shaping the future of online job portals</a:t>
            </a:r>
            <a:endParaRPr lang="en-IN" sz="1800" dirty="0">
              <a:effectLst/>
              <a:latin typeface="Nimbus Roman No9 L"/>
              <a:ea typeface="Bitstream Vera Sans"/>
              <a:cs typeface="Times New Roman" panose="02020603050405020304" pitchFamily="18" charset="0"/>
            </a:endParaRPr>
          </a:p>
        </p:txBody>
      </p:sp>
    </p:spTree>
    <p:extLst>
      <p:ext uri="{BB962C8B-B14F-4D97-AF65-F5344CB8AC3E}">
        <p14:creationId xmlns:p14="http://schemas.microsoft.com/office/powerpoint/2010/main" val="18870246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TotalTime>
  <Words>1392</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Nimbus Roman No9 L</vt:lpstr>
      <vt:lpstr>Symbol</vt:lpstr>
      <vt:lpstr>Times New Roman</vt:lpstr>
      <vt:lpstr>Trebuchet MS</vt:lpstr>
      <vt:lpstr>Wingdings</vt:lpstr>
      <vt:lpstr>Wingdings 3</vt:lpstr>
      <vt:lpstr>Facet</vt:lpstr>
      <vt:lpstr>Job Portal Website </vt:lpstr>
      <vt:lpstr>Synopsis</vt:lpstr>
      <vt:lpstr>PowerPoint Presentation</vt:lpstr>
      <vt:lpstr>PREAMBLE </vt:lpstr>
      <vt:lpstr>PowerPoint Presentation</vt:lpstr>
      <vt:lpstr>PowerPoint Presentation</vt:lpstr>
      <vt:lpstr>PowerPoint Presentation</vt:lpstr>
      <vt:lpstr>REVIEW OF LITERATURE </vt:lpstr>
      <vt:lpstr>PowerPoint Presentation</vt:lpstr>
      <vt:lpstr>TECHNICAL DESCRIPTION </vt:lpstr>
      <vt:lpstr>PowerPoint Presentation</vt:lpstr>
      <vt:lpstr>SYSTEM DESIGN AND DEVELOPMENT </vt:lpstr>
      <vt:lpstr>PowerPoint Presentation</vt:lpstr>
      <vt:lpstr>0 Level Data Flow Diagram</vt:lpstr>
      <vt:lpstr>1 Level Data Flow Diagram</vt:lpstr>
      <vt:lpstr>2 Level Data Flow Diagram</vt:lpstr>
      <vt:lpstr>Class Diagram</vt:lpstr>
      <vt:lpstr>Use Case Diagram</vt:lpstr>
      <vt:lpstr>Sequence Diagram</vt:lpstr>
      <vt:lpstr>Activity Diagram</vt:lpstr>
      <vt:lpstr>Table Structure</vt:lpstr>
      <vt:lpstr>Entity Relationship Diagram</vt:lpstr>
      <vt:lpstr>Screen Shots  </vt:lpstr>
      <vt:lpstr>Screen Shots  </vt:lpstr>
      <vt:lpstr>Screen Shots  </vt:lpstr>
      <vt:lpstr>Screen Shots  </vt:lpstr>
      <vt:lpstr>Screen Shots  </vt:lpstr>
      <vt:lpstr>Screen Shots  </vt:lpstr>
      <vt:lpstr>Screen Shots  </vt:lpstr>
      <vt:lpstr>System Testing</vt:lpstr>
      <vt:lpstr>System Testing</vt:lpstr>
      <vt:lpstr>Conclusion</vt:lpstr>
      <vt:lpstr>LEARNING DURING PROJECT WORK</vt:lpstr>
      <vt:lpstr>BIBLIOGRAPHY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Aruvi Sales</dc:title>
  <dc:creator>Pratik Chavda</dc:creator>
  <cp:lastModifiedBy>PatadiaYuvraj</cp:lastModifiedBy>
  <cp:revision>463</cp:revision>
  <dcterms:created xsi:type="dcterms:W3CDTF">2023-11-03T08:52:22Z</dcterms:created>
  <dcterms:modified xsi:type="dcterms:W3CDTF">2024-04-15T18:36:43Z</dcterms:modified>
</cp:coreProperties>
</file>