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58" r:id="rId6"/>
    <p:sldId id="266" r:id="rId7"/>
    <p:sldId id="259" r:id="rId8"/>
    <p:sldId id="267" r:id="rId9"/>
    <p:sldId id="260" r:id="rId10"/>
    <p:sldId id="268" r:id="rId11"/>
    <p:sldId id="271" r:id="rId12"/>
    <p:sldId id="272" r:id="rId13"/>
    <p:sldId id="273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300" r:id="rId39"/>
    <p:sldId id="301" r:id="rId40"/>
    <p:sldId id="302" r:id="rId41"/>
    <p:sldId id="261" r:id="rId42"/>
    <p:sldId id="262" r:id="rId43"/>
    <p:sldId id="263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9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6216-CE55-4DCF-A142-0E5302E9FBA7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4514-EB3E-45F7-AB72-FE832A5F8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65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6216-CE55-4DCF-A142-0E5302E9FBA7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4514-EB3E-45F7-AB72-FE832A5F8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62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6216-CE55-4DCF-A142-0E5302E9FBA7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4514-EB3E-45F7-AB72-FE832A5F85D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3810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6216-CE55-4DCF-A142-0E5302E9FBA7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4514-EB3E-45F7-AB72-FE832A5F8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242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6216-CE55-4DCF-A142-0E5302E9FBA7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4514-EB3E-45F7-AB72-FE832A5F85D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0343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6216-CE55-4DCF-A142-0E5302E9FBA7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4514-EB3E-45F7-AB72-FE832A5F8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970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6216-CE55-4DCF-A142-0E5302E9FBA7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4514-EB3E-45F7-AB72-FE832A5F8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445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6216-CE55-4DCF-A142-0E5302E9FBA7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4514-EB3E-45F7-AB72-FE832A5F8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34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6216-CE55-4DCF-A142-0E5302E9FBA7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4514-EB3E-45F7-AB72-FE832A5F8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39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6216-CE55-4DCF-A142-0E5302E9FBA7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4514-EB3E-45F7-AB72-FE832A5F8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9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6216-CE55-4DCF-A142-0E5302E9FBA7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4514-EB3E-45F7-AB72-FE832A5F8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35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6216-CE55-4DCF-A142-0E5302E9FBA7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4514-EB3E-45F7-AB72-FE832A5F8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74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6216-CE55-4DCF-A142-0E5302E9FBA7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4514-EB3E-45F7-AB72-FE832A5F8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72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6216-CE55-4DCF-A142-0E5302E9FBA7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4514-EB3E-45F7-AB72-FE832A5F8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27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6216-CE55-4DCF-A142-0E5302E9FBA7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4514-EB3E-45F7-AB72-FE832A5F8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04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6216-CE55-4DCF-A142-0E5302E9FBA7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4514-EB3E-45F7-AB72-FE832A5F8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20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46216-CE55-4DCF-A142-0E5302E9FBA7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904514-EB3E-45F7-AB72-FE832A5F8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15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C3B9-F704-E84A-ACF0-C19694462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160865"/>
            <a:ext cx="7766936" cy="1646302"/>
          </a:xfrm>
        </p:spPr>
        <p:txBody>
          <a:bodyPr/>
          <a:lstStyle/>
          <a:p>
            <a:r>
              <a:rPr lang="en-IN" dirty="0"/>
              <a:t>Myntra Data Set Analysis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CD296-552C-FBE4-AB05-DCB68ECEF3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Yamunesh Patadia 92200584028</a:t>
            </a:r>
          </a:p>
          <a:p>
            <a:r>
              <a:rPr lang="en-US" dirty="0">
                <a:solidFill>
                  <a:schemeClr val="tx1"/>
                </a:solidFill>
              </a:rPr>
              <a:t>Sahil Sheikh 92200584037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866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D47-EBED-3073-6229-0D4FE035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56631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4. </a:t>
            </a:r>
            <a:r>
              <a:rPr lang="en-US" sz="3600" dirty="0">
                <a:effectLst/>
              </a:rPr>
              <a:t>Development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82A417-5D34-DD6B-ED4B-74EA3F745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52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Import necessary libraries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Load the dataset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('MyntraDataSet.csv')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Display the first five rows of the dataset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data.head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	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brand_name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  	rating	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rating_count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\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	Croc Textured Two Fold Wallet     	Lino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Perros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	  	0.0             	0   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  Men Striped Sliders  			Mast &amp;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Harbour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4.0            	76   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     Printed A-line Kurta            		Biba     		4.3            	66   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 	Girls Floral Printed T-shirt        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Anthrilo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		0.0            	 0   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	Women Printed Kurta with Skirt    	FASHION DWAR   	0.0            	 0 </a:t>
            </a:r>
          </a:p>
          <a:p>
            <a:pPr marL="0" indent="0"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726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D47-EBED-3073-6229-0D4FE035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56631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4. </a:t>
            </a:r>
            <a:r>
              <a:rPr lang="en-US" sz="3600" dirty="0">
                <a:effectLst/>
              </a:rPr>
              <a:t>Development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82A417-5D34-DD6B-ED4B-74EA3F745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52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marked_price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discounted_price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sizes  \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	1295               	828                    	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Onesize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   1299               	584  			UK6,UK7,UK8,UK9,UK10,UK11   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      1999              	1599           		S,M,L,XL,XXL,3XL   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       599              	539            		7-8Y,8-9Y,9-10Y   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       2899            	2899                   	S,M,L,XL   </a:t>
            </a:r>
          </a:p>
          <a:p>
            <a:pPr marL="0" indent="0"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product_link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\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	wallets/lino-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perros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/lino-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perros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-women-peach-co...   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	flip-flops/mast--harbour/mast--harbour-men-nav...   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	kurtas/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biba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biba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-women-off-white--black-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  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	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tshirts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anthrilo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anthrilo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-girls-white-floral-p...   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	kurta-sets/fashion-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dwar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/fashion-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dwar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-women-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val="2389576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D47-EBED-3073-6229-0D4FE035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56631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4. </a:t>
            </a:r>
            <a:r>
              <a:rPr lang="en-US" sz="3600" dirty="0">
                <a:effectLst/>
              </a:rPr>
              <a:t>Development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82A417-5D34-DD6B-ED4B-74EA3F745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52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img_link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			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product_tag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\ 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	https://assets.myntassets.com/dpr_2,q_60,w_210...    	wallets   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	https://assets.myntassets.com/dpr_2,q_60,w_210...  		flip-flops   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	https://assets.myntassets.com/dpr_2,q_60,w_210...      	kurtas   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	https://assets.myntassets.com/dpr_2,q_60,w_210...     	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tshirts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	https://assets.myntassets.com/dpr_2,q_60,w_210...  		kurta-sets   </a:t>
            </a:r>
          </a:p>
          <a:p>
            <a:pPr marL="0" indent="0"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brand_tag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discount_amount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Unnamed: 13		Order Date  \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	lino-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perros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467                		36         		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	11-11-2021   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	mast--harbour        	715        		55          		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	05-02-2021   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   	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biba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400         	      	20          		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	17-10-2021   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     	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anthrilo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	60                		10          		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	28-01-2021   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 	fashion-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dwar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	 0                		0          		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	05-11-2021 </a:t>
            </a:r>
          </a:p>
        </p:txBody>
      </p:sp>
    </p:spTree>
    <p:extLst>
      <p:ext uri="{BB962C8B-B14F-4D97-AF65-F5344CB8AC3E}">
        <p14:creationId xmlns:p14="http://schemas.microsoft.com/office/powerpoint/2010/main" val="4124461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D47-EBED-3073-6229-0D4FE035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56631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4. </a:t>
            </a:r>
            <a:r>
              <a:rPr lang="en-US" sz="3600" dirty="0">
                <a:effectLst/>
              </a:rPr>
              <a:t>Development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82A417-5D34-DD6B-ED4B-74EA3F745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4579"/>
            <a:ext cx="8596668" cy="4908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Ship Date		City  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	13-11-2021 	 	Oklahoma City  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	07-02-2021    	 	Wollongong  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	18-10-2021       	Brisbane  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	30-01-2021         	Berlin  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	06-11-2021          	Dakar </a:t>
            </a:r>
          </a:p>
        </p:txBody>
      </p:sp>
    </p:spTree>
    <p:extLst>
      <p:ext uri="{BB962C8B-B14F-4D97-AF65-F5344CB8AC3E}">
        <p14:creationId xmlns:p14="http://schemas.microsoft.com/office/powerpoint/2010/main" val="3159431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D47-EBED-3073-6229-0D4FE035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56631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4. </a:t>
            </a:r>
            <a:r>
              <a:rPr lang="en-US" sz="3600" dirty="0">
                <a:effectLst/>
              </a:rPr>
              <a:t>Development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82A417-5D34-DD6B-ED4B-74EA3F745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4579"/>
            <a:ext cx="8596668" cy="4908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Summary statistics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data.describe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Rating   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rating_count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marked_price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discounted_price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discount_amount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count 	52038.00  	52038.000  	52038.000000	52038.000000    	52038.000000	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mean	2.066327  	60.506514     	2472.660248	1481.337696		991.322553	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std	2.103646  	585.330688    	2318.276451	1689.222533		1266.709366	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min   	0.000000  	0.000000	55.000000	49.000000	     	0.000000	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25%	0.000000  	0.000000	1248.000000	664.000000	   	188.000000	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50%	0.000000  	0.000000	1990.000000	999.000000	   	700.000000	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75%	4.200000  	20.000000     	2995.000000	1708.750000		1320.000000	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max	5.000000  	55900.0000    	113999.0000	45900.000000		68400.000000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3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D47-EBED-3073-6229-0D4FE035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56631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4. </a:t>
            </a:r>
            <a:r>
              <a:rPr lang="en-US" sz="3600" dirty="0">
                <a:effectLst/>
              </a:rPr>
              <a:t>Development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82A417-5D34-DD6B-ED4B-74EA3F745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4579"/>
            <a:ext cx="8596668" cy="4908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Unnamed: 13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52038.000000	 	0.0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37.148757		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24.889723		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0.000000		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15.000000		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40.000000		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60.000000		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90.000000		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Data types and missing values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 = data.info()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</a:p>
          <a:p>
            <a:pPr marL="0" indent="0"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390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D47-EBED-3073-6229-0D4FE035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56631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4. </a:t>
            </a:r>
            <a:r>
              <a:rPr lang="en-US" sz="3600" dirty="0">
                <a:effectLst/>
              </a:rPr>
              <a:t>Development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82A417-5D34-DD6B-ED4B-74EA3F745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4579"/>
            <a:ext cx="8596668" cy="4908884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RangeIndex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52038 entries, 0 to 52037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columns (total 17 columns):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 	Column			Non-Null 	Count		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52038 		non-null	object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brand_name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52038 		non-null 	object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	rating			52038 		non-null 	float64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	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rating_count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52038		non-null 	int64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	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marked_price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52038 		non-null 	int64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	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discounted_price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52038 		non-null 	int64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	sizes			52038 		non-null 	object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	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product_link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52038 		non-null 	object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	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img_link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52038 		non-null 	object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	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product_tag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52038 		non-null 	object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	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brand_tag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52038 		non-null 	object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	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discount_amount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52038 		non-null 	int64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	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52038	 	non-null 	int64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	Unnamed: 13		0 		non-null	float64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	Order Date		51290		non-null	object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	Ship Date		51290		non-null	object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	City			51290		non-null	object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float64(2), int64(5), object(10)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usage: 6.7+ MB</a:t>
            </a:r>
          </a:p>
        </p:txBody>
      </p:sp>
    </p:spTree>
    <p:extLst>
      <p:ext uri="{BB962C8B-B14F-4D97-AF65-F5344CB8AC3E}">
        <p14:creationId xmlns:p14="http://schemas.microsoft.com/office/powerpoint/2010/main" val="1923874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D47-EBED-3073-6229-0D4FE035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56631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4. </a:t>
            </a:r>
            <a:r>
              <a:rPr lang="en-US" sz="3600" dirty="0">
                <a:effectLst/>
              </a:rPr>
              <a:t>Development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82A417-5D34-DD6B-ED4B-74EA3F745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4579"/>
            <a:ext cx="8596668" cy="49088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Unique values in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unique_values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data.nunique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unique_values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18710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brand_name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	2658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                	40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rating_count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	870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marked_price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	2020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discounted_price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	3169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sizes                		1694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product_link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43646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img_link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43645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product_tag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	315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brand_tag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2658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discount_amount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3075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91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Unnamed: 13             	0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Date            	366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 Date             	373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                		3650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int64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79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D47-EBED-3073-6229-0D4FE035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56631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4. </a:t>
            </a:r>
            <a:r>
              <a:rPr lang="en-US" sz="3600" dirty="0">
                <a:effectLst/>
              </a:rPr>
              <a:t>Development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164C10-9EFE-2EAD-DC1A-28292A863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1209"/>
            <a:ext cx="8596668" cy="454719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Get the data types of each column in the 'data'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data_types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data.dtypes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data_types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object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brand_name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object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			float64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rating_count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int64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marked_price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int64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discounted_price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int64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sizes			object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product_link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object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img_link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object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product_tag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object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brand_tag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object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discount_amount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int64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int64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Unnamed: 13		float64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Date		object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 Date		object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			object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object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218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D47-EBED-3073-6229-0D4FE035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56631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4. </a:t>
            </a:r>
            <a:r>
              <a:rPr lang="en-US" sz="3600" dirty="0">
                <a:effectLst/>
              </a:rPr>
              <a:t>Development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164C10-9EFE-2EAD-DC1A-28292A863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1209"/>
            <a:ext cx="8596668" cy="45471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Check for missing values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missing_values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data.isnull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().sum()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missing_values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brand_name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	    		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rating_count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	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marked_price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	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discounted_price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sizes	    		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product_link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	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img_link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	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product_tag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	0	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brand_tag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	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discount_amount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Unnamed: 13		52038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Date	  	748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 Date	  	748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			748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189888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D47-EBED-3073-6229-0D4FE035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ctr">
              <a:buFont typeface="+mj-lt"/>
              <a:buAutoNum type="arabicPeriod"/>
            </a:pPr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B086E3-EA2A-4B67-732F-66A39E385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New System </a:t>
            </a:r>
          </a:p>
          <a:p>
            <a:pPr marL="400050" lvl="1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data analysis and visualization for Myntra sales data to improve efficiency and insight generation.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 </a:t>
            </a:r>
          </a:p>
          <a:p>
            <a:pPr marL="400050" lvl="1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Manual, time-consuming data analysis process, resulting in errors and inconsistent results.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Components 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Extraction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109022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D47-EBED-3073-6229-0D4FE035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56631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4. </a:t>
            </a:r>
            <a:r>
              <a:rPr lang="en-US" sz="3600" dirty="0">
                <a:effectLst/>
              </a:rPr>
              <a:t>Development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164C10-9EFE-2EAD-DC1A-28292A863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1209"/>
            <a:ext cx="8596668" cy="4547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Removing unwanted columns from the dataset.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data.drop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product_link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img_link','Unnamed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13'], axis=1,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filling missing of Order Date column in dataset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mode_of_order_date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=data['Order Date'].mode()[0] 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data['Order Date'].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fillna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(value=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mode_of_order_date,inplace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filling missing of Ship Date column in dataset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mode_of_ship_date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=data['Ship Date'].mode()[0]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data['Ship Date'].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fillna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(value=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mode_of_ship_date,inplace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filling missing of City column in dataset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mode_of_city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=data['City'].mode()[0]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data['City'].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fillna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(value=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mode_of_city,inplace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3261259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D47-EBED-3073-6229-0D4FE035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56631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4. </a:t>
            </a:r>
            <a:r>
              <a:rPr lang="en-US" sz="3600" dirty="0">
                <a:effectLst/>
              </a:rPr>
              <a:t>Development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164C10-9EFE-2EAD-DC1A-28292A863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1209"/>
            <a:ext cx="8596668" cy="45471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obtain the shape of 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data.shape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(52038, 14)</a:t>
            </a: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Calculate the average rating and total rating count from the 'data' dataset.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avg_rating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data['rating'].mean()  # Calculate the mean of the 'rating' column.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total_rating_count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data['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rating_count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'].sum()  # Calculate the sum of 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rating_count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column.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Display the results.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print("Average Rating:",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avg_rating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print("Total Rating Count:",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total_rating_count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Rating: 2.066326530612245 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Rating Count: 3148638</a:t>
            </a: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771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D47-EBED-3073-6229-0D4FE035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56631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4. </a:t>
            </a:r>
            <a:r>
              <a:rPr lang="en-US" sz="3600" dirty="0">
                <a:effectLst/>
              </a:rPr>
              <a:t>Development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164C10-9EFE-2EAD-DC1A-28292A863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6701"/>
            <a:ext cx="8596668" cy="49704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Calculate the average discount percentage by brand and display the top 10 results.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Group the data by 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brand_name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and calculate the mean of 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within each group.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avg_discount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data.groupby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brand_name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')['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'].mean().head(10)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Print the calculated average discounts for the top 10 brands.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print("Average Discount by Brand:")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avg_discount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Discount by Brand: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brand_name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Stop Fashion	75.000000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20Dresses		27.041885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 THREADS		40.000000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3PIN			43.000000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4711			27.500000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513			40.000000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7Threads		70.454545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883 Police		33.600000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98 Degree North	63.090909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999Store		64.941176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float64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35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D47-EBED-3073-6229-0D4FE035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56631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4. </a:t>
            </a:r>
            <a:r>
              <a:rPr lang="en-US" sz="3600" dirty="0">
                <a:effectLst/>
              </a:rPr>
              <a:t>Development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164C10-9EFE-2EAD-DC1A-28292A863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1209"/>
            <a:ext cx="8596668" cy="4547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Sort the 'data'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discounted_price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in descending order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to show the highest discounted prices first, and display the top rows.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sorted_df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data.sort_values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(by='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discounted_price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ascending=False)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sorted_df.head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		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brand_name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rating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rating_count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marked_price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\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29599	Men Automatic Motion Watch	D1 Milano	0.0	0		51000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27039	Lord Krishna Showpiece     	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eCraftIndia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0.0	0           	113999    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13309	Women Square Sunglasses	  	Tom Ford	0.0	0		41900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20538	Women Aviator Sunglasses	  	Tom Ford	0.0	0		40900 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8809	Casual Shirt Polo Ralph         		Lauren		0.0	0		39000 </a:t>
            </a: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508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D47-EBED-3073-6229-0D4FE035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56631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4. </a:t>
            </a:r>
            <a:r>
              <a:rPr lang="en-US" sz="3600" dirty="0">
                <a:effectLst/>
              </a:rPr>
              <a:t>Development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164C10-9EFE-2EAD-DC1A-28292A863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1209"/>
            <a:ext cx="8596668" cy="4547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discounted_price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sizes    	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product_tag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brand_tag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discount_amount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\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45900      	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Onesize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watches          		d1-milano 			5100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45599      	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Onesize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	showpieces        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ecraftindia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		68400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41900            	M     		sunglasses	    	tom-ford       			0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40900            	L     		sunglasses	    	tom-ford	    		0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39000   		38,42.5,44   	shirts  			polo-ralph-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lauren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0</a:t>
            </a: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Order Date		Ship Date		City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			01-11-2021		05-11-2021		Los Angeles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			20-08-2021		24-08-2021	   	Lawrence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		08-07-2021		14-07-2021	     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Sincan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		03-08-2021		08-08-2021	     	Riyadh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		17-06-2021		17-06-2021	  	Carrefour</a:t>
            </a: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26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D47-EBED-3073-6229-0D4FE035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56631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4. </a:t>
            </a:r>
            <a:r>
              <a:rPr lang="en-US" sz="3600" dirty="0">
                <a:effectLst/>
              </a:rPr>
              <a:t>Development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164C10-9EFE-2EAD-DC1A-28292A863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1209"/>
            <a:ext cx="8596668" cy="4547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Find the index of the brand and product with the highest total sales.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sales_by_brand_tag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data.groupby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brand_tag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product_tag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'])['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discounted_price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'].sum()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sales_by_brand_tag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max_sales_index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sales_by_brand_tag.idxmax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print("Brand and Product with Highest Total Sales:")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max_sales_index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and Product with Highest Total Sales: 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-collection', 'dresses')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Calculate and retrieve the top 15 cities with the highest average discount amounts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avg_discount_by_city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data.sort_values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(by='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discount_amount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ascending=False).head(15)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Display the resulting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containing the cities and their average discounts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avg_discount_by_city.head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754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D47-EBED-3073-6229-0D4FE035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56631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4. </a:t>
            </a:r>
            <a:r>
              <a:rPr lang="en-US" sz="3600" dirty="0">
                <a:effectLst/>
              </a:rPr>
              <a:t>Development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164C10-9EFE-2EAD-DC1A-28292A863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1209"/>
            <a:ext cx="8596668" cy="4848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	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brand_name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rating \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27039           	Lord Krishna Showpiece         		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eCraftIndia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	0.0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18316  	Textured 360-Degree Rotation Hard-Sided…          	Safari    			0.0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25265           	Gold-Plated Stone-Studded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Jewellery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 	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Silvermerc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Designs    		0.0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24736           	Gold Plated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Jewellery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 			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Silvermerc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Designs    		0.0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15422           	Gold Plated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Jewellery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 			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Silvermerc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Designs    		0.0</a:t>
            </a: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rating_count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marked_price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discounted_price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sizes    	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product_tag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brand_tag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0        113999              45599  		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Onesize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	showpieces         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ecraftindia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32997               9239     		Pack    		trolley-bag	          	safari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0         29500               5900  		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Onesize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jewellery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-set  	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silvermerc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-designs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0         29000               5800  		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Onesize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jewellery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-set  	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silvermerc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-designs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0         29000               5800  		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Onesize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jewellery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-set  	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silvermerc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-designs</a:t>
            </a: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68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D47-EBED-3073-6229-0D4FE035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56631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4. </a:t>
            </a:r>
            <a:r>
              <a:rPr lang="en-US" sz="3600" dirty="0">
                <a:effectLst/>
              </a:rPr>
              <a:t>Development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164C10-9EFE-2EAD-DC1A-28292A863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1209"/>
            <a:ext cx="8596668" cy="480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discount_amount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Order Date	Ship Date	City	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68400                	60  			20-08-2021  	24-08-2021  	Lawrence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23758                	72  			01-06-2021  	06-06-2021    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Zanjan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23600                	80  			06-10-2021  	10-10-2021     	Rugby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23200                	80  			27-09-2021  	30-09-2021   	Detroit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23200                	80  			08-08-2021  	14-08-2021    	Harrow</a:t>
            </a: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Analyzing Discounts by Brand and City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Grouping the data by 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brand_name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and calculating the average discount percentage for each brand.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avg_discount_by_brand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data.groupby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brand_name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')['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'].mean()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Grouping the data by 'City' and finding the maximum discount percentage offered in each city.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max_discount_by_city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data.groupby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('City')['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'].max()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The 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avg_discount_by_brand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Series now contains the average discount percentage for each brand,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which provides insights into how brands are pricing their products.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avg_discount_by_brand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382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D47-EBED-3073-6229-0D4FE035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56631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4. </a:t>
            </a:r>
            <a:r>
              <a:rPr lang="en-US" sz="3600" dirty="0">
                <a:effectLst/>
              </a:rPr>
              <a:t>Development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164C10-9EFE-2EAD-DC1A-28292A863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1209"/>
            <a:ext cx="8596668" cy="49281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brand_name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Stop Fashion	75.000000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20Dresses	 	27.041885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 THREADS		40.000000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3PIN		 	43.000000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4711		 	27.500000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…..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x2o		 	74.000000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yelloe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	51.666667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yoho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	29.000000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zebu		 	57.400000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zink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		 	10.000000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Length: 2658,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float64</a:t>
            </a: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850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D47-EBED-3073-6229-0D4FE035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56631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4. </a:t>
            </a:r>
            <a:r>
              <a:rPr lang="en-US" sz="3600" dirty="0">
                <a:effectLst/>
              </a:rPr>
              <a:t>Development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164C10-9EFE-2EAD-DC1A-28292A863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1209"/>
            <a:ext cx="8596668" cy="45471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The 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max_discount_by_city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Series displays the maximum discount percentage available in each city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max_discount_by_city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Aachen			83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Aalen				0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Aalst				60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Aba				86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Abadan			60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...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Zwedru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53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Zwickau			30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Zwolle				50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eMbalenhle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25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Águas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Lindas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Goiás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65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Length: 3650,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int64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5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D47-EBED-3073-6229-0D4FE035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ctr">
              <a:buFont typeface="+mj-lt"/>
              <a:buAutoNum type="arabicPeriod"/>
            </a:pPr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B086E3-EA2A-4B67-732F-66A39E385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Profile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1: Requirements Gathering</a:t>
            </a:r>
          </a:p>
          <a:p>
            <a:pPr marL="400050" lvl="1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2: System Design &amp; Development</a:t>
            </a:r>
          </a:p>
          <a:p>
            <a:pPr marL="400050" lvl="1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3: System Testing &amp; Deployment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 and Constraints</a:t>
            </a:r>
          </a:p>
          <a:p>
            <a:pPr marL="400050" lvl="1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 Myntra sales database</a:t>
            </a:r>
          </a:p>
          <a:p>
            <a:pPr marL="400050" lvl="1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resources available</a:t>
            </a:r>
          </a:p>
          <a:p>
            <a:pPr marL="400050" lvl="1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Skilled project team</a:t>
            </a:r>
          </a:p>
          <a:p>
            <a:pPr marL="400050" lvl="1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Sufficient budget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126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D47-EBED-3073-6229-0D4FE035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56631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4. </a:t>
            </a:r>
            <a:r>
              <a:rPr lang="en-US" sz="3600" dirty="0">
                <a:effectLst/>
              </a:rPr>
              <a:t>Development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164C10-9EFE-2EAD-DC1A-28292A863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1209"/>
            <a:ext cx="8596668" cy="4547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Calculate the discounted percentage for each item in the dataset.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The discounted percentage is obtained by dividing the discount amount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by the marked price and then multiplying by 100 to express it as a percentage.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data['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discounted_percent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= (data['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discount_amount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/ data['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marked_price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']) * 100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data.head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</a:t>
            </a:r>
          </a:p>
          <a:p>
            <a:pPr marL="400050" lvl="1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	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brand_name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rating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rating_count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marked_price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	Croc Textured Two Fold Wallet      	Lino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Perros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		0.0       0          	1295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  Men Striped Sliders   			Mast &amp;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Harbour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	4.0       76          	1299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     Printed A-line Kurta            		Biba     		4.3       66          	1999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  	Girls Floral Printed T-shirt         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Anthrilo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		0.0       0           	599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	Women Printed Kurta with Skirt     	FASHION DWAR     	0.0       0          	2899</a:t>
            </a: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6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D47-EBED-3073-6229-0D4FE035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56631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4. </a:t>
            </a:r>
            <a:r>
              <a:rPr lang="en-US" sz="3600" dirty="0">
                <a:effectLst/>
              </a:rPr>
              <a:t>Development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164C10-9EFE-2EAD-DC1A-28292A863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1209"/>
            <a:ext cx="8596668" cy="4547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discounted_price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sizes				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product_tag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brand_tag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discount_amount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828		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Onesize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			wallets   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lino-perros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	467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584 	 		UK6,UK7,UK8,UK9,UK10,UK11   	flip-flops  	mast—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harbour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	715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1599          		S,M,L,XL,XXL,3XL       		kurtas          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400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539            		7-8Y,8-9Y,9-10Y      		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tshirts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anthrilo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		60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2899                  	S,M,L,XL   				kurta-sets  	fashion-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dwar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	0</a:t>
            </a: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Order Date	Ship Date	City		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discounted_percent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   			11-11-2021   	13-11-2021  	Oklahoma City	36.061776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   			05-02-2021   	07-02-2021     	Wollongong          	55.042340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  			17-10-2021   	18-10-2021     	Brisbane           	20.010005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  			28-01-2021   	30-01-2021    	Berlin           		10.016694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			5-11-2021   	06-11-2021    	Dakar           	 	0.000000</a:t>
            </a: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41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D47-EBED-3073-6229-0D4FE035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56631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4. </a:t>
            </a:r>
            <a:r>
              <a:rPr lang="en-US" sz="3600" dirty="0">
                <a:effectLst/>
              </a:rPr>
              <a:t>Development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164C10-9EFE-2EAD-DC1A-28292A863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1209"/>
            <a:ext cx="8596668" cy="47630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This allows us to explore the dataset with the most positively rated items at the top.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sorted_by_rating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data.sort_values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(by='rating', ascending=False)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sorted_by_rating.head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brand_name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rating	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rating_count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\			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32472		Opaque Casual Shirt		     	URBANIC	   		5.0		5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49615		Checked Pinafore Dress		Nauti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		5.0		4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6509		Printed Elevated Bottom Jumpsuit	Juniper	   			5.0		5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45510		Pack of 4 Patterned Socks		Bonjour	   		5.0		5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5130                EDGE T-shirts  			HRX by Hrithik Roshan	5.0		6</a:t>
            </a: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marked_price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discounted_price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sizes		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product_tag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brand_tag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1490 		      	745           		M,L,XL        		shirts             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urbanic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1799 		      	719   			4Y,5Y,6Y,7Y,8Y       	dresses          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nauti-nati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2799 		      	951     			S,M,L,XL,XXL      	jumpsuit         	juniper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396 		      	396             		6-8Y         		socks          	bonjour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2199 		     	1209      		XS,S,M,L,XL       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tshirts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-by-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hrithik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roshan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46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D47-EBED-3073-6229-0D4FE035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56631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4. </a:t>
            </a:r>
            <a:r>
              <a:rPr lang="en-US" sz="3600" dirty="0">
                <a:effectLst/>
              </a:rPr>
              <a:t>Development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164C10-9EFE-2EAD-DC1A-28292A863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1209"/>
            <a:ext cx="8596668" cy="4547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discount_amount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Order Date	Ship Date	City	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discounted_percent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745			50   			23-09-2021  	29-09-2021    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Goiânia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	50.000000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1080    		60   			18-11-2021  	23-11-2021    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Brumado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60.033352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1848                	66   			26-06-2021  	28-06-2021    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Pingnan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	66.023580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    		0 			25-11-2021  	30-11-2021  	Buenos Aires	0.000000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990                		45  		 	16-07-2021  	20-07-2021    	Genk          	45.020464</a:t>
            </a:r>
          </a:p>
        </p:txBody>
      </p:sp>
    </p:spTree>
    <p:extLst>
      <p:ext uri="{BB962C8B-B14F-4D97-AF65-F5344CB8AC3E}">
        <p14:creationId xmlns:p14="http://schemas.microsoft.com/office/powerpoint/2010/main" val="466416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D47-EBED-3073-6229-0D4FE035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56631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4. </a:t>
            </a:r>
            <a:r>
              <a:rPr lang="en-US" sz="3600" dirty="0">
                <a:effectLst/>
              </a:rPr>
              <a:t>Development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164C10-9EFE-2EAD-DC1A-28292A863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1209"/>
            <a:ext cx="8596668" cy="48011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Data Visualization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seaborn as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Create a histogram of ratings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This code generates a histogram to visualize the distribution of ratings in the 'data' dataset.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- The 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plt.hist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function is used to create the histogram.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- We specify 'data['rating']' as the data source, 'bins=10' for 10 equally spaced bins,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  'color='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skyblue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'' to set the histogram bars' color, and 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edgecolor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='black'' to define the edge color.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- 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and 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set labels for the x and y axes, respectively.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- 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assigns a title to the histogram.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- Finally, 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()' displays the histogram.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plt.hist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(data['rating'], bins=10, color='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skyblue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edgecolor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='black')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('Rating')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('Frequency')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('Distribution of Ratings')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493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D47-EBED-3073-6229-0D4FE035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56631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4. </a:t>
            </a:r>
            <a:r>
              <a:rPr lang="en-US" sz="3600" dirty="0">
                <a:effectLst/>
              </a:rPr>
              <a:t>Development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87EBE0E-A6F3-081F-8162-888139664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535" y="1933575"/>
            <a:ext cx="56102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85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D47-EBED-3073-6229-0D4FE035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56631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4. </a:t>
            </a:r>
            <a:r>
              <a:rPr lang="en-US" sz="3600" dirty="0">
                <a:effectLst/>
              </a:rPr>
              <a:t>Development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164C10-9EFE-2EAD-DC1A-28292A863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1209"/>
            <a:ext cx="8596668" cy="45471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Bar Chart of Brands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seaborn as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Create a bar chart of the top 10 brands from the 'data' dataset using Seaborn.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Extract the counts of each brand and select the top 10 most frequent ones.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top_brands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data['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brand_name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value_counts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().head(10)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Set the figure size for the bar chart.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=(10, 6))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Generate a bar plot using Seaborn, with brand counts on the x-axis and brand names on the y-axis.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The 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viridis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palette is used for coloring the bars.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sns.barplot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top_brands.values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y=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top_brands.index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palette='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viridis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('Count')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('Brand Name')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Set the title for the chart.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('Top 10 Brands’) 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817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D47-EBED-3073-6229-0D4FE035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56631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4. </a:t>
            </a:r>
            <a:r>
              <a:rPr lang="en-US" sz="3600" dirty="0">
                <a:effectLst/>
              </a:rPr>
              <a:t>Development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2B84F-ACF1-A6BD-3BF5-48BC073B6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568" y="1930400"/>
            <a:ext cx="6966159" cy="386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633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D47-EBED-3073-6229-0D4FE035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56631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4. </a:t>
            </a:r>
            <a:r>
              <a:rPr lang="en-US" sz="3600" dirty="0">
                <a:effectLst/>
              </a:rPr>
              <a:t>Development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164C10-9EFE-2EAD-DC1A-28292A863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1209"/>
            <a:ext cx="8596668" cy="4547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A correlation matrix provides insights into the relationships between numerical variables in the dataset.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First, calculate the correlation matrix for the dataset 'data'.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correlation_matrix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data.corr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numeric_only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Next, create a plot for the correlation matrix using Seaborn and Matplotlib.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Set the figure size to 10x8 inches.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=(10, 8))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Create a heatmap of the correlation matrix with annotations.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Use the 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coolwarm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color map to represent correlations, format values with two decimal places, and add small gaps between cells.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sns.heatmap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correlation_matrix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annot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coolwarm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fmt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='.2f', linewidths=0.5)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Set the title for the plot.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('Correlation Matrix')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12693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D47-EBED-3073-6229-0D4FE035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56631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4. </a:t>
            </a:r>
            <a:r>
              <a:rPr lang="en-US" sz="3600" dirty="0">
                <a:effectLst/>
              </a:rPr>
              <a:t>Development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1D111D-7D11-7FBF-F8C4-8DBBF2E0D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623" y="1930400"/>
            <a:ext cx="5734050" cy="4124325"/>
          </a:xfrm>
        </p:spPr>
      </p:pic>
    </p:spTree>
    <p:extLst>
      <p:ext uri="{BB962C8B-B14F-4D97-AF65-F5344CB8AC3E}">
        <p14:creationId xmlns:p14="http://schemas.microsoft.com/office/powerpoint/2010/main" val="22953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D47-EBED-3073-6229-0D4FE035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ctr">
              <a:buFont typeface="+mj-lt"/>
              <a:buAutoNum type="arabicPeriod"/>
            </a:pPr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B086E3-EA2A-4B67-732F-66A39E385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Limitations of the Proposed System</a:t>
            </a:r>
          </a:p>
          <a:p>
            <a:pPr marL="40005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8001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efficiency</a:t>
            </a:r>
          </a:p>
          <a:p>
            <a:pPr marL="8001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errors</a:t>
            </a:r>
          </a:p>
          <a:p>
            <a:pPr marL="8001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insights</a:t>
            </a:r>
          </a:p>
          <a:p>
            <a:pPr marL="8001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accessibility</a:t>
            </a:r>
          </a:p>
          <a:p>
            <a:pPr marL="40005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accuracy dependence</a:t>
            </a:r>
          </a:p>
          <a:p>
            <a:pPr marL="8001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User's basic knowledge required</a:t>
            </a:r>
          </a:p>
          <a:p>
            <a:pPr marL="8001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scope for some data requests</a:t>
            </a:r>
          </a:p>
        </p:txBody>
      </p:sp>
    </p:spTree>
    <p:extLst>
      <p:ext uri="{BB962C8B-B14F-4D97-AF65-F5344CB8AC3E}">
        <p14:creationId xmlns:p14="http://schemas.microsoft.com/office/powerpoint/2010/main" val="37208896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D47-EBED-3073-6229-0D4FE035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56631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4. </a:t>
            </a:r>
            <a:r>
              <a:rPr lang="en-US" sz="3600" dirty="0">
                <a:effectLst/>
              </a:rPr>
              <a:t>Development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C7D32E-B65E-AE6D-26D4-A93A32038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67" y="1493904"/>
            <a:ext cx="8493561" cy="4754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10477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D47-EBED-3073-6229-0D4FE035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56631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5. </a:t>
            </a:r>
            <a:r>
              <a:rPr lang="en-US" sz="3600" dirty="0">
                <a:effectLst/>
              </a:rPr>
              <a:t>Proposed</a:t>
            </a:r>
            <a:r>
              <a:rPr lang="en-US" sz="3600" spc="-10" dirty="0">
                <a:effectLst/>
              </a:rPr>
              <a:t> </a:t>
            </a:r>
            <a:r>
              <a:rPr lang="en-US" sz="3600" dirty="0">
                <a:effectLst/>
              </a:rPr>
              <a:t>Enhancements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B2C19F-A883-BCD8-5D9D-E90D4F176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Analysis and Visualization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real-time insights to users for up-to-the-minute trends and patterns.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streaming data processing and real-time visualization libraries. </a:t>
            </a:r>
          </a:p>
          <a:p>
            <a:pPr marL="0" indent="0">
              <a:buNone/>
            </a:pP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</a:t>
            </a:r>
          </a:p>
          <a:p>
            <a:pPr marL="400050" lvl="1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 users to predict future trends and patterns.</a:t>
            </a:r>
          </a:p>
          <a:p>
            <a:pPr marL="400050" lvl="1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machine learning libraries for predictive modeling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Examples:</a:t>
            </a:r>
          </a:p>
          <a:p>
            <a:pPr marL="400050" lvl="1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Analysis: Streaming data processing and real-time visualization libraries.</a:t>
            </a:r>
          </a:p>
          <a:p>
            <a:pPr marL="400050" lvl="1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Analytics: Machine learning libraries for predictive modeling.</a:t>
            </a:r>
          </a:p>
        </p:txBody>
      </p:sp>
    </p:spTree>
    <p:extLst>
      <p:ext uri="{BB962C8B-B14F-4D97-AF65-F5344CB8AC3E}">
        <p14:creationId xmlns:p14="http://schemas.microsoft.com/office/powerpoint/2010/main" val="2511011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D47-EBED-3073-6229-0D4FE035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56631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6. </a:t>
            </a:r>
            <a:r>
              <a:rPr lang="en-US" sz="3600" dirty="0">
                <a:effectLst/>
              </a:rPr>
              <a:t>Conclusion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2BA10B-6100-A323-EE28-8A1D318AD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the answer to the challenges of manual and time-consuming data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promises enhanced efficiency, effectiveness, and deeper insights into Myntra sales data.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2001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D47-EBED-3073-6229-0D4FE035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56631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7. </a:t>
            </a:r>
            <a:r>
              <a:rPr lang="en-US" sz="3600" dirty="0">
                <a:effectLst/>
              </a:rPr>
              <a:t>Bibliography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C03F1E-6602-4CA1-C894-9BD184D55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003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Kaggle: Data science and machine learning resources.</a:t>
            </a:r>
          </a:p>
          <a:p>
            <a:pPr marL="400050" lvl="1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OpenAI Chat: AI and natural language processing.</a:t>
            </a:r>
          </a:p>
          <a:p>
            <a:pPr marL="400050" lvl="1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https://chat.openai.com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BARD: Data visualization tools and resources.</a:t>
            </a:r>
          </a:p>
          <a:p>
            <a:pPr marL="400050" lvl="1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https://bard.google.com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Pandas: Data manipulation and analysis library.</a:t>
            </a:r>
          </a:p>
          <a:p>
            <a:pPr marL="400050" lvl="1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https://pandas.pydata.org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Matplotlib: Data visualization library.</a:t>
            </a:r>
          </a:p>
          <a:p>
            <a:pPr marL="400050" lvl="1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https://matplotlib.org</a:t>
            </a:r>
          </a:p>
        </p:txBody>
      </p:sp>
    </p:spTree>
    <p:extLst>
      <p:ext uri="{BB962C8B-B14F-4D97-AF65-F5344CB8AC3E}">
        <p14:creationId xmlns:p14="http://schemas.microsoft.com/office/powerpoint/2010/main" val="128796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D47-EBED-3073-6229-0D4FE035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56631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2. </a:t>
            </a:r>
            <a:r>
              <a:rPr lang="en-US" sz="3600" dirty="0">
                <a:effectLst/>
              </a:rPr>
              <a:t>Requirement</a:t>
            </a:r>
            <a:r>
              <a:rPr lang="en-US" sz="3600" spc="-10" dirty="0">
                <a:effectLst/>
              </a:rPr>
              <a:t> </a:t>
            </a:r>
            <a:r>
              <a:rPr lang="en-US" sz="3600" dirty="0">
                <a:effectLst/>
              </a:rPr>
              <a:t>Determination</a:t>
            </a:r>
            <a:r>
              <a:rPr lang="en-US" sz="3600" spc="-20" dirty="0">
                <a:effectLst/>
              </a:rPr>
              <a:t> </a:t>
            </a:r>
            <a:r>
              <a:rPr lang="en-US" sz="3600" dirty="0">
                <a:effectLst/>
              </a:rPr>
              <a:t>&amp;</a:t>
            </a:r>
            <a:r>
              <a:rPr lang="en-US" sz="3600" spc="10" dirty="0">
                <a:effectLst/>
              </a:rPr>
              <a:t> </a:t>
            </a:r>
            <a:r>
              <a:rPr lang="en-US" sz="3600" dirty="0">
                <a:effectLst/>
              </a:rPr>
              <a:t>Analysis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6DE887-BBEA-1523-9C41-7ED69A8A3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Determination </a:t>
            </a:r>
          </a:p>
          <a:p>
            <a:pPr marL="400050" lvl="1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 user interviews, surveys, and focus groups to gather key requirements.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Users </a:t>
            </a:r>
          </a:p>
          <a:p>
            <a:pPr marL="400050" lvl="1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analysts and business users at Myntra.</a:t>
            </a:r>
          </a:p>
          <a:p>
            <a:pPr marL="400050" lvl="1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analysts use the system for data analysis.</a:t>
            </a:r>
          </a:p>
          <a:p>
            <a:pPr marL="400050" lvl="1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users make informed decisions based on insights.</a:t>
            </a:r>
          </a:p>
          <a:p>
            <a:pPr marL="0" indent="0" algn="l" rtl="0" eaLnBrk="1" latinLnBrk="0" hangingPunct="1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 details</a:t>
            </a:r>
            <a:endParaRPr lang="en-IN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2336" indent="0" algn="l" rtl="0" eaLnBrk="1" latinLnBrk="0" hangingPunct="1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selected as the development language.</a:t>
            </a:r>
            <a:endParaRPr lang="en-IN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2336" indent="0" algn="l" rtl="0" eaLnBrk="1" latinLnBrk="0" hangingPunct="1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Python's suitability for data analysis and visualization.</a:t>
            </a:r>
            <a:endParaRPr lang="en-IN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2336" indent="0" algn="l" rtl="0" eaLnBrk="1" latinLnBrk="0" hangingPunct="1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of key Python libraries to be used.</a:t>
            </a:r>
            <a:endParaRPr lang="en-IN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41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D47-EBED-3073-6229-0D4FE035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56631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2. </a:t>
            </a:r>
            <a:r>
              <a:rPr lang="en-US" sz="3600" dirty="0">
                <a:effectLst/>
              </a:rPr>
              <a:t>Requirement</a:t>
            </a:r>
            <a:r>
              <a:rPr lang="en-US" sz="3600" spc="-10" dirty="0">
                <a:effectLst/>
              </a:rPr>
              <a:t> </a:t>
            </a:r>
            <a:r>
              <a:rPr lang="en-US" sz="3600" dirty="0">
                <a:effectLst/>
              </a:rPr>
              <a:t>Determination</a:t>
            </a:r>
            <a:r>
              <a:rPr lang="en-US" sz="3600" spc="-20" dirty="0">
                <a:effectLst/>
              </a:rPr>
              <a:t> </a:t>
            </a:r>
            <a:r>
              <a:rPr lang="en-US" sz="3600" dirty="0">
                <a:effectLst/>
              </a:rPr>
              <a:t>&amp;</a:t>
            </a:r>
            <a:r>
              <a:rPr lang="en-US" sz="3600" spc="10" dirty="0">
                <a:effectLst/>
              </a:rPr>
              <a:t> </a:t>
            </a:r>
            <a:r>
              <a:rPr lang="en-US" sz="3600" dirty="0">
                <a:effectLst/>
              </a:rPr>
              <a:t>Analysis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6DE887-BBEA-1523-9C41-7ED69A8A3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 eaLnBrk="1" latinLnBrk="0" hangingPunct="1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Library description</a:t>
            </a:r>
          </a:p>
          <a:p>
            <a:pPr marL="400050" lvl="1" indent="0"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Pandas: Data manipulation and analysis.</a:t>
            </a:r>
          </a:p>
          <a:p>
            <a:pPr marL="400050" lvl="1" indent="0"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NumPy: Array operations and mathematical functions.</a:t>
            </a:r>
          </a:p>
          <a:p>
            <a:pPr marL="400050" lvl="1" indent="0"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Matplotlib: Visualization with various charts and graphs.</a:t>
            </a:r>
          </a:p>
          <a:p>
            <a:pPr marL="400050" lvl="1" indent="0"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Seaborn: Higher-level interface for statistical graphics.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56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D47-EBED-3073-6229-0D4FE035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56631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3. </a:t>
            </a:r>
            <a:r>
              <a:rPr lang="en-US" sz="3600" dirty="0">
                <a:effectLst/>
              </a:rPr>
              <a:t>System</a:t>
            </a:r>
            <a:r>
              <a:rPr lang="en-US" sz="3600" spc="-20" dirty="0">
                <a:effectLst/>
              </a:rPr>
              <a:t> </a:t>
            </a:r>
            <a:r>
              <a:rPr lang="en-US" sz="3600" dirty="0">
                <a:effectLst/>
              </a:rPr>
              <a:t>Design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12CB5AD-09BA-B2F3-225C-228C1F832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Flowchart: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0B793B-472B-B6F2-C276-97408F5B8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135" y="2221837"/>
            <a:ext cx="36290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29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D47-EBED-3073-6229-0D4FE035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56631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3. </a:t>
            </a:r>
            <a:r>
              <a:rPr lang="en-US" sz="3600" dirty="0">
                <a:effectLst/>
              </a:rPr>
              <a:t>System</a:t>
            </a:r>
            <a:r>
              <a:rPr lang="en-US" sz="3600" spc="-20" dirty="0">
                <a:effectLst/>
              </a:rPr>
              <a:t> </a:t>
            </a:r>
            <a:r>
              <a:rPr lang="en-US" sz="3600" dirty="0">
                <a:effectLst/>
              </a:rPr>
              <a:t>Design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12CB5AD-09BA-B2F3-225C-228C1F832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08189"/>
            <a:ext cx="8596668" cy="42402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design</a:t>
            </a:r>
          </a:p>
          <a:p>
            <a:pPr marL="400050" lvl="1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structure.</a:t>
            </a:r>
          </a:p>
          <a:p>
            <a:pPr marL="400050" lvl="1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Tables: Products, Sales, Customers.</a:t>
            </a:r>
          </a:p>
          <a:p>
            <a:pPr marL="400050" lvl="1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 relationships between tables for data integrity.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on preprocessing steps applied</a:t>
            </a:r>
          </a:p>
          <a:p>
            <a:pPr marL="400050" lvl="1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 Removing errors, duplicates, and missing values.</a:t>
            </a:r>
          </a:p>
          <a:p>
            <a:pPr marL="400050" lvl="1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transformation: Converting data into suitable formats.</a:t>
            </a:r>
          </a:p>
          <a:p>
            <a:pPr marL="400050" lvl="1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engineering: Creating new features from existing data.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design</a:t>
            </a:r>
          </a:p>
          <a:p>
            <a:pPr marL="400050" lvl="1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 application.</a:t>
            </a:r>
          </a:p>
          <a:p>
            <a:pPr marL="400050" lvl="1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and accessible.</a:t>
            </a:r>
          </a:p>
          <a:p>
            <a:pPr marL="400050" lvl="1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components: Data selection, Analysis options, Visualization options, Visualization display.</a:t>
            </a:r>
          </a:p>
          <a:p>
            <a:pPr marL="400050" lvl="1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options for visualizations.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62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D47-EBED-3073-6229-0D4FE035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56631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4. </a:t>
            </a:r>
            <a:r>
              <a:rPr lang="en-US" sz="3600" dirty="0">
                <a:effectLst/>
              </a:rPr>
              <a:t>Development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82A417-5D34-DD6B-ED4B-74EA3F745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tstream Vera Sans"/>
                <a:cs typeface="Times New Roman" panose="02020603050405020304" pitchFamily="18" charset="0"/>
              </a:rPr>
              <a:t>Code: 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tstream Vera Sans"/>
                <a:cs typeface="Times New Roman" panose="02020603050405020304" pitchFamily="18" charset="0"/>
              </a:rPr>
              <a:t>Myntra Sales Dataset: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92F356-2E7A-EB1E-1C49-2E22CDABA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877" y="2521185"/>
            <a:ext cx="7042245" cy="315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340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184</TotalTime>
  <Words>4701</Words>
  <Application>Microsoft Office PowerPoint</Application>
  <PresentationFormat>Widescreen</PresentationFormat>
  <Paragraphs>515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Times New Roman</vt:lpstr>
      <vt:lpstr>Trebuchet MS</vt:lpstr>
      <vt:lpstr>Wingdings 3</vt:lpstr>
      <vt:lpstr>Facet</vt:lpstr>
      <vt:lpstr>Myntra Data Set Analysis </vt:lpstr>
      <vt:lpstr>Introduction</vt:lpstr>
      <vt:lpstr>Introduction</vt:lpstr>
      <vt:lpstr>Introduction</vt:lpstr>
      <vt:lpstr>2. Requirement Determination &amp; Analysis</vt:lpstr>
      <vt:lpstr>2. Requirement Determination &amp; Analysis</vt:lpstr>
      <vt:lpstr>3. System Design</vt:lpstr>
      <vt:lpstr>3. System Design</vt:lpstr>
      <vt:lpstr>4. Development </vt:lpstr>
      <vt:lpstr>4. Development </vt:lpstr>
      <vt:lpstr>4. Development </vt:lpstr>
      <vt:lpstr>4. Development </vt:lpstr>
      <vt:lpstr>4. Development </vt:lpstr>
      <vt:lpstr>4. Development </vt:lpstr>
      <vt:lpstr>4. Development </vt:lpstr>
      <vt:lpstr>4. Development </vt:lpstr>
      <vt:lpstr>4. Development </vt:lpstr>
      <vt:lpstr>4. Development </vt:lpstr>
      <vt:lpstr>4. Development </vt:lpstr>
      <vt:lpstr>4. Development </vt:lpstr>
      <vt:lpstr>4. Development </vt:lpstr>
      <vt:lpstr>4. Development </vt:lpstr>
      <vt:lpstr>4. Development </vt:lpstr>
      <vt:lpstr>4. Development </vt:lpstr>
      <vt:lpstr>4. Development </vt:lpstr>
      <vt:lpstr>4. Development </vt:lpstr>
      <vt:lpstr>4. Development </vt:lpstr>
      <vt:lpstr>4. Development </vt:lpstr>
      <vt:lpstr>4. Development </vt:lpstr>
      <vt:lpstr>4. Development </vt:lpstr>
      <vt:lpstr>4. Development </vt:lpstr>
      <vt:lpstr>4. Development </vt:lpstr>
      <vt:lpstr>4. Development </vt:lpstr>
      <vt:lpstr>4. Development </vt:lpstr>
      <vt:lpstr>4. Development </vt:lpstr>
      <vt:lpstr>4. Development </vt:lpstr>
      <vt:lpstr>4. Development </vt:lpstr>
      <vt:lpstr>4. Development </vt:lpstr>
      <vt:lpstr>4. Development </vt:lpstr>
      <vt:lpstr>4. Development </vt:lpstr>
      <vt:lpstr>5. Proposed Enhancements</vt:lpstr>
      <vt:lpstr>6. Conclusion</vt:lpstr>
      <vt:lpstr>7. 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Aruvi Sales</dc:title>
  <dc:creator>Pratik Chavda</dc:creator>
  <cp:lastModifiedBy>PatadiaYuvraj</cp:lastModifiedBy>
  <cp:revision>239</cp:revision>
  <dcterms:created xsi:type="dcterms:W3CDTF">2023-11-03T08:52:22Z</dcterms:created>
  <dcterms:modified xsi:type="dcterms:W3CDTF">2023-11-03T17:06:50Z</dcterms:modified>
</cp:coreProperties>
</file>