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1" r:id="rId9"/>
    <p:sldId id="272" r:id="rId10"/>
    <p:sldId id="263" r:id="rId11"/>
    <p:sldId id="273" r:id="rId12"/>
    <p:sldId id="264" r:id="rId13"/>
    <p:sldId id="274" r:id="rId14"/>
    <p:sldId id="265" r:id="rId15"/>
    <p:sldId id="275" r:id="rId16"/>
    <p:sldId id="266" r:id="rId17"/>
    <p:sldId id="267" r:id="rId18"/>
    <p:sldId id="268" r:id="rId19"/>
    <p:sldId id="269" r:id="rId20"/>
    <p:sldId id="270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23/09/2015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3" y="1563910"/>
            <a:ext cx="7772400" cy="1470025"/>
          </a:xfrm>
        </p:spPr>
        <p:txBody>
          <a:bodyPr/>
          <a:lstStyle/>
          <a:p>
            <a:r>
              <a:rPr lang="fr-FR" dirty="0" smtClean="0"/>
              <a:t>Outils pour la classification et l’indexation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Master 2 OICI</a:t>
            </a:r>
          </a:p>
          <a:p>
            <a:r>
              <a:rPr lang="fr-FR" dirty="0" smtClean="0"/>
              <a:t>Année 2012-2103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9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885" y="67236"/>
            <a:ext cx="8913115" cy="1371600"/>
          </a:xfrm>
        </p:spPr>
        <p:txBody>
          <a:bodyPr/>
          <a:lstStyle/>
          <a:p>
            <a:r>
              <a:rPr lang="fr-FR" sz="3600" dirty="0" smtClean="0"/>
              <a:t>Est ce que la longueur est discriminante ?</a:t>
            </a:r>
            <a:endParaRPr lang="fr-FR" sz="36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4610" y="2907928"/>
            <a:ext cx="7315103" cy="340040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48544" y="1918087"/>
            <a:ext cx="6280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En moyenne les saumons sont plus petits que les bars…. </a:t>
            </a:r>
          </a:p>
          <a:p>
            <a:pPr algn="ctr"/>
            <a:r>
              <a:rPr lang="fr-FR" dirty="0" smtClean="0"/>
              <a:t>Mais est-ce que cela peut nous aider à prendre une décision ???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67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premier </a:t>
            </a:r>
            <a:r>
              <a:rPr lang="en-US" dirty="0" err="1" smtClean="0"/>
              <a:t>classifieur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" y="1899486"/>
            <a:ext cx="79531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Choisir</a:t>
            </a:r>
            <a:r>
              <a:rPr lang="en-US" dirty="0" smtClean="0"/>
              <a:t> un </a:t>
            </a:r>
            <a:r>
              <a:rPr lang="en-US" dirty="0" err="1" smtClean="0"/>
              <a:t>seuil</a:t>
            </a:r>
            <a:r>
              <a:rPr lang="en-US" dirty="0" smtClean="0"/>
              <a:t> L en </a:t>
            </a:r>
            <a:r>
              <a:rPr lang="en-US" dirty="0" err="1" smtClean="0"/>
              <a:t>fonction</a:t>
            </a:r>
            <a:r>
              <a:rPr lang="en-US" dirty="0" smtClean="0"/>
              <a:t> d’un </a:t>
            </a:r>
            <a:r>
              <a:rPr lang="en-US" dirty="0" err="1" smtClean="0"/>
              <a:t>critère</a:t>
            </a:r>
            <a:endParaRPr lang="en-US" dirty="0" smtClean="0"/>
          </a:p>
          <a:p>
            <a:pPr lvl="2"/>
            <a:r>
              <a:rPr lang="en-US" b="1" dirty="0" smtClean="0"/>
              <a:t>Si </a:t>
            </a:r>
            <a:r>
              <a:rPr lang="en-US" b="1" dirty="0" err="1" smtClean="0"/>
              <a:t>longueur</a:t>
            </a:r>
            <a:r>
              <a:rPr lang="en-US" b="1" dirty="0" smtClean="0"/>
              <a:t> </a:t>
            </a:r>
            <a:r>
              <a:rPr lang="en-US" b="1" dirty="0" err="1" smtClean="0"/>
              <a:t>mesurée</a:t>
            </a:r>
            <a:r>
              <a:rPr lang="en-US" b="1" dirty="0"/>
              <a:t> </a:t>
            </a:r>
            <a:r>
              <a:rPr lang="en-US" b="1" dirty="0" smtClean="0"/>
              <a:t>&lt; L </a:t>
            </a:r>
            <a:r>
              <a:rPr lang="en-US" b="1" dirty="0" err="1" smtClean="0"/>
              <a:t>c’est</a:t>
            </a:r>
            <a:r>
              <a:rPr lang="en-US" b="1" dirty="0" smtClean="0"/>
              <a:t> un </a:t>
            </a:r>
            <a:r>
              <a:rPr lang="en-US" b="1" dirty="0" err="1" smtClean="0"/>
              <a:t>saumon</a:t>
            </a:r>
            <a:endParaRPr lang="en-US" b="1" dirty="0" smtClean="0"/>
          </a:p>
          <a:p>
            <a:pPr lvl="2"/>
            <a:r>
              <a:rPr lang="en-US" b="1" dirty="0" err="1" smtClean="0"/>
              <a:t>Sinon</a:t>
            </a:r>
            <a:r>
              <a:rPr lang="en-US" b="1" dirty="0" smtClean="0"/>
              <a:t> </a:t>
            </a:r>
            <a:r>
              <a:rPr lang="en-US" b="1" dirty="0" err="1" smtClean="0"/>
              <a:t>c’est</a:t>
            </a:r>
            <a:r>
              <a:rPr lang="en-US" b="1" dirty="0" smtClean="0"/>
              <a:t> un bar</a:t>
            </a:r>
          </a:p>
          <a:p>
            <a:endParaRPr lang="en-US" dirty="0"/>
          </a:p>
          <a:p>
            <a:r>
              <a:rPr lang="en-US" dirty="0" smtClean="0"/>
              <a:t>Comment </a:t>
            </a:r>
            <a:r>
              <a:rPr lang="en-US" dirty="0" err="1" smtClean="0"/>
              <a:t>choisir</a:t>
            </a:r>
            <a:r>
              <a:rPr lang="en-US" dirty="0" smtClean="0"/>
              <a:t> L ??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76838"/>
            <a:ext cx="6692900" cy="1320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81261" y="5376785"/>
            <a:ext cx="5049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mesurer</a:t>
            </a:r>
            <a:r>
              <a:rPr lang="en-US" dirty="0" smtClean="0"/>
              <a:t> la </a:t>
            </a:r>
            <a:r>
              <a:rPr lang="en-US" dirty="0" err="1" smtClean="0"/>
              <a:t>qualité</a:t>
            </a:r>
            <a:r>
              <a:rPr lang="en-US" dirty="0" smtClean="0"/>
              <a:t> de la classification ??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Avec 2 classes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Avec n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7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 ce que la brillance est plus discriminante ?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043201"/>
            <a:ext cx="7596358" cy="353114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5763" y="2241252"/>
            <a:ext cx="711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Les saumons sont plus sombre que les bars, mais il existe tout de même une zone d’incertitude. </a:t>
            </a:r>
          </a:p>
        </p:txBody>
      </p:sp>
    </p:spTree>
    <p:extLst>
      <p:ext uri="{BB962C8B-B14F-4D97-AF65-F5344CB8AC3E}">
        <p14:creationId xmlns:p14="http://schemas.microsoft.com/office/powerpoint/2010/main" val="219382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classifieur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" y="1899486"/>
            <a:ext cx="795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a </a:t>
            </a:r>
            <a:r>
              <a:rPr lang="en-US" dirty="0" err="1" smtClean="0"/>
              <a:t>maintenant</a:t>
            </a:r>
            <a:r>
              <a:rPr lang="en-US" dirty="0" smtClean="0"/>
              <a:t> un </a:t>
            </a:r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classifieur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981261" y="5376785"/>
            <a:ext cx="326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meilleur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précédent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15" y="2595485"/>
            <a:ext cx="6146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d’avancement.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Est-ce que l’échantillon étudié est représentatif de la réalité.(Est-ce que 200 poissons suffisent).</a:t>
            </a:r>
          </a:p>
          <a:p>
            <a:pPr algn="just"/>
            <a:r>
              <a:rPr lang="fr-FR" dirty="0" smtClean="0"/>
              <a:t>Peut-on obtenir une loi de probabilité à partir de ces distribution.</a:t>
            </a:r>
            <a:endParaRPr lang="fr-FR" dirty="0"/>
          </a:p>
          <a:p>
            <a:pPr algn="just"/>
            <a:r>
              <a:rPr lang="fr-FR" dirty="0" smtClean="0"/>
              <a:t>La brillance semble plus </a:t>
            </a:r>
            <a:r>
              <a:rPr lang="fr-FR" dirty="0" err="1" smtClean="0"/>
              <a:t>discrimante</a:t>
            </a:r>
            <a:r>
              <a:rPr lang="fr-FR" dirty="0" smtClean="0"/>
              <a:t> que la longueur. Est-ce vrai.</a:t>
            </a:r>
          </a:p>
          <a:p>
            <a:r>
              <a:rPr lang="fr-FR" dirty="0" smtClean="0"/>
              <a:t>Qu’elle stratégie adopter si il est préférable de mal classé un saumon qu’un bar (coût de pénalité). Dans ce cas, notre décision doit minimiser une fonction de cout.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31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classifieurs</a:t>
            </a:r>
            <a:r>
              <a:rPr lang="en-US" dirty="0" smtClean="0"/>
              <a:t> et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descripteurs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les combiner ?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Chacun</a:t>
            </a:r>
            <a:r>
              <a:rPr lang="en-US" dirty="0" smtClean="0"/>
              <a:t> vote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faire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ils</a:t>
            </a:r>
            <a:r>
              <a:rPr lang="en-US" dirty="0" smtClean="0"/>
              <a:t> ne </a:t>
            </a:r>
            <a:r>
              <a:rPr lang="en-US" dirty="0" err="1" smtClean="0"/>
              <a:t>sont</a:t>
            </a:r>
            <a:r>
              <a:rPr lang="en-US" dirty="0" smtClean="0"/>
              <a:t> pas </a:t>
            </a:r>
            <a:r>
              <a:rPr lang="en-US" dirty="0" err="1" smtClean="0"/>
              <a:t>d’accord</a:t>
            </a:r>
            <a:r>
              <a:rPr lang="en-US" dirty="0" smtClean="0"/>
              <a:t>?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 On </a:t>
            </a:r>
            <a:r>
              <a:rPr lang="en-US" dirty="0" err="1" smtClean="0"/>
              <a:t>fusionne</a:t>
            </a:r>
            <a:r>
              <a:rPr lang="en-US" dirty="0" smtClean="0"/>
              <a:t> les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descripteurs</a:t>
            </a:r>
            <a:r>
              <a:rPr lang="en-US" dirty="0" smtClean="0"/>
              <a:t> pour </a:t>
            </a:r>
            <a:r>
              <a:rPr lang="en-US" dirty="0" err="1" smtClean="0"/>
              <a:t>n’en</a:t>
            </a:r>
            <a:r>
              <a:rPr lang="en-US" dirty="0" smtClean="0"/>
              <a:t> faire </a:t>
            </a:r>
            <a:r>
              <a:rPr lang="en-US" dirty="0" err="1" smtClean="0"/>
              <a:t>qu’un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0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combinant les deux descripteurs</a:t>
            </a:r>
            <a:endParaRPr lang="fr-FR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" b="-3743"/>
          <a:stretch/>
        </p:blipFill>
        <p:spPr>
          <a:xfrm>
            <a:off x="2278486" y="2601630"/>
            <a:ext cx="4855561" cy="2782539"/>
          </a:xfrm>
        </p:spPr>
      </p:pic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368050"/>
              </p:ext>
            </p:extLst>
          </p:nvPr>
        </p:nvGraphicFramePr>
        <p:xfrm>
          <a:off x="685800" y="1932578"/>
          <a:ext cx="7120566" cy="588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Équation" r:id="rId4" imgW="2921000" imgH="241300" progId="Equation.3">
                  <p:embed/>
                </p:oleObj>
              </mc:Choice>
              <mc:Fallback>
                <p:oleObj name="Équation" r:id="rId4" imgW="2921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932578"/>
                        <a:ext cx="7120566" cy="588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56361" y="5600482"/>
            <a:ext cx="683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 peut chercher la droite qui sépare au mieux les saumons des bars</a:t>
            </a:r>
          </a:p>
          <a:p>
            <a:pPr algn="ctr"/>
            <a:r>
              <a:rPr lang="fr-FR" dirty="0" smtClean="0"/>
              <a:t> en laissant le moins de poisson mal classés. 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Meilleure solution seulement 4% de mal classé.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3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améliorer le </a:t>
            </a:r>
            <a:r>
              <a:rPr lang="fr-FR" dirty="0" err="1" smtClean="0"/>
              <a:t>classifieur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 smtClean="0"/>
              <a:t>Augmenter l’ensemble d’apprentissage afin d’avoir une meilleure distribution et donc un </a:t>
            </a:r>
            <a:r>
              <a:rPr lang="fr-FR" sz="2000" dirty="0" err="1" smtClean="0"/>
              <a:t>classifieur</a:t>
            </a:r>
            <a:r>
              <a:rPr lang="fr-FR" sz="2000" dirty="0" smtClean="0"/>
              <a:t> plus robuste </a:t>
            </a:r>
            <a:r>
              <a:rPr lang="fr-FR" sz="1800" dirty="0" smtClean="0"/>
              <a:t>(mais ce n’est pas toujours possible de disposer d’un ensemble annoté de grande taille).</a:t>
            </a:r>
          </a:p>
          <a:p>
            <a:pPr lvl="2">
              <a:buFont typeface="Symbol" charset="0"/>
              <a:buChar char=""/>
            </a:pPr>
            <a:r>
              <a:rPr lang="fr-FR" sz="1600" dirty="0" smtClean="0"/>
              <a:t>Problème d’une vérité terrain représentative de la distribution, annotée et conséquente.</a:t>
            </a:r>
          </a:p>
          <a:p>
            <a:r>
              <a:rPr lang="fr-FR" sz="2000" dirty="0" smtClean="0"/>
              <a:t>Augmenter le nombre de descripteurs indépendants, mais il y a un risque que la frontière deviennent plus imprécises.</a:t>
            </a:r>
          </a:p>
          <a:p>
            <a:pPr lvl="2">
              <a:buFont typeface="Symbol" charset="0"/>
              <a:buChar char=""/>
            </a:pPr>
            <a:r>
              <a:rPr lang="fr-FR" sz="1400" dirty="0" smtClean="0">
                <a:solidFill>
                  <a:srgbClr val="2D2F2B"/>
                </a:solidFill>
              </a:rPr>
              <a:t>Problème du choix des descripteurs, de la réduction en dimension et de l’espace de représentation</a:t>
            </a:r>
          </a:p>
          <a:p>
            <a:r>
              <a:rPr lang="fr-FR" sz="2100" dirty="0" smtClean="0">
                <a:solidFill>
                  <a:srgbClr val="2D2F2B"/>
                </a:solidFill>
              </a:rPr>
              <a:t>Changer la forme de la courbe (ellipse, polynôme, </a:t>
            </a:r>
            <a:r>
              <a:rPr lang="fr-FR" sz="2100" dirty="0" err="1" smtClean="0">
                <a:solidFill>
                  <a:srgbClr val="2D2F2B"/>
                </a:solidFill>
              </a:rPr>
              <a:t>etc</a:t>
            </a:r>
            <a:r>
              <a:rPr lang="fr-FR" sz="2100" dirty="0" smtClean="0">
                <a:solidFill>
                  <a:srgbClr val="2D2F2B"/>
                </a:solidFill>
              </a:rPr>
              <a:t>)</a:t>
            </a:r>
          </a:p>
          <a:p>
            <a:pPr lvl="2">
              <a:buFont typeface="Symbol" charset="0"/>
              <a:buChar char=""/>
            </a:pPr>
            <a:r>
              <a:rPr lang="fr-FR" sz="1400" dirty="0" smtClean="0">
                <a:solidFill>
                  <a:srgbClr val="2D2F2B"/>
                </a:solidFill>
              </a:rPr>
              <a:t>Problème du choix du noyau.</a:t>
            </a:r>
            <a:endParaRPr lang="fr-FR" sz="1400" dirty="0">
              <a:solidFill>
                <a:srgbClr val="2D2F2B"/>
              </a:solidFill>
            </a:endParaRPr>
          </a:p>
          <a:p>
            <a:pPr marL="914400" lvl="2" indent="0">
              <a:buNone/>
            </a:pPr>
            <a:endParaRPr lang="fr-FR" sz="1400" dirty="0" smtClean="0">
              <a:solidFill>
                <a:srgbClr val="2D2F2B"/>
              </a:solidFill>
            </a:endParaRP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31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Est-ce la bonne solution??</a:t>
            </a:r>
            <a:endParaRPr lang="fr-F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68" y="1906881"/>
            <a:ext cx="4622918" cy="26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372651" y="4786416"/>
            <a:ext cx="675696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Fortement contrainte par la vérité terrain, </a:t>
            </a:r>
          </a:p>
          <a:p>
            <a:r>
              <a:rPr lang="fr-FR" dirty="0" smtClean="0"/>
              <a:t>Difficile de considérer cette séparation avec un nouveau descripteur</a:t>
            </a:r>
          </a:p>
          <a:p>
            <a:r>
              <a:rPr lang="fr-FR" dirty="0" smtClean="0"/>
              <a:t>Difficile à définir parce que très complexe</a:t>
            </a:r>
          </a:p>
          <a:p>
            <a:r>
              <a:rPr lang="fr-FR" dirty="0" smtClean="0"/>
              <a:t>Sera t’elle encore pertinente avec un nouvel élément ??</a:t>
            </a:r>
          </a:p>
          <a:p>
            <a:r>
              <a:rPr lang="fr-FR" sz="1600" i="1" dirty="0" smtClean="0"/>
              <a:t>(</a:t>
            </a:r>
            <a:r>
              <a:rPr lang="fr-FR" sz="1600" i="1" dirty="0"/>
              <a:t>Le point d’interrogation peut devenir un </a:t>
            </a:r>
            <a:r>
              <a:rPr lang="fr-FR" sz="1600" i="1" dirty="0" smtClean="0"/>
              <a:t>saumon)</a:t>
            </a:r>
          </a:p>
          <a:p>
            <a:r>
              <a:rPr lang="fr-FR" sz="1600" b="1" dirty="0" err="1" smtClean="0"/>
              <a:t>overfitting</a:t>
            </a:r>
            <a:endParaRPr lang="fr-FR" sz="1600" b="1" dirty="0" smtClean="0"/>
          </a:p>
          <a:p>
            <a:r>
              <a:rPr lang="fr-FR" sz="1600" dirty="0" smtClean="0"/>
              <a:t>Quel est le taux d’erreur ???</a:t>
            </a:r>
          </a:p>
          <a:p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131077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meilleure solution ??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0591" y="1438836"/>
            <a:ext cx="7070014" cy="328647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316624" y="5192236"/>
            <a:ext cx="656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a une meilleure séparation qu’avec une simple droite.</a:t>
            </a:r>
          </a:p>
          <a:p>
            <a:r>
              <a:rPr lang="fr-FR" dirty="0" smtClean="0"/>
              <a:t>La courbe est plus simple d’expression</a:t>
            </a:r>
          </a:p>
          <a:p>
            <a:r>
              <a:rPr lang="fr-FR" dirty="0" smtClean="0"/>
              <a:t>Le meilleur compromis entre efficacité et pertinence.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6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Objectif :</a:t>
            </a:r>
          </a:p>
          <a:p>
            <a:pPr lvl="1"/>
            <a:r>
              <a:rPr lang="fr-FR" dirty="0" smtClean="0"/>
              <a:t>Comprendre et assimiler les différentes techniques permettant d’indexer ou de classifier les données (Bayles, </a:t>
            </a:r>
            <a:r>
              <a:rPr lang="fr-FR" dirty="0" err="1" smtClean="0"/>
              <a:t>Clustering</a:t>
            </a:r>
            <a:r>
              <a:rPr lang="fr-FR" dirty="0" smtClean="0"/>
              <a:t>, SVM, </a:t>
            </a:r>
            <a:r>
              <a:rPr lang="fr-FR" dirty="0" err="1" smtClean="0"/>
              <a:t>etc</a:t>
            </a:r>
            <a:r>
              <a:rPr lang="fr-FR" dirty="0" smtClean="0"/>
              <a:t>).</a:t>
            </a:r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b="1" i="1" dirty="0" smtClean="0"/>
              <a:t>Prendre des données bas niveaux et décider d’une d’action basée sur la classe de ces données.</a:t>
            </a:r>
          </a:p>
          <a:p>
            <a:pPr marL="457200" lvl="1" indent="0" algn="ctr">
              <a:buNone/>
            </a:pPr>
            <a:endParaRPr lang="fr-FR" dirty="0" smtClean="0"/>
          </a:p>
          <a:p>
            <a:pPr marL="457200" lvl="1" indent="0" algn="just">
              <a:buNone/>
            </a:pPr>
            <a:r>
              <a:rPr lang="fr-FR" dirty="0" smtClean="0"/>
              <a:t>Principale source bibliographique : </a:t>
            </a:r>
          </a:p>
          <a:p>
            <a:pPr marL="457200" lvl="1" indent="0" algn="just">
              <a:buNone/>
            </a:pPr>
            <a:endParaRPr lang="fr-FR" dirty="0" smtClean="0"/>
          </a:p>
          <a:p>
            <a:pPr marL="457200" lvl="1" indent="0" algn="ctr">
              <a:buNone/>
            </a:pPr>
            <a:r>
              <a:rPr lang="fr-FR" dirty="0"/>
              <a:t> Pattern Classification (2nd </a:t>
            </a:r>
            <a:r>
              <a:rPr lang="fr-FR" dirty="0" err="1"/>
              <a:t>ed</a:t>
            </a:r>
            <a:r>
              <a:rPr lang="fr-FR" dirty="0"/>
              <a:t>) </a:t>
            </a:r>
            <a:endParaRPr lang="fr-FR" dirty="0" smtClean="0"/>
          </a:p>
          <a:p>
            <a:pPr marL="457200" lvl="1" indent="0" algn="ctr">
              <a:buNone/>
            </a:pPr>
            <a:r>
              <a:rPr lang="fr-FR" dirty="0" smtClean="0"/>
              <a:t>R</a:t>
            </a:r>
            <a:r>
              <a:rPr lang="fr-FR" dirty="0"/>
              <a:t>. O. </a:t>
            </a:r>
            <a:r>
              <a:rPr lang="fr-FR" dirty="0" err="1"/>
              <a:t>Duda</a:t>
            </a:r>
            <a:r>
              <a:rPr lang="fr-FR" dirty="0"/>
              <a:t>, P. E. Hart and D. G. </a:t>
            </a:r>
            <a:r>
              <a:rPr lang="fr-FR" dirty="0" err="1"/>
              <a:t>Stork</a:t>
            </a:r>
            <a:r>
              <a:rPr lang="fr-FR" dirty="0"/>
              <a:t>, John </a:t>
            </a:r>
            <a:r>
              <a:rPr lang="fr-FR" dirty="0" err="1"/>
              <a:t>Wiley</a:t>
            </a:r>
            <a:r>
              <a:rPr lang="fr-FR" dirty="0"/>
              <a:t> &amp; Sons</a:t>
            </a:r>
          </a:p>
        </p:txBody>
      </p:sp>
    </p:spTree>
    <p:extLst>
      <p:ext uri="{BB962C8B-B14F-4D97-AF65-F5344CB8AC3E}">
        <p14:creationId xmlns:p14="http://schemas.microsoft.com/office/powerpoint/2010/main" val="2667323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général d’un système d’apprentissage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174666" y="2097571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Collecte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4666" y="3000478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Sélection</a:t>
            </a:r>
            <a:r>
              <a:rPr lang="en-US" dirty="0" smtClean="0"/>
              <a:t> des </a:t>
            </a:r>
            <a:r>
              <a:rPr lang="en-US" dirty="0" err="1" smtClean="0"/>
              <a:t>descripteurs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74666" y="4018848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Sélection</a:t>
            </a:r>
            <a:r>
              <a:rPr lang="en-US" dirty="0" smtClean="0"/>
              <a:t> du </a:t>
            </a:r>
            <a:r>
              <a:rPr lang="en-US" dirty="0" err="1" smtClean="0"/>
              <a:t>modèle</a:t>
            </a:r>
            <a:r>
              <a:rPr lang="en-US" dirty="0" smtClean="0"/>
              <a:t> de classification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4666" y="4940998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Entrainement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4666" y="5920880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55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général d’un système d’apprentissage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174666" y="2097571"/>
            <a:ext cx="2963021" cy="59655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Collecte</a:t>
            </a:r>
            <a:r>
              <a:rPr lang="en-US" dirty="0" smtClean="0">
                <a:solidFill>
                  <a:schemeClr val="bg1"/>
                </a:solidFill>
              </a:rPr>
              <a:t> des </a:t>
            </a:r>
            <a:r>
              <a:rPr lang="en-US" dirty="0" err="1" smtClean="0">
                <a:solidFill>
                  <a:schemeClr val="bg1"/>
                </a:solidFill>
              </a:rPr>
              <a:t>données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666" y="3000478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Sélection</a:t>
            </a:r>
            <a:r>
              <a:rPr lang="en-US" dirty="0" smtClean="0"/>
              <a:t> des </a:t>
            </a:r>
            <a:r>
              <a:rPr lang="en-US" dirty="0" err="1" smtClean="0"/>
              <a:t>descripteurs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74666" y="4018848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Sélection</a:t>
            </a:r>
            <a:r>
              <a:rPr lang="en-US" dirty="0" smtClean="0"/>
              <a:t> du </a:t>
            </a:r>
            <a:r>
              <a:rPr lang="en-US" dirty="0" err="1" smtClean="0"/>
              <a:t>modèle</a:t>
            </a:r>
            <a:r>
              <a:rPr lang="en-US" dirty="0" smtClean="0"/>
              <a:t> de classification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4666" y="4940998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Entrainement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4666" y="5920880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39471" y="2210883"/>
            <a:ext cx="2488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sûr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collectées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représentatives</a:t>
            </a:r>
            <a:r>
              <a:rPr lang="en-US" dirty="0" smtClean="0"/>
              <a:t> des </a:t>
            </a:r>
            <a:r>
              <a:rPr lang="en-US" dirty="0" err="1" smtClean="0"/>
              <a:t>éléments</a:t>
            </a:r>
            <a:r>
              <a:rPr lang="en-US" dirty="0" smtClean="0"/>
              <a:t> qui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traitées</a:t>
            </a:r>
            <a:r>
              <a:rPr lang="en-US" dirty="0" smtClean="0"/>
              <a:t> par la suite.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8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général d’un système d’apprentissage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174666" y="2097571"/>
            <a:ext cx="2963021" cy="5965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Collecte</a:t>
            </a:r>
            <a:r>
              <a:rPr lang="en-US" dirty="0" smtClean="0">
                <a:solidFill>
                  <a:schemeClr val="bg1"/>
                </a:solidFill>
              </a:rPr>
              <a:t> des </a:t>
            </a:r>
            <a:r>
              <a:rPr lang="en-US" dirty="0" err="1" smtClean="0">
                <a:solidFill>
                  <a:schemeClr val="bg1"/>
                </a:solidFill>
              </a:rPr>
              <a:t>données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666" y="3000478"/>
            <a:ext cx="2963021" cy="59655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Sélection</a:t>
            </a:r>
            <a:r>
              <a:rPr lang="en-US" dirty="0" smtClean="0"/>
              <a:t> des </a:t>
            </a:r>
            <a:r>
              <a:rPr lang="en-US" dirty="0" err="1" smtClean="0"/>
              <a:t>descripteurs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74666" y="4018848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Sélection</a:t>
            </a:r>
            <a:r>
              <a:rPr lang="en-US" dirty="0" smtClean="0"/>
              <a:t> du </a:t>
            </a:r>
            <a:r>
              <a:rPr lang="en-US" dirty="0" err="1" smtClean="0"/>
              <a:t>modèle</a:t>
            </a:r>
            <a:r>
              <a:rPr lang="en-US" dirty="0" smtClean="0"/>
              <a:t> de classification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4666" y="4940998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Entrainement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4666" y="5920880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2950703"/>
            <a:ext cx="3174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Etude des </a:t>
            </a:r>
            <a:r>
              <a:rPr lang="en-US" dirty="0" err="1" smtClean="0"/>
              <a:t>descripteurs</a:t>
            </a:r>
            <a:r>
              <a:rPr lang="en-US" dirty="0" smtClean="0"/>
              <a:t> , de </a:t>
            </a:r>
            <a:r>
              <a:rPr lang="en-US" dirty="0" err="1" smtClean="0"/>
              <a:t>leur</a:t>
            </a:r>
            <a:r>
              <a:rPr lang="en-US" dirty="0" smtClean="0"/>
              <a:t> distribution,  </a:t>
            </a:r>
            <a:r>
              <a:rPr lang="en-US" dirty="0" err="1" smtClean="0"/>
              <a:t>afin</a:t>
            </a:r>
            <a:r>
              <a:rPr lang="en-US" dirty="0" smtClean="0"/>
              <a:t> de</a:t>
            </a:r>
          </a:p>
          <a:p>
            <a:r>
              <a:rPr lang="en-US" dirty="0" smtClean="0"/>
              <a:t>faire </a:t>
            </a:r>
            <a:r>
              <a:rPr lang="en-US" dirty="0" err="1" smtClean="0"/>
              <a:t>émerger</a:t>
            </a:r>
            <a:r>
              <a:rPr lang="en-US" dirty="0" smtClean="0"/>
              <a:t>  les plus discriminants</a:t>
            </a:r>
          </a:p>
          <a:p>
            <a:endParaRPr lang="en-US" dirty="0"/>
          </a:p>
          <a:p>
            <a:r>
              <a:rPr lang="en-US" dirty="0" err="1" smtClean="0"/>
              <a:t>Indépendant</a:t>
            </a:r>
            <a:r>
              <a:rPr lang="en-US" dirty="0" smtClean="0"/>
              <a:t> de ?????? (du bruit, de transformation,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29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général d’un système d’apprentissage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174666" y="2097571"/>
            <a:ext cx="2963021" cy="5965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Collecte</a:t>
            </a:r>
            <a:r>
              <a:rPr lang="en-US" dirty="0" smtClean="0">
                <a:solidFill>
                  <a:schemeClr val="bg1"/>
                </a:solidFill>
              </a:rPr>
              <a:t> des </a:t>
            </a:r>
            <a:r>
              <a:rPr lang="en-US" dirty="0" err="1" smtClean="0">
                <a:solidFill>
                  <a:schemeClr val="bg1"/>
                </a:solidFill>
              </a:rPr>
              <a:t>données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666" y="3000478"/>
            <a:ext cx="2963021" cy="59655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Sélection</a:t>
            </a:r>
            <a:r>
              <a:rPr lang="en-US" dirty="0" smtClean="0"/>
              <a:t> des </a:t>
            </a:r>
            <a:r>
              <a:rPr lang="en-US" dirty="0" err="1" smtClean="0"/>
              <a:t>descripteurs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74666" y="4018848"/>
            <a:ext cx="2963021" cy="59655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Sélection</a:t>
            </a:r>
            <a:r>
              <a:rPr lang="en-US" dirty="0" smtClean="0"/>
              <a:t> du </a:t>
            </a:r>
            <a:r>
              <a:rPr lang="en-US" dirty="0" err="1" smtClean="0"/>
              <a:t>modèle</a:t>
            </a:r>
            <a:r>
              <a:rPr lang="en-US" dirty="0" smtClean="0"/>
              <a:t> de classification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4666" y="4940998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Entrainement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4666" y="5920880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3229231"/>
            <a:ext cx="3174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réparties</a:t>
            </a:r>
            <a:r>
              <a:rPr lang="en-US" dirty="0" smtClean="0"/>
              <a:t> les </a:t>
            </a:r>
            <a:r>
              <a:rPr lang="en-US" dirty="0" err="1" smtClean="0"/>
              <a:t>descripteurs</a:t>
            </a:r>
            <a:r>
              <a:rPr lang="en-US" dirty="0" smtClean="0"/>
              <a:t> ?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connait</a:t>
            </a:r>
            <a:r>
              <a:rPr lang="en-US" dirty="0" smtClean="0"/>
              <a:t> </a:t>
            </a:r>
            <a:r>
              <a:rPr lang="en-US" dirty="0" err="1" smtClean="0"/>
              <a:t>leur</a:t>
            </a:r>
            <a:r>
              <a:rPr lang="en-US" dirty="0" smtClean="0"/>
              <a:t> distribution ?</a:t>
            </a:r>
          </a:p>
          <a:p>
            <a:r>
              <a:rPr lang="en-US" dirty="0" err="1" smtClean="0"/>
              <a:t>Est-ce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séparation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3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général d’un système d’apprentissage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174666" y="2097571"/>
            <a:ext cx="2963021" cy="5965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Collecte</a:t>
            </a:r>
            <a:r>
              <a:rPr lang="en-US" dirty="0" smtClean="0">
                <a:solidFill>
                  <a:schemeClr val="bg1"/>
                </a:solidFill>
              </a:rPr>
              <a:t> des </a:t>
            </a:r>
            <a:r>
              <a:rPr lang="en-US" dirty="0" err="1" smtClean="0">
                <a:solidFill>
                  <a:schemeClr val="bg1"/>
                </a:solidFill>
              </a:rPr>
              <a:t>données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666" y="3000478"/>
            <a:ext cx="2963021" cy="59655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Sélection</a:t>
            </a:r>
            <a:r>
              <a:rPr lang="en-US" dirty="0" smtClean="0"/>
              <a:t> des </a:t>
            </a:r>
            <a:r>
              <a:rPr lang="en-US" dirty="0" err="1" smtClean="0"/>
              <a:t>descripteurs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74666" y="4018848"/>
            <a:ext cx="2963021" cy="59655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Sélection</a:t>
            </a:r>
            <a:r>
              <a:rPr lang="en-US" dirty="0" smtClean="0"/>
              <a:t> du </a:t>
            </a:r>
            <a:r>
              <a:rPr lang="en-US" dirty="0" err="1" smtClean="0"/>
              <a:t>modèle</a:t>
            </a:r>
            <a:r>
              <a:rPr lang="en-US" dirty="0" smtClean="0"/>
              <a:t> de classification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4666" y="4940998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Entrainement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4666" y="5920880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5046163"/>
            <a:ext cx="317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Quels</a:t>
            </a:r>
            <a:r>
              <a:rPr lang="en-US" dirty="0" smtClean="0"/>
              <a:t> ensemble </a:t>
            </a:r>
            <a:r>
              <a:rPr lang="en-US" dirty="0" err="1" smtClean="0"/>
              <a:t>choisir</a:t>
            </a:r>
            <a:r>
              <a:rPr lang="en-US" dirty="0" smtClean="0"/>
              <a:t> ?</a:t>
            </a:r>
          </a:p>
          <a:p>
            <a:r>
              <a:rPr lang="en-US" dirty="0" smtClean="0"/>
              <a:t>Comment ?</a:t>
            </a:r>
          </a:p>
          <a:p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seule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 ?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10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général d’un système d’apprentissage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174666" y="2097571"/>
            <a:ext cx="2963021" cy="5965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Collecte</a:t>
            </a:r>
            <a:r>
              <a:rPr lang="en-US" dirty="0" smtClean="0">
                <a:solidFill>
                  <a:schemeClr val="bg1"/>
                </a:solidFill>
              </a:rPr>
              <a:t> des </a:t>
            </a:r>
            <a:r>
              <a:rPr lang="en-US" dirty="0" err="1" smtClean="0">
                <a:solidFill>
                  <a:schemeClr val="bg1"/>
                </a:solidFill>
              </a:rPr>
              <a:t>données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666" y="3000478"/>
            <a:ext cx="2963021" cy="59655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Sélection</a:t>
            </a:r>
            <a:r>
              <a:rPr lang="en-US" dirty="0" smtClean="0"/>
              <a:t> des </a:t>
            </a:r>
            <a:r>
              <a:rPr lang="en-US" dirty="0" err="1" smtClean="0"/>
              <a:t>descripteurs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74666" y="4018848"/>
            <a:ext cx="2963021" cy="59655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Sélection</a:t>
            </a:r>
            <a:r>
              <a:rPr lang="en-US" dirty="0" smtClean="0"/>
              <a:t> du </a:t>
            </a:r>
            <a:r>
              <a:rPr lang="en-US" dirty="0" err="1" smtClean="0"/>
              <a:t>modèle</a:t>
            </a:r>
            <a:r>
              <a:rPr lang="en-US" dirty="0" smtClean="0"/>
              <a:t> de classification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4666" y="4940998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Entrainement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4666" y="5920880"/>
            <a:ext cx="2963021" cy="596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5919102"/>
            <a:ext cx="317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</a:t>
            </a:r>
            <a:r>
              <a:rPr lang="en-US" dirty="0" err="1" smtClean="0"/>
              <a:t>é</a:t>
            </a:r>
            <a:r>
              <a:rPr lang="en-US" dirty="0" err="1" smtClean="0"/>
              <a:t>valuer</a:t>
            </a:r>
            <a:r>
              <a:rPr lang="en-US" dirty="0" smtClean="0"/>
              <a:t>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7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Prise</a:t>
            </a:r>
            <a:r>
              <a:rPr lang="en-US" dirty="0" smtClean="0"/>
              <a:t> en </a:t>
            </a:r>
            <a:r>
              <a:rPr lang="en-US" dirty="0" err="1" smtClean="0"/>
              <a:t>compte</a:t>
            </a:r>
            <a:r>
              <a:rPr lang="en-US" dirty="0" smtClean="0"/>
              <a:t> de </a:t>
            </a:r>
            <a:r>
              <a:rPr lang="en-US" dirty="0" err="1" smtClean="0"/>
              <a:t>connaissance</a:t>
            </a:r>
            <a:r>
              <a:rPr lang="en-US" dirty="0" smtClean="0"/>
              <a:t> a priori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520788"/>
          </a:xfrm>
        </p:spPr>
        <p:txBody>
          <a:bodyPr/>
          <a:lstStyle/>
          <a:p>
            <a:r>
              <a:rPr lang="en-US" dirty="0" err="1" smtClean="0"/>
              <a:t>Décision</a:t>
            </a:r>
            <a:r>
              <a:rPr lang="en-US" dirty="0" smtClean="0"/>
              <a:t> </a:t>
            </a:r>
            <a:r>
              <a:rPr lang="en-US" dirty="0" err="1" smtClean="0"/>
              <a:t>Bayesienne</a:t>
            </a:r>
            <a:endParaRPr lang="en-US" dirty="0" smtClean="0"/>
          </a:p>
          <a:p>
            <a:pPr lvl="1"/>
            <a:r>
              <a:rPr lang="en-US" dirty="0" err="1" smtClean="0"/>
              <a:t>Connaissance</a:t>
            </a:r>
            <a:r>
              <a:rPr lang="en-US" dirty="0" smtClean="0"/>
              <a:t> de la distribution des </a:t>
            </a:r>
            <a:r>
              <a:rPr lang="en-US" dirty="0" err="1" smtClean="0"/>
              <a:t>descripteurs</a:t>
            </a:r>
            <a:endParaRPr lang="en-US" dirty="0" smtClean="0"/>
          </a:p>
          <a:p>
            <a:pPr lvl="1"/>
            <a:r>
              <a:rPr lang="en-US" dirty="0" smtClean="0"/>
              <a:t>Pas </a:t>
            </a:r>
            <a:r>
              <a:rPr lang="en-US" dirty="0" err="1" smtClean="0"/>
              <a:t>besoin</a:t>
            </a:r>
            <a:r>
              <a:rPr lang="en-US" dirty="0" smtClean="0"/>
              <a:t> de </a:t>
            </a:r>
            <a:r>
              <a:rPr lang="en-US" dirty="0" err="1" smtClean="0"/>
              <a:t>vérité</a:t>
            </a:r>
            <a:r>
              <a:rPr lang="en-US" dirty="0" smtClean="0"/>
              <a:t> terrain </a:t>
            </a:r>
            <a:r>
              <a:rPr lang="en-US" dirty="0" err="1" smtClean="0"/>
              <a:t>annotée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créer</a:t>
            </a:r>
            <a:r>
              <a:rPr lang="en-US" dirty="0" smtClean="0"/>
              <a:t> un classifier optimal</a:t>
            </a:r>
          </a:p>
          <a:p>
            <a:r>
              <a:rPr lang="en-US" dirty="0" smtClean="0"/>
              <a:t>Maximum de </a:t>
            </a:r>
            <a:r>
              <a:rPr lang="en-US" dirty="0" err="1" smtClean="0"/>
              <a:t>vraisemblance</a:t>
            </a:r>
            <a:r>
              <a:rPr lang="en-US" dirty="0" smtClean="0"/>
              <a:t> et estimation de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bayesien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connait</a:t>
            </a:r>
            <a:r>
              <a:rPr lang="en-US" dirty="0" smtClean="0"/>
              <a:t> la </a:t>
            </a:r>
            <a:r>
              <a:rPr lang="en-US" dirty="0" err="1" smtClean="0"/>
              <a:t>forme</a:t>
            </a:r>
            <a:r>
              <a:rPr lang="en-US" dirty="0" smtClean="0"/>
              <a:t> de la distribution </a:t>
            </a:r>
            <a:r>
              <a:rPr lang="en-US" dirty="0" err="1" smtClean="0"/>
              <a:t>mais</a:t>
            </a:r>
            <a:r>
              <a:rPr lang="en-US" dirty="0" smtClean="0"/>
              <a:t> pas les </a:t>
            </a:r>
            <a:r>
              <a:rPr lang="en-US" dirty="0" err="1" smtClean="0"/>
              <a:t>paramètres</a:t>
            </a:r>
            <a:r>
              <a:rPr lang="en-US" dirty="0" smtClean="0"/>
              <a:t> de la distribution.</a:t>
            </a:r>
          </a:p>
          <a:p>
            <a:pPr lvl="1"/>
            <a:r>
              <a:rPr lang="en-US" dirty="0" smtClean="0"/>
              <a:t>On a </a:t>
            </a:r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vérité</a:t>
            </a:r>
            <a:r>
              <a:rPr lang="en-US" dirty="0" smtClean="0"/>
              <a:t> terrain </a:t>
            </a:r>
            <a:r>
              <a:rPr lang="en-US" dirty="0" err="1" smtClean="0"/>
              <a:t>annotée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2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Prise</a:t>
            </a:r>
            <a:r>
              <a:rPr lang="en-US" dirty="0" smtClean="0"/>
              <a:t> en </a:t>
            </a:r>
            <a:r>
              <a:rPr lang="en-US" dirty="0" err="1" smtClean="0"/>
              <a:t>compte</a:t>
            </a:r>
            <a:r>
              <a:rPr lang="en-US" dirty="0" smtClean="0"/>
              <a:t> de </a:t>
            </a:r>
            <a:r>
              <a:rPr lang="en-US" dirty="0" err="1" smtClean="0"/>
              <a:t>connaissance</a:t>
            </a:r>
            <a:r>
              <a:rPr lang="en-US" dirty="0" smtClean="0"/>
              <a:t> a priori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520788"/>
          </a:xfrm>
        </p:spPr>
        <p:txBody>
          <a:bodyPr/>
          <a:lstStyle/>
          <a:p>
            <a:r>
              <a:rPr lang="en-US" dirty="0" err="1" smtClean="0"/>
              <a:t>Fonction</a:t>
            </a:r>
            <a:r>
              <a:rPr lang="en-US" dirty="0" smtClean="0"/>
              <a:t> de </a:t>
            </a:r>
            <a:r>
              <a:rPr lang="en-US" dirty="0" err="1" smtClean="0"/>
              <a:t>Séparation</a:t>
            </a:r>
            <a:r>
              <a:rPr lang="en-US" dirty="0" smtClean="0"/>
              <a:t> </a:t>
            </a:r>
            <a:r>
              <a:rPr lang="en-US" dirty="0" err="1" smtClean="0"/>
              <a:t>connue</a:t>
            </a:r>
            <a:endParaRPr lang="en-US" dirty="0" smtClean="0"/>
          </a:p>
          <a:p>
            <a:pPr lvl="1"/>
            <a:r>
              <a:rPr lang="en-US" dirty="0" err="1" smtClean="0"/>
              <a:t>Estimer</a:t>
            </a:r>
            <a:r>
              <a:rPr lang="en-US" dirty="0" smtClean="0"/>
              <a:t> les </a:t>
            </a:r>
            <a:r>
              <a:rPr lang="en-US" dirty="0" err="1" smtClean="0"/>
              <a:t>paramètres</a:t>
            </a:r>
            <a:r>
              <a:rPr lang="en-US" dirty="0" smtClean="0"/>
              <a:t> des </a:t>
            </a:r>
            <a:r>
              <a:rPr lang="en-US" dirty="0" err="1" smtClean="0"/>
              <a:t>courbes</a:t>
            </a:r>
            <a:r>
              <a:rPr lang="en-US" dirty="0" smtClean="0"/>
              <a:t> de </a:t>
            </a:r>
            <a:r>
              <a:rPr lang="en-US" dirty="0" err="1" smtClean="0"/>
              <a:t>séparation</a:t>
            </a:r>
            <a:r>
              <a:rPr lang="en-US" dirty="0" smtClean="0"/>
              <a:t> (</a:t>
            </a:r>
            <a:r>
              <a:rPr lang="en-US" dirty="0" err="1" smtClean="0"/>
              <a:t>droite</a:t>
            </a:r>
            <a:r>
              <a:rPr lang="en-US" dirty="0" smtClean="0"/>
              <a:t>, </a:t>
            </a:r>
            <a:r>
              <a:rPr lang="en-US" dirty="0" err="1" smtClean="0"/>
              <a:t>polynome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vérité</a:t>
            </a:r>
            <a:r>
              <a:rPr lang="en-US" dirty="0" smtClean="0"/>
              <a:t> terrain </a:t>
            </a:r>
            <a:r>
              <a:rPr lang="en-US" dirty="0" err="1" smtClean="0"/>
              <a:t>annotée</a:t>
            </a:r>
            <a:endParaRPr lang="en-US" dirty="0"/>
          </a:p>
          <a:p>
            <a:r>
              <a:rPr lang="en-US" dirty="0" err="1" smtClean="0"/>
              <a:t>Méthodes</a:t>
            </a:r>
            <a:r>
              <a:rPr lang="en-US" dirty="0" smtClean="0"/>
              <a:t> non </a:t>
            </a:r>
            <a:r>
              <a:rPr lang="en-US" dirty="0" err="1" smtClean="0"/>
              <a:t>paramétriques</a:t>
            </a:r>
            <a:endParaRPr lang="en-US" dirty="0" smtClean="0"/>
          </a:p>
          <a:p>
            <a:pPr lvl="1"/>
            <a:r>
              <a:rPr lang="en-US" dirty="0" smtClean="0"/>
              <a:t>Pas </a:t>
            </a:r>
            <a:r>
              <a:rPr lang="en-US" dirty="0" err="1" smtClean="0"/>
              <a:t>d’apriori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modèle</a:t>
            </a:r>
            <a:r>
              <a:rPr lang="en-US" dirty="0" smtClean="0"/>
              <a:t> de la distribution, on a </a:t>
            </a:r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vérité</a:t>
            </a:r>
            <a:r>
              <a:rPr lang="en-US" dirty="0" smtClean="0"/>
              <a:t> terrain </a:t>
            </a:r>
            <a:r>
              <a:rPr lang="en-US" dirty="0" err="1" smtClean="0"/>
              <a:t>annotée</a:t>
            </a:r>
            <a:endParaRPr lang="en-US" dirty="0" smtClean="0"/>
          </a:p>
          <a:p>
            <a:r>
              <a:rPr lang="en-US" dirty="0" err="1" smtClean="0"/>
              <a:t>Apprentissage</a:t>
            </a:r>
            <a:r>
              <a:rPr lang="en-US" dirty="0" smtClean="0"/>
              <a:t> non </a:t>
            </a:r>
            <a:r>
              <a:rPr lang="en-US" dirty="0" err="1" smtClean="0"/>
              <a:t>supervisée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9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la classification de motifs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perception pour un système numérique</a:t>
            </a:r>
          </a:p>
          <a:p>
            <a:r>
              <a:rPr lang="fr-FR" dirty="0" smtClean="0"/>
              <a:t>Un exemple </a:t>
            </a:r>
            <a:endParaRPr lang="fr-FR" dirty="0"/>
          </a:p>
          <a:p>
            <a:r>
              <a:rPr lang="fr-FR" dirty="0" smtClean="0"/>
              <a:t>Système de reconnaissance de motifs (forme, objets)</a:t>
            </a:r>
          </a:p>
          <a:p>
            <a:r>
              <a:rPr lang="fr-FR" dirty="0" smtClean="0"/>
              <a:t>Un schéma de conception</a:t>
            </a:r>
          </a:p>
          <a:p>
            <a:r>
              <a:rPr lang="fr-FR" dirty="0" smtClean="0"/>
              <a:t>Apprentissage et adaptabilité</a:t>
            </a:r>
          </a:p>
          <a:p>
            <a:r>
              <a:rPr lang="fr-FR" dirty="0" smtClean="0"/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77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La perception pour un système </a:t>
            </a:r>
            <a:r>
              <a:rPr lang="fr-FR" sz="3600" dirty="0" smtClean="0"/>
              <a:t>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61770"/>
            <a:ext cx="8144429" cy="4397691"/>
          </a:xfrm>
        </p:spPr>
        <p:txBody>
          <a:bodyPr>
            <a:normAutofit/>
          </a:bodyPr>
          <a:lstStyle/>
          <a:p>
            <a:r>
              <a:rPr lang="fr-FR" dirty="0" smtClean="0"/>
              <a:t>Concevoir un système qui peut :</a:t>
            </a:r>
          </a:p>
          <a:p>
            <a:pPr lvl="1"/>
            <a:r>
              <a:rPr lang="fr-FR" i="1" dirty="0" smtClean="0"/>
              <a:t>Reconnaissance de la parole, des empreintes digitales, OCR, etc. </a:t>
            </a:r>
          </a:p>
          <a:p>
            <a:r>
              <a:rPr lang="fr-FR" dirty="0"/>
              <a:t>E</a:t>
            </a:r>
            <a:r>
              <a:rPr lang="fr-FR" dirty="0" smtClean="0"/>
              <a:t>n utilisant un ou des capteurs numériques:</a:t>
            </a:r>
          </a:p>
          <a:p>
            <a:pPr lvl="1"/>
            <a:r>
              <a:rPr lang="fr-FR" i="1" dirty="0" smtClean="0"/>
              <a:t>Caméra, micro, scanner, laser, etc.</a:t>
            </a:r>
          </a:p>
          <a:p>
            <a:r>
              <a:rPr lang="fr-FR" dirty="0" smtClean="0"/>
              <a:t>Comment traduire le plus fidèlement possibles des connaissances haut niveau en utilisant des informations bas niveaux.</a:t>
            </a:r>
          </a:p>
          <a:p>
            <a:pPr lvl="1"/>
            <a:r>
              <a:rPr lang="fr-FR" i="1" dirty="0" smtClean="0"/>
              <a:t>« </a:t>
            </a:r>
            <a:r>
              <a:rPr lang="fr-FR" i="1" dirty="0" err="1" smtClean="0"/>
              <a:t>Semantic</a:t>
            </a:r>
            <a:r>
              <a:rPr lang="fr-FR" i="1" dirty="0" smtClean="0"/>
              <a:t> gap ». </a:t>
            </a:r>
          </a:p>
          <a:p>
            <a:pPr lvl="1"/>
            <a:r>
              <a:rPr lang="fr-FR" i="1" dirty="0" smtClean="0"/>
              <a:t>Fusion de données hétérogènes précoce ou tardive</a:t>
            </a:r>
          </a:p>
          <a:p>
            <a:endParaRPr lang="fr-FR" i="1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6439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209799"/>
            <a:ext cx="7770813" cy="4109977"/>
          </a:xfrm>
        </p:spPr>
        <p:txBody>
          <a:bodyPr/>
          <a:lstStyle/>
          <a:p>
            <a:r>
              <a:rPr lang="fr-FR" dirty="0" smtClean="0"/>
              <a:t>Concevoir un système capable de trier deux espèces de poissons (bar et saumon). </a:t>
            </a:r>
          </a:p>
          <a:p>
            <a:pPr lvl="1" algn="just"/>
            <a:r>
              <a:rPr lang="fr-FR" dirty="0" smtClean="0"/>
              <a:t>On dispose d’un tapis roulant, d’une caméra, et d’une vanne  d’aiguillage. Les saumons vont à droite et les bars à gauche.</a:t>
            </a:r>
            <a:endParaRPr lang="fr-FR" dirty="0"/>
          </a:p>
          <a:p>
            <a:pPr lvl="1" algn="just"/>
            <a:r>
              <a:rPr lang="fr-FR" dirty="0" smtClean="0"/>
              <a:t>Il nous faut trouver un moyen de distinguer les bars d’un saumon en fonction de l’acquisition et ensuite piloter la vanne en fonction de la reconnaissance.</a:t>
            </a:r>
          </a:p>
          <a:p>
            <a:pPr lvl="1"/>
            <a:r>
              <a:rPr lang="fr-FR" dirty="0" smtClean="0"/>
              <a:t>Et si les clients nous pénalisaient en cas d’erreurs ?</a:t>
            </a:r>
            <a:endParaRPr lang="fr-FR" dirty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476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ébauche de solution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03" t="430" r="-63882" b="-430"/>
          <a:stretch/>
        </p:blipFill>
        <p:spPr>
          <a:xfrm>
            <a:off x="911754" y="1563235"/>
            <a:ext cx="8839200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3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la séquence vidéo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28855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Positionner et calibrer la caméra pour extraire des données sur des séquences d’images.</a:t>
            </a:r>
          </a:p>
          <a:p>
            <a:pPr lvl="1" algn="just"/>
            <a:r>
              <a:rPr lang="fr-FR" dirty="0" smtClean="0"/>
              <a:t>Prétraitement pour améliorer la qualité des images (équilibrage contraste et illumination, suppression du bruit, </a:t>
            </a:r>
            <a:r>
              <a:rPr lang="fr-FR" dirty="0" err="1" smtClean="0"/>
              <a:t>etc</a:t>
            </a:r>
            <a:r>
              <a:rPr lang="fr-FR" dirty="0" smtClean="0"/>
              <a:t>) </a:t>
            </a:r>
          </a:p>
          <a:p>
            <a:pPr lvl="1"/>
            <a:r>
              <a:rPr lang="fr-FR" dirty="0" smtClean="0"/>
              <a:t>Segmentation des zones correspondant à un poissons</a:t>
            </a:r>
          </a:p>
          <a:p>
            <a:pPr lvl="1"/>
            <a:r>
              <a:rPr lang="fr-FR" dirty="0" smtClean="0"/>
              <a:t>Extraction de descripteurs</a:t>
            </a:r>
          </a:p>
          <a:p>
            <a:pPr lvl="2"/>
            <a:r>
              <a:rPr lang="fr-FR" dirty="0" smtClean="0"/>
              <a:t>géométriques (longueur , largeur,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colorimétriques (brillance, couleur, </a:t>
            </a:r>
            <a:r>
              <a:rPr lang="fr-FR" dirty="0" err="1" smtClean="0">
                <a:solidFill>
                  <a:schemeClr val="tx1"/>
                </a:solidFill>
              </a:rPr>
              <a:t>etc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fr-FR" sz="2100" dirty="0" smtClean="0"/>
              <a:t>plus haut-niveaux(nombre et forme des nageoires, position de la bouche, </a:t>
            </a:r>
            <a:r>
              <a:rPr lang="fr-FR" sz="2100" dirty="0" err="1" smtClean="0"/>
              <a:t>etc</a:t>
            </a:r>
            <a:r>
              <a:rPr lang="fr-FR" sz="2100" dirty="0" smtClean="0"/>
              <a:t>). </a:t>
            </a:r>
            <a:r>
              <a:rPr lang="fr-FR" sz="1400" i="1" dirty="0" smtClean="0"/>
              <a:t>(on ne se mord pas la queue??)</a:t>
            </a:r>
          </a:p>
          <a:p>
            <a:pPr lvl="1"/>
            <a:r>
              <a:rPr lang="fr-FR" sz="2100" dirty="0" smtClean="0"/>
              <a:t>Classification basée sur les descripteurs précédents.</a:t>
            </a:r>
          </a:p>
        </p:txBody>
      </p:sp>
    </p:spTree>
    <p:extLst>
      <p:ext uri="{BB962C8B-B14F-4D97-AF65-F5344CB8AC3E}">
        <p14:creationId xmlns:p14="http://schemas.microsoft.com/office/powerpoint/2010/main" val="354294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Chaine de traitement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92683" y="1999832"/>
            <a:ext cx="2065657" cy="4817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Acquisition(s)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021243" y="2056042"/>
            <a:ext cx="44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Sources:Hétérogénes</a:t>
            </a:r>
            <a:r>
              <a:rPr lang="fr-FR" dirty="0" smtClean="0"/>
              <a:t>, multimodale, etc..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2683" y="2748788"/>
            <a:ext cx="2065657" cy="4817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Segmentation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92683" y="3459253"/>
            <a:ext cx="2065657" cy="6973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Calcul de descripteurs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2683" y="4309050"/>
            <a:ext cx="2065657" cy="69739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92683" y="5247373"/>
            <a:ext cx="2065657" cy="6973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Post-traitements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21244" y="2748788"/>
            <a:ext cx="396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Extraction des </a:t>
            </a:r>
            <a:r>
              <a:rPr lang="en-US" dirty="0" err="1" smtClean="0"/>
              <a:t>éléments</a:t>
            </a:r>
            <a:r>
              <a:rPr lang="en-US" dirty="0" smtClean="0"/>
              <a:t> </a:t>
            </a:r>
            <a:r>
              <a:rPr lang="en-US" dirty="0" err="1" smtClean="0"/>
              <a:t>déterminants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173644" y="3454627"/>
            <a:ext cx="461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Extraction des </a:t>
            </a:r>
            <a:r>
              <a:rPr lang="en-US" dirty="0" err="1" smtClean="0"/>
              <a:t>descripteurs</a:t>
            </a:r>
            <a:r>
              <a:rPr lang="en-US" dirty="0" smtClean="0"/>
              <a:t> les plus </a:t>
            </a:r>
            <a:r>
              <a:rPr lang="en-US" dirty="0" err="1" smtClean="0"/>
              <a:t>pertients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173644" y="4403124"/>
            <a:ext cx="186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Objet 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cours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4173643" y="5343592"/>
            <a:ext cx="380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Exploitation du </a:t>
            </a:r>
            <a:r>
              <a:rPr lang="en-US" dirty="0" err="1" smtClean="0"/>
              <a:t>contexte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connaissances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postériori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6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Descripteur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6" y="2988256"/>
            <a:ext cx="6896100" cy="1384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44436" y="257866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Taille</a:t>
            </a:r>
            <a:r>
              <a:rPr lang="en-US" dirty="0" smtClean="0"/>
              <a:t> du </a:t>
            </a:r>
            <a:r>
              <a:rPr lang="en-US" dirty="0" err="1" smtClean="0"/>
              <a:t>poisson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5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euil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Feuille.thmx</Template>
  <TotalTime>1247</TotalTime>
  <Words>1191</Words>
  <Application>Microsoft Macintosh PowerPoint</Application>
  <PresentationFormat>Présentation à l'écran (4:3)</PresentationFormat>
  <Paragraphs>172</Paragraphs>
  <Slides>27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9" baseType="lpstr">
      <vt:lpstr>Feuille</vt:lpstr>
      <vt:lpstr>Équation</vt:lpstr>
      <vt:lpstr>Outils pour la classification et l’indexation</vt:lpstr>
      <vt:lpstr>Présentation </vt:lpstr>
      <vt:lpstr>Introduction à la classification de motifs </vt:lpstr>
      <vt:lpstr>La perception pour un système numérique</vt:lpstr>
      <vt:lpstr>Un exemple</vt:lpstr>
      <vt:lpstr>Une ébauche de solution</vt:lpstr>
      <vt:lpstr>Traitement de la séquence vidéo</vt:lpstr>
      <vt:lpstr>Chaine de traitement</vt:lpstr>
      <vt:lpstr>Descripteur</vt:lpstr>
      <vt:lpstr>Est ce que la longueur est discriminante ?</vt:lpstr>
      <vt:lpstr>Un premier classifieur</vt:lpstr>
      <vt:lpstr>Est ce que la brillance est plus discriminante ?</vt:lpstr>
      <vt:lpstr>Un deuxième classifieur</vt:lpstr>
      <vt:lpstr>Point d’avancement.</vt:lpstr>
      <vt:lpstr>Deux classifieurs et deux descripteurs</vt:lpstr>
      <vt:lpstr>En combinant les deux descripteurs</vt:lpstr>
      <vt:lpstr>Comment améliorer le classifieur</vt:lpstr>
      <vt:lpstr>Est-ce la bonne solution??</vt:lpstr>
      <vt:lpstr>Une meilleure solution ??</vt:lpstr>
      <vt:lpstr>Schéma général d’un système d’apprentissage</vt:lpstr>
      <vt:lpstr>Schéma général d’un système d’apprentissage</vt:lpstr>
      <vt:lpstr>Schéma général d’un système d’apprentissage</vt:lpstr>
      <vt:lpstr>Schéma général d’un système d’apprentissage</vt:lpstr>
      <vt:lpstr>Schéma général d’un système d’apprentissage</vt:lpstr>
      <vt:lpstr>Schéma général d’un système d’apprentissage</vt:lpstr>
      <vt:lpstr>Prise en compte de connaissance a priori</vt:lpstr>
      <vt:lpstr>Prise en compte de connaissance a priori</vt:lpstr>
    </vt:vector>
  </TitlesOfParts>
  <Company>Universite Bordeaux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pour la classification et l’indexation</dc:title>
  <dc:creator>Jean-philippe Domenger</dc:creator>
  <cp:lastModifiedBy>JPD</cp:lastModifiedBy>
  <cp:revision>34</cp:revision>
  <dcterms:created xsi:type="dcterms:W3CDTF">2012-09-18T12:06:18Z</dcterms:created>
  <dcterms:modified xsi:type="dcterms:W3CDTF">2015-09-23T06:19:58Z</dcterms:modified>
</cp:coreProperties>
</file>