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ITC Avant Garde Gothic Bold" charset="1" panose="020B0802020202020204"/>
      <p:regular r:id="rId14"/>
    </p:embeddedFont>
    <p:embeddedFont>
      <p:font typeface="ITC Avant Garde Gothic" charset="1" panose="020B0502020202020204"/>
      <p:regular r:id="rId15"/>
    </p:embeddedFont>
    <p:embeddedFont>
      <p:font typeface="Helvetica World Bold" charset="1" panose="020B080004000002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jpeg" Type="http://schemas.openxmlformats.org/officeDocument/2006/relationships/image"/><Relationship Id="rId6" Target="../media/VAGepFVzQVQ.mp4" Type="http://schemas.openxmlformats.org/officeDocument/2006/relationships/video"/><Relationship Id="rId7" Target="../media/VAGepFVzQVQ.mp4" Type="http://schemas.microsoft.com/office/2007/relationships/media"/></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7146968" y="7204276"/>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679753">
            <a:off x="13678067" y="-1780621"/>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509269" y="-1235736"/>
            <a:ext cx="4746507" cy="4568513"/>
          </a:xfrm>
          <a:custGeom>
            <a:avLst/>
            <a:gdLst/>
            <a:ahLst/>
            <a:cxnLst/>
            <a:rect r="r" b="b" t="t" l="l"/>
            <a:pathLst>
              <a:path h="4568513" w="4746507">
                <a:moveTo>
                  <a:pt x="0" y="0"/>
                </a:moveTo>
                <a:lnTo>
                  <a:pt x="4746507" y="0"/>
                </a:lnTo>
                <a:lnTo>
                  <a:pt x="4746507" y="4568512"/>
                </a:lnTo>
                <a:lnTo>
                  <a:pt x="0" y="456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144000" y="1858287"/>
            <a:ext cx="8428713" cy="8428713"/>
          </a:xfrm>
          <a:custGeom>
            <a:avLst/>
            <a:gdLst/>
            <a:ahLst/>
            <a:cxnLst/>
            <a:rect r="r" b="b" t="t" l="l"/>
            <a:pathLst>
              <a:path h="8428713" w="8428713">
                <a:moveTo>
                  <a:pt x="0" y="0"/>
                </a:moveTo>
                <a:lnTo>
                  <a:pt x="8428713" y="0"/>
                </a:lnTo>
                <a:lnTo>
                  <a:pt x="8428713" y="8428713"/>
                </a:lnTo>
                <a:lnTo>
                  <a:pt x="0" y="84287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028700" y="763815"/>
            <a:ext cx="529770" cy="529770"/>
          </a:xfrm>
          <a:custGeom>
            <a:avLst/>
            <a:gdLst/>
            <a:ahLst/>
            <a:cxnLst/>
            <a:rect r="r" b="b" t="t" l="l"/>
            <a:pathLst>
              <a:path h="529770" w="529770">
                <a:moveTo>
                  <a:pt x="529770" y="0"/>
                </a:moveTo>
                <a:lnTo>
                  <a:pt x="0" y="0"/>
                </a:lnTo>
                <a:lnTo>
                  <a:pt x="0" y="529770"/>
                </a:lnTo>
                <a:lnTo>
                  <a:pt x="529770" y="529770"/>
                </a:lnTo>
                <a:lnTo>
                  <a:pt x="52977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028700" y="2456082"/>
            <a:ext cx="8115300" cy="4898587"/>
            <a:chOff x="0" y="0"/>
            <a:chExt cx="10820400" cy="6531449"/>
          </a:xfrm>
        </p:grpSpPr>
        <p:sp>
          <p:nvSpPr>
            <p:cNvPr name="TextBox 8" id="8"/>
            <p:cNvSpPr txBox="true"/>
            <p:nvPr/>
          </p:nvSpPr>
          <p:spPr>
            <a:xfrm rot="0">
              <a:off x="0" y="-152400"/>
              <a:ext cx="10820400" cy="5176474"/>
            </a:xfrm>
            <a:prstGeom prst="rect">
              <a:avLst/>
            </a:prstGeom>
          </p:spPr>
          <p:txBody>
            <a:bodyPr anchor="t" rtlCol="false" tIns="0" lIns="0" bIns="0" rIns="0">
              <a:spAutoFit/>
            </a:bodyPr>
            <a:lstStyle/>
            <a:p>
              <a:pPr algn="l">
                <a:lnSpc>
                  <a:spcPts val="9877"/>
                </a:lnSpc>
              </a:pPr>
              <a:r>
                <a:rPr lang="en-US" sz="8370" spc="326" b="true">
                  <a:solidFill>
                    <a:srgbClr val="FFC857"/>
                  </a:solidFill>
                  <a:latin typeface="ITC Avant Garde Gothic Bold"/>
                  <a:ea typeface="ITC Avant Garde Gothic Bold"/>
                  <a:cs typeface="ITC Avant Garde Gothic Bold"/>
                  <a:sym typeface="ITC Avant Garde Gothic Bold"/>
                </a:rPr>
                <a:t>Historia de la inteligencia artificial</a:t>
              </a:r>
            </a:p>
          </p:txBody>
        </p:sp>
        <p:sp>
          <p:nvSpPr>
            <p:cNvPr name="TextBox 9" id="9"/>
            <p:cNvSpPr txBox="true"/>
            <p:nvPr/>
          </p:nvSpPr>
          <p:spPr>
            <a:xfrm rot="0">
              <a:off x="0" y="5193462"/>
              <a:ext cx="10820400" cy="1337987"/>
            </a:xfrm>
            <a:prstGeom prst="rect">
              <a:avLst/>
            </a:prstGeom>
          </p:spPr>
          <p:txBody>
            <a:bodyPr anchor="t" rtlCol="false" tIns="0" lIns="0" bIns="0" rIns="0">
              <a:spAutoFit/>
            </a:bodyPr>
            <a:lstStyle/>
            <a:p>
              <a:pPr algn="l">
                <a:lnSpc>
                  <a:spcPts val="3776"/>
                </a:lnSpc>
              </a:pPr>
              <a:r>
                <a:rPr lang="en-US" sz="3200" spc="124">
                  <a:solidFill>
                    <a:srgbClr val="C7C2EF"/>
                  </a:solidFill>
                  <a:latin typeface="ITC Avant Garde Gothic"/>
                  <a:ea typeface="ITC Avant Garde Gothic"/>
                  <a:cs typeface="ITC Avant Garde Gothic"/>
                  <a:sym typeface="ITC Avant Garde Gothic"/>
                </a:rPr>
                <a:t>Una idea de hace 75 años hecha realidad.</a:t>
              </a:r>
            </a:p>
          </p:txBody>
        </p:sp>
      </p:grpSp>
      <p:sp>
        <p:nvSpPr>
          <p:cNvPr name="TextBox 10" id="10"/>
          <p:cNvSpPr txBox="true"/>
          <p:nvPr/>
        </p:nvSpPr>
        <p:spPr>
          <a:xfrm rot="0">
            <a:off x="1028700" y="8712716"/>
            <a:ext cx="4636553" cy="576072"/>
          </a:xfrm>
          <a:prstGeom prst="rect">
            <a:avLst/>
          </a:prstGeom>
        </p:spPr>
        <p:txBody>
          <a:bodyPr anchor="t" rtlCol="false" tIns="0" lIns="0" bIns="0" rIns="0">
            <a:spAutoFit/>
          </a:bodyPr>
          <a:lstStyle/>
          <a:p>
            <a:pPr algn="l">
              <a:lnSpc>
                <a:spcPts val="2124"/>
              </a:lnSpc>
            </a:pPr>
          </a:p>
          <a:p>
            <a:pPr algn="l">
              <a:lnSpc>
                <a:spcPts val="2124"/>
              </a:lnSpc>
            </a:pPr>
            <a:r>
              <a:rPr lang="en-US" sz="1800" spc="70">
                <a:solidFill>
                  <a:srgbClr val="C7C2EF"/>
                </a:solidFill>
                <a:latin typeface="ITC Avant Garde Gothic"/>
                <a:ea typeface="ITC Avant Garde Gothic"/>
                <a:cs typeface="ITC Avant Garde Gothic"/>
                <a:sym typeface="ITC Avant Garde Gothic"/>
              </a:rPr>
              <a:t>Lunes, 10 de febrero de 2025.</a:t>
            </a:r>
          </a:p>
        </p:txBody>
      </p:sp>
      <p:sp>
        <p:nvSpPr>
          <p:cNvPr name="TextBox 11" id="11"/>
          <p:cNvSpPr txBox="true"/>
          <p:nvPr/>
        </p:nvSpPr>
        <p:spPr>
          <a:xfrm rot="0">
            <a:off x="1664714" y="755099"/>
            <a:ext cx="6439161" cy="293421"/>
          </a:xfrm>
          <a:prstGeom prst="rect">
            <a:avLst/>
          </a:prstGeom>
        </p:spPr>
        <p:txBody>
          <a:bodyPr anchor="t" rtlCol="false" tIns="0" lIns="0" bIns="0" rIns="0">
            <a:spAutoFit/>
          </a:bodyPr>
          <a:lstStyle/>
          <a:p>
            <a:pPr algn="l">
              <a:lnSpc>
                <a:spcPts val="2092"/>
              </a:lnSpc>
            </a:pPr>
            <a:r>
              <a:rPr lang="en-US" sz="2031" b="true">
                <a:solidFill>
                  <a:srgbClr val="C7C2EF"/>
                </a:solidFill>
                <a:latin typeface="Helvetica World Bold"/>
                <a:ea typeface="Helvetica World Bold"/>
                <a:cs typeface="Helvetica World Bold"/>
                <a:sym typeface="Helvetica World Bold"/>
              </a:rPr>
              <a:t>Echeagaray Aceves Astrid Monserrath</a:t>
            </a:r>
          </a:p>
        </p:txBody>
      </p:sp>
      <p:sp>
        <p:nvSpPr>
          <p:cNvPr name="TextBox 12" id="12"/>
          <p:cNvSpPr txBox="true"/>
          <p:nvPr/>
        </p:nvSpPr>
        <p:spPr>
          <a:xfrm rot="0">
            <a:off x="1664714" y="1111567"/>
            <a:ext cx="6439161" cy="293421"/>
          </a:xfrm>
          <a:prstGeom prst="rect">
            <a:avLst/>
          </a:prstGeom>
        </p:spPr>
        <p:txBody>
          <a:bodyPr anchor="t" rtlCol="false" tIns="0" lIns="0" bIns="0" rIns="0">
            <a:spAutoFit/>
          </a:bodyPr>
          <a:lstStyle/>
          <a:p>
            <a:pPr algn="l">
              <a:lnSpc>
                <a:spcPts val="2092"/>
              </a:lnSpc>
            </a:pPr>
            <a:r>
              <a:rPr lang="en-US" sz="2031" b="true">
                <a:solidFill>
                  <a:srgbClr val="C7C2EF"/>
                </a:solidFill>
                <a:latin typeface="Helvetica World Bold"/>
                <a:ea typeface="Helvetica World Bold"/>
                <a:cs typeface="Helvetica World Bold"/>
                <a:sym typeface="Helvetica World Bold"/>
              </a:rPr>
              <a:t>Fernández Covarrubias Edgar Alán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grpSp>
        <p:nvGrpSpPr>
          <p:cNvPr name="Group 2" id="2"/>
          <p:cNvGrpSpPr/>
          <p:nvPr/>
        </p:nvGrpSpPr>
        <p:grpSpPr>
          <a:xfrm rot="0">
            <a:off x="-852284" y="3791897"/>
            <a:ext cx="20537014" cy="6716004"/>
            <a:chOff x="0" y="0"/>
            <a:chExt cx="5408926" cy="1768824"/>
          </a:xfrm>
        </p:grpSpPr>
        <p:sp>
          <p:nvSpPr>
            <p:cNvPr name="Freeform 3" id="3"/>
            <p:cNvSpPr/>
            <p:nvPr/>
          </p:nvSpPr>
          <p:spPr>
            <a:xfrm flipH="false" flipV="false" rot="0">
              <a:off x="0" y="0"/>
              <a:ext cx="5408926" cy="1768824"/>
            </a:xfrm>
            <a:custGeom>
              <a:avLst/>
              <a:gdLst/>
              <a:ahLst/>
              <a:cxnLst/>
              <a:rect r="r" b="b" t="t" l="l"/>
              <a:pathLst>
                <a:path h="1768824" w="5408926">
                  <a:moveTo>
                    <a:pt x="0" y="0"/>
                  </a:moveTo>
                  <a:lnTo>
                    <a:pt x="5408926" y="0"/>
                  </a:lnTo>
                  <a:lnTo>
                    <a:pt x="5408926" y="1768824"/>
                  </a:lnTo>
                  <a:lnTo>
                    <a:pt x="0" y="1768824"/>
                  </a:lnTo>
                  <a:close/>
                </a:path>
              </a:pathLst>
            </a:custGeom>
            <a:solidFill>
              <a:srgbClr val="000000">
                <a:alpha val="22745"/>
              </a:srgbClr>
            </a:solidFill>
          </p:spPr>
        </p:sp>
        <p:sp>
          <p:nvSpPr>
            <p:cNvPr name="TextBox 4" id="4"/>
            <p:cNvSpPr txBox="true"/>
            <p:nvPr/>
          </p:nvSpPr>
          <p:spPr>
            <a:xfrm>
              <a:off x="0" y="-57150"/>
              <a:ext cx="5408926" cy="1825974"/>
            </a:xfrm>
            <a:prstGeom prst="rect">
              <a:avLst/>
            </a:prstGeom>
          </p:spPr>
          <p:txBody>
            <a:bodyPr anchor="ctr" rtlCol="false" tIns="50800" lIns="50800" bIns="50800" rIns="50800"/>
            <a:lstStyle/>
            <a:p>
              <a:pPr algn="ctr">
                <a:lnSpc>
                  <a:spcPts val="2952"/>
                </a:lnSpc>
              </a:pPr>
            </a:p>
          </p:txBody>
        </p:sp>
      </p:grpSp>
      <p:sp>
        <p:nvSpPr>
          <p:cNvPr name="Freeform 5" id="5"/>
          <p:cNvSpPr/>
          <p:nvPr/>
        </p:nvSpPr>
        <p:spPr>
          <a:xfrm flipH="false" flipV="false" rot="0">
            <a:off x="-1574607" y="6826017"/>
            <a:ext cx="5206615" cy="5011367"/>
          </a:xfrm>
          <a:custGeom>
            <a:avLst/>
            <a:gdLst/>
            <a:ahLst/>
            <a:cxnLst/>
            <a:rect r="r" b="b" t="t" l="l"/>
            <a:pathLst>
              <a:path h="5011367" w="5206615">
                <a:moveTo>
                  <a:pt x="0" y="0"/>
                </a:moveTo>
                <a:lnTo>
                  <a:pt x="5206614" y="0"/>
                </a:lnTo>
                <a:lnTo>
                  <a:pt x="5206614"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240166">
            <a:off x="14225626" y="672600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767790" y="591115"/>
            <a:ext cx="3284388" cy="4114800"/>
          </a:xfrm>
          <a:custGeom>
            <a:avLst/>
            <a:gdLst/>
            <a:ahLst/>
            <a:cxnLst/>
            <a:rect r="r" b="b" t="t" l="l"/>
            <a:pathLst>
              <a:path h="4114800" w="3284388">
                <a:moveTo>
                  <a:pt x="0" y="0"/>
                </a:moveTo>
                <a:lnTo>
                  <a:pt x="3284387" y="0"/>
                </a:lnTo>
                <a:lnTo>
                  <a:pt x="328438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8" id="8"/>
          <p:cNvSpPr txBox="true"/>
          <p:nvPr/>
        </p:nvSpPr>
        <p:spPr>
          <a:xfrm rot="0">
            <a:off x="1028700" y="1909756"/>
            <a:ext cx="11414242" cy="18821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Alan Turing ya pensaba en 1950 sobre las maquinas replicando el conocimiento humano, y escribió papeles sobre ello, creando el famoso test de Turing.</a:t>
            </a:r>
          </a:p>
        </p:txBody>
      </p:sp>
      <p:sp>
        <p:nvSpPr>
          <p:cNvPr name="TextBox 9" id="9"/>
          <p:cNvSpPr txBox="true"/>
          <p:nvPr/>
        </p:nvSpPr>
        <p:spPr>
          <a:xfrm rot="0">
            <a:off x="1016513" y="876300"/>
            <a:ext cx="8338340"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Las ideas de Turing</a:t>
            </a:r>
          </a:p>
        </p:txBody>
      </p:sp>
      <p:sp>
        <p:nvSpPr>
          <p:cNvPr name="TextBox 10" id="10"/>
          <p:cNvSpPr txBox="true"/>
          <p:nvPr/>
        </p:nvSpPr>
        <p:spPr>
          <a:xfrm rot="0">
            <a:off x="1028700" y="3950265"/>
            <a:ext cx="8338340"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La era oscura (hasta 1956)</a:t>
            </a:r>
          </a:p>
        </p:txBody>
      </p:sp>
      <p:sp>
        <p:nvSpPr>
          <p:cNvPr name="TextBox 11" id="11"/>
          <p:cNvSpPr txBox="true"/>
          <p:nvPr/>
        </p:nvSpPr>
        <p:spPr>
          <a:xfrm rot="0">
            <a:off x="1028700" y="4886890"/>
            <a:ext cx="16230600" cy="37109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En 1943, McCulloch (sabía de medicina y psicología) y Pitts (matematico) publican una investigación en la que proponen modelar el cerebro con una red neuronal, pero su idea de las neuronas binarias era incorrecta la idea iba en buena dirección, lo que impulsó la IA, incluso teniendo nuestros primeros ejemplos de maquinas que funcionan con redes neuronales y bots de ajedrez simples.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grpSp>
        <p:nvGrpSpPr>
          <p:cNvPr name="Group 2" id="2"/>
          <p:cNvGrpSpPr/>
          <p:nvPr/>
        </p:nvGrpSpPr>
        <p:grpSpPr>
          <a:xfrm rot="0">
            <a:off x="-356511" y="4503587"/>
            <a:ext cx="18644511" cy="5783413"/>
            <a:chOff x="0" y="0"/>
            <a:chExt cx="4910488" cy="1523203"/>
          </a:xfrm>
        </p:grpSpPr>
        <p:sp>
          <p:nvSpPr>
            <p:cNvPr name="Freeform 3" id="3"/>
            <p:cNvSpPr/>
            <p:nvPr/>
          </p:nvSpPr>
          <p:spPr>
            <a:xfrm flipH="false" flipV="false" rot="0">
              <a:off x="0" y="0"/>
              <a:ext cx="4910488" cy="1523203"/>
            </a:xfrm>
            <a:custGeom>
              <a:avLst/>
              <a:gdLst/>
              <a:ahLst/>
              <a:cxnLst/>
              <a:rect r="r" b="b" t="t" l="l"/>
              <a:pathLst>
                <a:path h="1523203" w="4910488">
                  <a:moveTo>
                    <a:pt x="0" y="0"/>
                  </a:moveTo>
                  <a:lnTo>
                    <a:pt x="4910488" y="0"/>
                  </a:lnTo>
                  <a:lnTo>
                    <a:pt x="4910488" y="1523203"/>
                  </a:lnTo>
                  <a:lnTo>
                    <a:pt x="0" y="1523203"/>
                  </a:lnTo>
                  <a:close/>
                </a:path>
              </a:pathLst>
            </a:custGeom>
            <a:solidFill>
              <a:srgbClr val="C7C2EF">
                <a:alpha val="6667"/>
              </a:srgbClr>
            </a:solidFill>
          </p:spPr>
        </p:sp>
        <p:sp>
          <p:nvSpPr>
            <p:cNvPr name="TextBox 4" id="4"/>
            <p:cNvSpPr txBox="true"/>
            <p:nvPr/>
          </p:nvSpPr>
          <p:spPr>
            <a:xfrm>
              <a:off x="0" y="-57150"/>
              <a:ext cx="4910488" cy="1580353"/>
            </a:xfrm>
            <a:prstGeom prst="rect">
              <a:avLst/>
            </a:prstGeom>
          </p:spPr>
          <p:txBody>
            <a:bodyPr anchor="ctr" rtlCol="false" tIns="50800" lIns="50800" bIns="50800" rIns="50800"/>
            <a:lstStyle/>
            <a:p>
              <a:pPr algn="ctr">
                <a:lnSpc>
                  <a:spcPts val="2952"/>
                </a:lnSpc>
              </a:pPr>
              <a:r>
                <a:rPr lang="en-US" sz="2400" spc="938">
                  <a:solidFill>
                    <a:srgbClr val="000000">
                      <a:alpha val="6667"/>
                    </a:srgbClr>
                  </a:solidFill>
                  <a:latin typeface="ITC Avant Garde Gothic"/>
                  <a:ea typeface="ITC Avant Garde Gothic"/>
                  <a:cs typeface="ITC Avant Garde Gothic"/>
                  <a:sym typeface="ITC Avant Garde Gothic"/>
                </a:rPr>
                <a:t>7</a:t>
              </a:r>
            </a:p>
          </p:txBody>
        </p:sp>
      </p:grpSp>
      <p:sp>
        <p:nvSpPr>
          <p:cNvPr name="Freeform 5" id="5"/>
          <p:cNvSpPr/>
          <p:nvPr/>
        </p:nvSpPr>
        <p:spPr>
          <a:xfrm flipH="false" flipV="false" rot="8402793">
            <a:off x="171364" y="-66734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8100000">
            <a:off x="14258345" y="6537780"/>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1589378"/>
            <a:ext cx="15492087" cy="24917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En la conferencia de Dartmouth, los investigadores ya habían creado el termino de inteligencia artificial. Había una gran confianza en que los problemas de replicar el conocimiento humano se resolverían rapidamente (estaban equivocados).</a:t>
            </a:r>
          </a:p>
        </p:txBody>
      </p:sp>
      <p:sp>
        <p:nvSpPr>
          <p:cNvPr name="TextBox 8" id="8"/>
          <p:cNvSpPr txBox="true"/>
          <p:nvPr/>
        </p:nvSpPr>
        <p:spPr>
          <a:xfrm rot="0">
            <a:off x="1028700" y="544609"/>
            <a:ext cx="11651589"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Dartmouth y las expectativas (1956)</a:t>
            </a:r>
          </a:p>
        </p:txBody>
      </p:sp>
      <p:sp>
        <p:nvSpPr>
          <p:cNvPr name="TextBox 9" id="9"/>
          <p:cNvSpPr txBox="true"/>
          <p:nvPr/>
        </p:nvSpPr>
        <p:spPr>
          <a:xfrm rot="0">
            <a:off x="1028700" y="4658672"/>
            <a:ext cx="9725940"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Enfoque simbólico (Hasta 1960)</a:t>
            </a:r>
          </a:p>
        </p:txBody>
      </p:sp>
      <p:sp>
        <p:nvSpPr>
          <p:cNvPr name="TextBox 10" id="10"/>
          <p:cNvSpPr txBox="true"/>
          <p:nvPr/>
        </p:nvSpPr>
        <p:spPr>
          <a:xfrm rot="0">
            <a:off x="1028700" y="5495740"/>
            <a:ext cx="15492087" cy="31013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En este momento, se tenían grandes proyectos como GPS, que intentaba resolver problemas generales aplicando reglas, pero el proyecto era muy ambicioso. Hasta ahora el enfoque para replicar la inteligencia era mediante simbolos, reglas y operaciones lógicas. Las ganas de avanzar eran grandes, pero el hardware limitado.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3530688" y="-423594"/>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58003">
            <a:off x="-528994" y="5799927"/>
            <a:ext cx="5206615" cy="5011367"/>
          </a:xfrm>
          <a:custGeom>
            <a:avLst/>
            <a:gdLst/>
            <a:ahLst/>
            <a:cxnLst/>
            <a:rect r="r" b="b" t="t" l="l"/>
            <a:pathLst>
              <a:path h="5011367" w="5206615">
                <a:moveTo>
                  <a:pt x="0" y="0"/>
                </a:moveTo>
                <a:lnTo>
                  <a:pt x="5206614" y="0"/>
                </a:lnTo>
                <a:lnTo>
                  <a:pt x="5206614"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530688" y="6299775"/>
            <a:ext cx="2980693" cy="3444078"/>
          </a:xfrm>
          <a:custGeom>
            <a:avLst/>
            <a:gdLst/>
            <a:ahLst/>
            <a:cxnLst/>
            <a:rect r="r" b="b" t="t" l="l"/>
            <a:pathLst>
              <a:path h="3444078" w="2980693">
                <a:moveTo>
                  <a:pt x="0" y="0"/>
                </a:moveTo>
                <a:lnTo>
                  <a:pt x="2980693" y="0"/>
                </a:lnTo>
                <a:lnTo>
                  <a:pt x="2980693" y="3444077"/>
                </a:lnTo>
                <a:lnTo>
                  <a:pt x="0" y="34440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02801" y="5987340"/>
            <a:ext cx="10703387" cy="3876547"/>
          </a:xfrm>
          <a:custGeom>
            <a:avLst/>
            <a:gdLst/>
            <a:ahLst/>
            <a:cxnLst/>
            <a:rect r="r" b="b" t="t" l="l"/>
            <a:pathLst>
              <a:path h="3876547" w="10703387">
                <a:moveTo>
                  <a:pt x="0" y="0"/>
                </a:moveTo>
                <a:lnTo>
                  <a:pt x="10703387" y="0"/>
                </a:lnTo>
                <a:lnTo>
                  <a:pt x="10703387" y="3876547"/>
                </a:lnTo>
                <a:lnTo>
                  <a:pt x="0" y="3876547"/>
                </a:lnTo>
                <a:lnTo>
                  <a:pt x="0" y="0"/>
                </a:lnTo>
                <a:close/>
              </a:path>
            </a:pathLst>
          </a:custGeom>
          <a:blipFill>
            <a:blip r:embed="rId6"/>
            <a:stretch>
              <a:fillRect l="0" t="0" r="0" b="0"/>
            </a:stretch>
          </a:blipFill>
          <a:ln w="19050" cap="rnd">
            <a:solidFill>
              <a:srgbClr val="FFFFFF"/>
            </a:solidFill>
            <a:prstDash val="lgDash"/>
            <a:round/>
          </a:ln>
        </p:spPr>
      </p:sp>
      <p:sp>
        <p:nvSpPr>
          <p:cNvPr name="TextBox 6" id="6"/>
          <p:cNvSpPr txBox="true"/>
          <p:nvPr/>
        </p:nvSpPr>
        <p:spPr>
          <a:xfrm rot="0">
            <a:off x="1028700" y="1419149"/>
            <a:ext cx="15775271" cy="43205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Se hizo evidente que, además de que las maquinas necesitaban mas potencia, no se tenía la infraestructura para recopilar los datos necesarios para entrenar una IA. Los problemas del mundo real resultaron ser mucho mas complejos de lo esperado. El enfoque simbolico empezó a ser cuestionado.</a:t>
            </a:r>
          </a:p>
          <a:p>
            <a:pPr algn="l">
              <a:lnSpc>
                <a:spcPts val="4829"/>
              </a:lnSpc>
            </a:pPr>
            <a:r>
              <a:rPr lang="en-US" sz="3499">
                <a:solidFill>
                  <a:srgbClr val="C7C2EF"/>
                </a:solidFill>
                <a:latin typeface="ITC Avant Garde Gothic"/>
                <a:ea typeface="ITC Avant Garde Gothic"/>
                <a:cs typeface="ITC Avant Garde Gothic"/>
                <a:sym typeface="ITC Avant Garde Gothic"/>
              </a:rPr>
              <a:t>Aún así, se realizaron avances como el primer sistema experto, primeros robots programables, reconocimiento de lenguaje, etc.</a:t>
            </a:r>
          </a:p>
        </p:txBody>
      </p:sp>
      <p:sp>
        <p:nvSpPr>
          <p:cNvPr name="TextBox 7" id="7"/>
          <p:cNvSpPr txBox="true"/>
          <p:nvPr/>
        </p:nvSpPr>
        <p:spPr>
          <a:xfrm rot="0">
            <a:off x="1028700" y="544609"/>
            <a:ext cx="11651589"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El impacto de la realidad (hasta 1970)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3081385" y="-358854"/>
            <a:ext cx="5206615" cy="5011367"/>
          </a:xfrm>
          <a:custGeom>
            <a:avLst/>
            <a:gdLst/>
            <a:ahLst/>
            <a:cxnLst/>
            <a:rect r="r" b="b" t="t" l="l"/>
            <a:pathLst>
              <a:path h="5011367" w="5206615">
                <a:moveTo>
                  <a:pt x="0" y="0"/>
                </a:moveTo>
                <a:lnTo>
                  <a:pt x="5206615" y="0"/>
                </a:lnTo>
                <a:lnTo>
                  <a:pt x="5206615" y="5011366"/>
                </a:lnTo>
                <a:lnTo>
                  <a:pt x="0" y="5011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61026" y="6596940"/>
            <a:ext cx="3226120" cy="3226120"/>
          </a:xfrm>
          <a:custGeom>
            <a:avLst/>
            <a:gdLst/>
            <a:ahLst/>
            <a:cxnLst/>
            <a:rect r="r" b="b" t="t" l="l"/>
            <a:pathLst>
              <a:path h="3226120" w="3226120">
                <a:moveTo>
                  <a:pt x="0" y="0"/>
                </a:moveTo>
                <a:lnTo>
                  <a:pt x="3226120" y="0"/>
                </a:lnTo>
                <a:lnTo>
                  <a:pt x="3226120" y="3226120"/>
                </a:lnTo>
                <a:lnTo>
                  <a:pt x="0" y="3226120"/>
                </a:lnTo>
                <a:lnTo>
                  <a:pt x="0" y="0"/>
                </a:lnTo>
                <a:close/>
              </a:path>
            </a:pathLst>
          </a:custGeom>
          <a:blipFill>
            <a:blip r:embed="rId4"/>
            <a:stretch>
              <a:fillRect l="0" t="0" r="0" b="0"/>
            </a:stretch>
          </a:blipFill>
        </p:spPr>
      </p:sp>
      <p:sp>
        <p:nvSpPr>
          <p:cNvPr name="TextBox 4" id="4"/>
          <p:cNvSpPr txBox="true"/>
          <p:nvPr/>
        </p:nvSpPr>
        <p:spPr>
          <a:xfrm rot="0">
            <a:off x="1028700" y="544609"/>
            <a:ext cx="11651589"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Una historia de éxito (hasta 1980)</a:t>
            </a:r>
          </a:p>
        </p:txBody>
      </p:sp>
      <p:sp>
        <p:nvSpPr>
          <p:cNvPr name="TextBox 5" id="5"/>
          <p:cNvSpPr txBox="true"/>
          <p:nvPr/>
        </p:nvSpPr>
        <p:spPr>
          <a:xfrm rot="0">
            <a:off x="1028700" y="1419149"/>
            <a:ext cx="15775271" cy="49301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Los investigadores querían recuperar la confianza de los inversores y encontraron éxito en los sistemas expertos. Estos sistemas eran enfocados y bien definidos, así que no sufrían de ser demasiado ambiciosos.</a:t>
            </a:r>
          </a:p>
          <a:p>
            <a:pPr algn="l">
              <a:lnSpc>
                <a:spcPts val="4829"/>
              </a:lnSpc>
            </a:pPr>
            <a:r>
              <a:rPr lang="en-US" sz="3499">
                <a:solidFill>
                  <a:srgbClr val="C7C2EF"/>
                </a:solidFill>
                <a:latin typeface="ITC Avant Garde Gothic"/>
                <a:ea typeface="ITC Avant Garde Gothic"/>
                <a:cs typeface="ITC Avant Garde Gothic"/>
                <a:sym typeface="ITC Avant Garde Gothic"/>
              </a:rPr>
              <a:t>Se recuperó la confianza en la IA, con exitos como MYCIN que diagnosticaba enfermedades bacterianas y recetaba medicamento. Estos sistemas contaban con una base de conocimiento, un motor de inferencia para tomar decisiones y una interfaz de usuario.</a:t>
            </a:r>
          </a:p>
        </p:txBody>
      </p:sp>
      <p:sp>
        <p:nvSpPr>
          <p:cNvPr name="TextBox 6" id="6"/>
          <p:cNvSpPr txBox="true"/>
          <p:nvPr/>
        </p:nvSpPr>
        <p:spPr>
          <a:xfrm rot="0">
            <a:off x="1028700" y="6463590"/>
            <a:ext cx="12534097" cy="18821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Aunque eran costosos de crear y mantener, y requerían esfuerzo humano, ayudó a revivir la IA e idear nuevos conceptos como el aprendizaje automático.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3737125" y="-371733"/>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44062">
            <a:off x="-987459" y="5541249"/>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419149"/>
            <a:ext cx="15775271" cy="67589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Se desarrollaron tecnicas de aprendizaje, donde una maquina se hacía mas inteligente mediante la experiencia. Renacieron las redes neuronales y se crearon algoritmos de gran importancia como el de retro-propagación que ajusta las conexiones entre neuronas o los arboles de decisión. </a:t>
            </a:r>
          </a:p>
          <a:p>
            <a:pPr algn="l">
              <a:lnSpc>
                <a:spcPts val="4829"/>
              </a:lnSpc>
            </a:pPr>
          </a:p>
          <a:p>
            <a:pPr algn="l">
              <a:lnSpc>
                <a:spcPts val="4829"/>
              </a:lnSpc>
            </a:pPr>
            <a:r>
              <a:rPr lang="en-US" sz="3499">
                <a:solidFill>
                  <a:srgbClr val="C7C2EF"/>
                </a:solidFill>
                <a:latin typeface="ITC Avant Garde Gothic"/>
                <a:ea typeface="ITC Avant Garde Gothic"/>
                <a:cs typeface="ITC Avant Garde Gothic"/>
                <a:sym typeface="ITC Avant Garde Gothic"/>
              </a:rPr>
              <a:t>Además, por supuesto, las computadoras eran cada vez mas capaces y se podían encontrar algunas aplicaciones tempranas como el reconocimiento de patrones o clasificación de imágenes.</a:t>
            </a:r>
          </a:p>
          <a:p>
            <a:pPr algn="l">
              <a:lnSpc>
                <a:spcPts val="4829"/>
              </a:lnSpc>
            </a:pPr>
            <a:r>
              <a:rPr lang="en-US" sz="3499">
                <a:solidFill>
                  <a:srgbClr val="C7C2EF"/>
                </a:solidFill>
                <a:latin typeface="ITC Avant Garde Gothic"/>
                <a:ea typeface="ITC Avant Garde Gothic"/>
                <a:cs typeface="ITC Avant Garde Gothic"/>
                <a:sym typeface="ITC Avant Garde Gothic"/>
              </a:rPr>
              <a:t>Las redes neuronales seguían siendo un misterio como funcionaban por dentro, pero los avances fueron grandes en este periodo</a:t>
            </a:r>
          </a:p>
        </p:txBody>
      </p:sp>
      <p:sp>
        <p:nvSpPr>
          <p:cNvPr name="Freeform 5" id="5"/>
          <p:cNvSpPr/>
          <p:nvPr/>
        </p:nvSpPr>
        <p:spPr>
          <a:xfrm flipH="false" flipV="false" rot="0">
            <a:off x="14663361" y="8046933"/>
            <a:ext cx="2140609" cy="1909643"/>
          </a:xfrm>
          <a:custGeom>
            <a:avLst/>
            <a:gdLst/>
            <a:ahLst/>
            <a:cxnLst/>
            <a:rect r="r" b="b" t="t" l="l"/>
            <a:pathLst>
              <a:path h="1909643" w="2140609">
                <a:moveTo>
                  <a:pt x="0" y="0"/>
                </a:moveTo>
                <a:lnTo>
                  <a:pt x="2140610" y="0"/>
                </a:lnTo>
                <a:lnTo>
                  <a:pt x="2140610" y="1909642"/>
                </a:lnTo>
                <a:lnTo>
                  <a:pt x="0" y="19096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544609"/>
            <a:ext cx="15899343"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¿Como hacer que una maquina aprenda? (desde 1980)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574607" y="6826017"/>
            <a:ext cx="5206615" cy="5011367"/>
          </a:xfrm>
          <a:custGeom>
            <a:avLst/>
            <a:gdLst/>
            <a:ahLst/>
            <a:cxnLst/>
            <a:rect r="r" b="b" t="t" l="l"/>
            <a:pathLst>
              <a:path h="5011367" w="5206615">
                <a:moveTo>
                  <a:pt x="0" y="0"/>
                </a:moveTo>
                <a:lnTo>
                  <a:pt x="5206614" y="0"/>
                </a:lnTo>
                <a:lnTo>
                  <a:pt x="5206614"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40166">
            <a:off x="14225626" y="672600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359295" y="6537697"/>
            <a:ext cx="5407039" cy="5407039"/>
          </a:xfrm>
          <a:custGeom>
            <a:avLst/>
            <a:gdLst/>
            <a:ahLst/>
            <a:cxnLst/>
            <a:rect r="r" b="b" t="t" l="l"/>
            <a:pathLst>
              <a:path h="5407039" w="5407039">
                <a:moveTo>
                  <a:pt x="0" y="0"/>
                </a:moveTo>
                <a:lnTo>
                  <a:pt x="5407039" y="0"/>
                </a:lnTo>
                <a:lnTo>
                  <a:pt x="5407039" y="5407039"/>
                </a:lnTo>
                <a:lnTo>
                  <a:pt x="0" y="5407039"/>
                </a:lnTo>
                <a:lnTo>
                  <a:pt x="0" y="0"/>
                </a:lnTo>
                <a:close/>
              </a:path>
            </a:pathLst>
          </a:custGeom>
          <a:blipFill>
            <a:blip r:embed="rId4"/>
            <a:stretch>
              <a:fillRect l="0" t="0" r="0" b="0"/>
            </a:stretch>
          </a:blipFill>
        </p:spPr>
      </p:sp>
      <p:pic>
        <p:nvPicPr>
          <p:cNvPr name="Picture 5" id="5">
            <a:hlinkClick action="ppaction://media"/>
          </p:cNvPr>
          <p:cNvPicPr>
            <a:picLocks noChangeAspect="true"/>
          </p:cNvPicPr>
          <p:nvPr>
            <a:videoFile r:link="rId6"/>
            <p:extLst>
              <p:ext uri="{DAA4B4D4-6D71-4841-9C94-3DE7FCFB9230}">
                <p14:media xmlns:p14="http://schemas.microsoft.com/office/powerpoint/2010/main" r:embed="rId7"/>
              </p:ext>
            </p:extLst>
          </p:nvPr>
        </p:nvPicPr>
        <p:blipFill>
          <a:blip r:embed="rId5"/>
          <a:srcRect l="0" t="9841" r="2046" b="12596"/>
          <a:stretch>
            <a:fillRect/>
          </a:stretch>
        </p:blipFill>
        <p:spPr>
          <a:xfrm flipH="false" flipV="false" rot="0">
            <a:off x="1371073" y="6927380"/>
            <a:ext cx="6883731" cy="3071300"/>
          </a:xfrm>
          <a:prstGeom prst="rect">
            <a:avLst/>
          </a:prstGeom>
          <a:ln w="9525" cap="sq">
            <a:solidFill>
              <a:srgbClr val="FFFFFF"/>
            </a:solidFill>
            <a:prstDash val="lgDash"/>
          </a:ln>
        </p:spPr>
      </p:pic>
      <p:sp>
        <p:nvSpPr>
          <p:cNvPr name="TextBox 6" id="6"/>
          <p:cNvSpPr txBox="true"/>
          <p:nvPr/>
        </p:nvSpPr>
        <p:spPr>
          <a:xfrm rot="0">
            <a:off x="1028700" y="1419149"/>
            <a:ext cx="15775271" cy="43205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Como alternativa a las redes neuronales, se desarrolló una forma de resolver problemas que imitaba la teoría de evolución de Charles Darwin. Los algoritmos geneticos, propuestos desde 1970, aplican reglas de selección, cruzamiento, mutación para encontrar una solución que sobreviva a la evolución.  </a:t>
            </a:r>
          </a:p>
          <a:p>
            <a:pPr algn="l">
              <a:lnSpc>
                <a:spcPts val="4829"/>
              </a:lnSpc>
            </a:pPr>
          </a:p>
          <a:p>
            <a:pPr algn="l">
              <a:lnSpc>
                <a:spcPts val="4829"/>
              </a:lnSpc>
            </a:pPr>
          </a:p>
        </p:txBody>
      </p:sp>
      <p:sp>
        <p:nvSpPr>
          <p:cNvPr name="TextBox 7" id="7"/>
          <p:cNvSpPr txBox="true"/>
          <p:nvPr/>
        </p:nvSpPr>
        <p:spPr>
          <a:xfrm rot="0">
            <a:off x="1028700" y="544609"/>
            <a:ext cx="15899343"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Computación evolucionaria (desde 1980)</a:t>
            </a:r>
          </a:p>
        </p:txBody>
      </p:sp>
      <p:sp>
        <p:nvSpPr>
          <p:cNvPr name="TextBox 8" id="8"/>
          <p:cNvSpPr txBox="true"/>
          <p:nvPr/>
        </p:nvSpPr>
        <p:spPr>
          <a:xfrm rot="0">
            <a:off x="1028700" y="4655556"/>
            <a:ext cx="15775271" cy="18821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Esto fue aplicado para enseñar a robots y en juegos. Aunque es intensivo en procesamiento, se puede aplicar en muchos problemas y se sigue usando a dia de hoy.</a:t>
            </a:r>
          </a:p>
        </p:txBody>
      </p:sp>
    </p:spTree>
  </p:cSld>
  <p:clrMapOvr>
    <a:masterClrMapping/>
  </p:clrMapOvr>
  <p:timing>
    <p:tnLst>
      <p:par>
        <p:cTn dur="indefinite" restart="never" nodeType="tmRoot">
          <p:childTnLst>
            <p:video>
              <p:cMediaNode vol="0">
                <p:cTn fill="hold" display="false">
                  <p:stCondLst>
                    <p:cond delay="indefinite"/>
                  </p:stCondLst>
                </p:cTn>
                <p:tgtEl>
                  <p:spTgt spid="5"/>
                </p:tgtEl>
              </p:cMediaNode>
            </p:video>
          </p:childTnLst>
        </p:cTn>
      </p:par>
    </p:tnLst>
  </p:timing>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8402793">
            <a:off x="171364" y="-66734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4258345" y="6537780"/>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462578" y="6664374"/>
            <a:ext cx="1796722" cy="2994537"/>
          </a:xfrm>
          <a:custGeom>
            <a:avLst/>
            <a:gdLst/>
            <a:ahLst/>
            <a:cxnLst/>
            <a:rect r="r" b="b" t="t" l="l"/>
            <a:pathLst>
              <a:path h="2994537" w="1796722">
                <a:moveTo>
                  <a:pt x="0" y="0"/>
                </a:moveTo>
                <a:lnTo>
                  <a:pt x="1796722" y="0"/>
                </a:lnTo>
                <a:lnTo>
                  <a:pt x="1796722" y="2994536"/>
                </a:lnTo>
                <a:lnTo>
                  <a:pt x="0" y="2994536"/>
                </a:lnTo>
                <a:lnTo>
                  <a:pt x="0" y="0"/>
                </a:lnTo>
                <a:close/>
              </a:path>
            </a:pathLst>
          </a:custGeom>
          <a:blipFill>
            <a:blip r:embed="rId4"/>
            <a:stretch>
              <a:fillRect l="0" t="0" r="0" b="0"/>
            </a:stretch>
          </a:blipFill>
        </p:spPr>
      </p:sp>
      <p:sp>
        <p:nvSpPr>
          <p:cNvPr name="TextBox 5" id="5"/>
          <p:cNvSpPr txBox="true"/>
          <p:nvPr/>
        </p:nvSpPr>
        <p:spPr>
          <a:xfrm rot="0">
            <a:off x="1028700" y="544609"/>
            <a:ext cx="15899343" cy="739140"/>
          </a:xfrm>
          <a:prstGeom prst="rect">
            <a:avLst/>
          </a:prstGeom>
        </p:spPr>
        <p:txBody>
          <a:bodyPr anchor="t" rtlCol="false" tIns="0" lIns="0" bIns="0" rIns="0">
            <a:spAutoFit/>
          </a:bodyPr>
          <a:lstStyle/>
          <a:p>
            <a:pPr algn="l">
              <a:lnSpc>
                <a:spcPts val="5459"/>
              </a:lnSpc>
            </a:pPr>
            <a:r>
              <a:rPr lang="en-US" sz="3900" b="true">
                <a:solidFill>
                  <a:srgbClr val="C7C2EF"/>
                </a:solidFill>
                <a:latin typeface="ITC Avant Garde Gothic Bold"/>
                <a:ea typeface="ITC Avant Garde Gothic Bold"/>
                <a:cs typeface="ITC Avant Garde Gothic Bold"/>
                <a:sym typeface="ITC Avant Garde Gothic Bold"/>
              </a:rPr>
              <a:t>La nueva era de la ingenieria del conocimiento (desde 1980)</a:t>
            </a:r>
          </a:p>
        </p:txBody>
      </p:sp>
      <p:sp>
        <p:nvSpPr>
          <p:cNvPr name="TextBox 6" id="6"/>
          <p:cNvSpPr txBox="true"/>
          <p:nvPr/>
        </p:nvSpPr>
        <p:spPr>
          <a:xfrm rot="0">
            <a:off x="1028700" y="1419149"/>
            <a:ext cx="15775271" cy="55397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Este campo se centra en el manejo de información imprecisa o lingüística. Esto fue impulsado pro la lógica difusa, que busca modelar la forma en la que los humanos procesamos el lenguaje.</a:t>
            </a:r>
          </a:p>
          <a:p>
            <a:pPr algn="l">
              <a:lnSpc>
                <a:spcPts val="4829"/>
              </a:lnSpc>
            </a:pPr>
            <a:r>
              <a:rPr lang="en-US" sz="3499">
                <a:solidFill>
                  <a:srgbClr val="C7C2EF"/>
                </a:solidFill>
                <a:latin typeface="ITC Avant Garde Gothic"/>
                <a:ea typeface="ITC Avant Garde Gothic"/>
                <a:cs typeface="ITC Avant Garde Gothic"/>
                <a:sym typeface="ITC Avant Garde Gothic"/>
              </a:rPr>
              <a:t>En 1980, los sistemas expertos mostraron tener limitaciones al manejar información ambigua, la lógica difusa fue propuesta desde 1965 y ganó popularidad.</a:t>
            </a:r>
          </a:p>
          <a:p>
            <a:pPr algn="l">
              <a:lnSpc>
                <a:spcPts val="4829"/>
              </a:lnSpc>
            </a:pPr>
            <a:r>
              <a:rPr lang="en-US" sz="3499">
                <a:solidFill>
                  <a:srgbClr val="C7C2EF"/>
                </a:solidFill>
                <a:latin typeface="ITC Avant Garde Gothic"/>
                <a:ea typeface="ITC Avant Garde Gothic"/>
                <a:cs typeface="ITC Avant Garde Gothic"/>
                <a:sym typeface="ITC Avant Garde Gothic"/>
              </a:rPr>
              <a:t>A diferencia de la lógica clásica, la difusa puede usar valores entre 0 y 1 para representar grados de verdad, modelando conceptos imprecisos como “cerca”.</a:t>
            </a:r>
          </a:p>
        </p:txBody>
      </p:sp>
      <p:sp>
        <p:nvSpPr>
          <p:cNvPr name="TextBox 7" id="7"/>
          <p:cNvSpPr txBox="true"/>
          <p:nvPr/>
        </p:nvSpPr>
        <p:spPr>
          <a:xfrm rot="0">
            <a:off x="13697322" y="7763497"/>
            <a:ext cx="1332904" cy="662941"/>
          </a:xfrm>
          <a:prstGeom prst="rect">
            <a:avLst/>
          </a:prstGeom>
        </p:spPr>
        <p:txBody>
          <a:bodyPr anchor="t" rtlCol="false" tIns="0" lIns="0" bIns="0" rIns="0">
            <a:spAutoFit/>
          </a:bodyPr>
          <a:lstStyle/>
          <a:p>
            <a:pPr algn="l">
              <a:lnSpc>
                <a:spcPts val="4829"/>
              </a:lnSpc>
            </a:pPr>
            <a:r>
              <a:rPr lang="en-US" sz="3499">
                <a:solidFill>
                  <a:srgbClr val="C7C2EF"/>
                </a:solidFill>
                <a:latin typeface="ITC Avant Garde Gothic"/>
                <a:ea typeface="ITC Avant Garde Gothic"/>
                <a:cs typeface="ITC Avant Garde Gothic"/>
                <a:sym typeface="ITC Avant Garde Gothic"/>
              </a:rPr>
              <a:t>Fuzzy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DAGeoSx1ZRM</dc:identifier>
  <dcterms:modified xsi:type="dcterms:W3CDTF">2011-08-01T06:04:30Z</dcterms:modified>
  <cp:revision>1</cp:revision>
  <dc:title>Presentación Inteligencia Artificial Tecnológica Ilustrada Azul y Amarillo</dc:title>
</cp:coreProperties>
</file>