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hitype Van Der Leck" charset="1" panose="02000600030000020004"/>
      <p:regular r:id="rId12"/>
    </p:embeddedFont>
    <p:embeddedFont>
      <p:font typeface="Tomorrow" charset="1" panose="00000000000000000000"/>
      <p:regular r:id="rId13"/>
    </p:embeddedFont>
    <p:embeddedFont>
      <p:font typeface="Tomorrow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45893" y="2815290"/>
            <a:ext cx="13796213" cy="4656421"/>
            <a:chOff x="0" y="0"/>
            <a:chExt cx="3633571" cy="12263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33570" cy="1226382"/>
            </a:xfrm>
            <a:custGeom>
              <a:avLst/>
              <a:gdLst/>
              <a:ahLst/>
              <a:cxnLst/>
              <a:rect r="r" b="b" t="t" l="l"/>
              <a:pathLst>
                <a:path h="1226382" w="3633570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304065">
            <a:off x="1156142" y="1120447"/>
            <a:ext cx="2686742" cy="3001440"/>
          </a:xfrm>
          <a:custGeom>
            <a:avLst/>
            <a:gdLst/>
            <a:ahLst/>
            <a:cxnLst/>
            <a:rect r="r" b="b" t="t" l="l"/>
            <a:pathLst>
              <a:path h="3001440" w="2686742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50">
            <a:off x="14149825" y="6104506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25643" y="2878285"/>
            <a:ext cx="11636713" cy="436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17"/>
              </a:lnSpc>
              <a:spcBef>
                <a:spcPct val="0"/>
              </a:spcBef>
            </a:pPr>
            <a:r>
              <a:rPr lang="en-US" sz="8297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PROCESO DE APRENDIZAJE AUTOMÁTICO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96166" y="7993829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192633" y="-235771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729015" y="4202312"/>
            <a:ext cx="626183" cy="620693"/>
            <a:chOff x="0" y="0"/>
            <a:chExt cx="164921" cy="1634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63475"/>
            </a:xfrm>
            <a:custGeom>
              <a:avLst/>
              <a:gdLst/>
              <a:ahLst/>
              <a:cxnLst/>
              <a:rect r="r" b="b" t="t" l="l"/>
              <a:pathLst>
                <a:path h="163475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87048" y="5143500"/>
            <a:ext cx="418486" cy="397926"/>
            <a:chOff x="0" y="0"/>
            <a:chExt cx="110219" cy="1048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936712" y="5668780"/>
            <a:ext cx="291131" cy="270571"/>
            <a:chOff x="0" y="0"/>
            <a:chExt cx="76677" cy="712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036650" y="6169297"/>
            <a:ext cx="418486" cy="397926"/>
            <a:chOff x="0" y="0"/>
            <a:chExt cx="110219" cy="1048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652804" y="6886583"/>
            <a:ext cx="291131" cy="270571"/>
            <a:chOff x="0" y="0"/>
            <a:chExt cx="76677" cy="712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36650" y="7350113"/>
            <a:ext cx="291131" cy="270571"/>
            <a:chOff x="0" y="0"/>
            <a:chExt cx="76677" cy="712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2715" y="2654593"/>
            <a:ext cx="11352822" cy="5954269"/>
            <a:chOff x="0" y="0"/>
            <a:chExt cx="2990044" cy="15682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90044" cy="1568203"/>
            </a:xfrm>
            <a:custGeom>
              <a:avLst/>
              <a:gdLst/>
              <a:ahLst/>
              <a:cxnLst/>
              <a:rect r="r" b="b" t="t" l="l"/>
              <a:pathLst>
                <a:path h="1568203" w="2990044">
                  <a:moveTo>
                    <a:pt x="0" y="0"/>
                  </a:moveTo>
                  <a:lnTo>
                    <a:pt x="2990044" y="0"/>
                  </a:lnTo>
                  <a:lnTo>
                    <a:pt x="2990044" y="1568203"/>
                  </a:lnTo>
                  <a:lnTo>
                    <a:pt x="0" y="156820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90044" cy="1615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96887" y="3191530"/>
            <a:ext cx="11233093" cy="87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Adquisición de datos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149183" y="3089563"/>
            <a:ext cx="5973130" cy="4911097"/>
          </a:xfrm>
          <a:custGeom>
            <a:avLst/>
            <a:gdLst/>
            <a:ahLst/>
            <a:cxnLst/>
            <a:rect r="r" b="b" t="t" l="l"/>
            <a:pathLst>
              <a:path h="4911097" w="5973130">
                <a:moveTo>
                  <a:pt x="0" y="0"/>
                </a:moveTo>
                <a:lnTo>
                  <a:pt x="5973130" y="0"/>
                </a:lnTo>
                <a:lnTo>
                  <a:pt x="5973130" y="4911098"/>
                </a:lnTo>
                <a:lnTo>
                  <a:pt x="0" y="4911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7188490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5945" y="1473196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0704" y="2482136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15608" y="1707833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96887" y="4610531"/>
            <a:ext cx="9313893" cy="264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Identificar y recopilar datos de muchas fuentes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  </a:t>
            </a: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Asegurarse de que los datos: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</a:t>
            </a: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ean de alta calidad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Estén completos 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Representen el problema del que se quiere aprender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57952" y="2133760"/>
            <a:ext cx="12301348" cy="7124540"/>
            <a:chOff x="0" y="0"/>
            <a:chExt cx="3239861" cy="18764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39861" cy="1876422"/>
            </a:xfrm>
            <a:custGeom>
              <a:avLst/>
              <a:gdLst/>
              <a:ahLst/>
              <a:cxnLst/>
              <a:rect r="r" b="b" t="t" l="l"/>
              <a:pathLst>
                <a:path h="1876422" w="3239861">
                  <a:moveTo>
                    <a:pt x="0" y="0"/>
                  </a:moveTo>
                  <a:lnTo>
                    <a:pt x="3239861" y="0"/>
                  </a:lnTo>
                  <a:lnTo>
                    <a:pt x="3239861" y="1876422"/>
                  </a:lnTo>
                  <a:lnTo>
                    <a:pt x="0" y="187642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39861" cy="1924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89694" y="2529545"/>
            <a:ext cx="12447484" cy="1764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Preprocesamiento de datos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05602" y="1365345"/>
            <a:ext cx="747321" cy="768415"/>
            <a:chOff x="0" y="0"/>
            <a:chExt cx="196825" cy="202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0704" y="2637209"/>
            <a:ext cx="626183" cy="566519"/>
            <a:chOff x="0" y="0"/>
            <a:chExt cx="164921" cy="1492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4133" y="1025332"/>
            <a:ext cx="310192" cy="299142"/>
            <a:chOff x="0" y="0"/>
            <a:chExt cx="81697" cy="78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722033" y="2325653"/>
            <a:ext cx="310192" cy="299142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486375" y="2988253"/>
            <a:ext cx="310192" cy="299142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834325" y="4789556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247347" y="4470636"/>
            <a:ext cx="10239028" cy="439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Manejo de valores faltantes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deben tratar los datos incompletos.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Eliminación de duplicados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eliminan las entradas duplicadas para evitar sesgos.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Corrección de errores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verifican y corrigen errores en los datos.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Codificación de variables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Las variables se codifican para un formato estándar.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3796" y="1024972"/>
            <a:ext cx="12566730" cy="8233328"/>
            <a:chOff x="0" y="0"/>
            <a:chExt cx="3309756" cy="21684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09756" cy="2168449"/>
            </a:xfrm>
            <a:custGeom>
              <a:avLst/>
              <a:gdLst/>
              <a:ahLst/>
              <a:cxnLst/>
              <a:rect r="r" b="b" t="t" l="l"/>
              <a:pathLst>
                <a:path h="2168449" w="3309756">
                  <a:moveTo>
                    <a:pt x="0" y="0"/>
                  </a:moveTo>
                  <a:lnTo>
                    <a:pt x="3309756" y="0"/>
                  </a:lnTo>
                  <a:lnTo>
                    <a:pt x="3309756" y="2168449"/>
                  </a:lnTo>
                  <a:lnTo>
                    <a:pt x="0" y="216844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09756" cy="2216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10448" y="1552309"/>
            <a:ext cx="11671622" cy="177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Entrenamiento del Modelo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80409" y="405376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810448" y="3607289"/>
            <a:ext cx="4583455" cy="2502865"/>
          </a:xfrm>
          <a:custGeom>
            <a:avLst/>
            <a:gdLst/>
            <a:ahLst/>
            <a:cxnLst/>
            <a:rect r="r" b="b" t="t" l="l"/>
            <a:pathLst>
              <a:path h="2502865" w="4583455">
                <a:moveTo>
                  <a:pt x="0" y="0"/>
                </a:moveTo>
                <a:lnTo>
                  <a:pt x="4583454" y="0"/>
                </a:lnTo>
                <a:lnTo>
                  <a:pt x="4583454" y="2502866"/>
                </a:lnTo>
                <a:lnTo>
                  <a:pt x="0" y="2502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07490" y="6538780"/>
            <a:ext cx="4583455" cy="2502865"/>
          </a:xfrm>
          <a:custGeom>
            <a:avLst/>
            <a:gdLst/>
            <a:ahLst/>
            <a:cxnLst/>
            <a:rect r="r" b="b" t="t" l="l"/>
            <a:pathLst>
              <a:path h="2502865" w="4583455">
                <a:moveTo>
                  <a:pt x="0" y="0"/>
                </a:moveTo>
                <a:lnTo>
                  <a:pt x="4583454" y="0"/>
                </a:lnTo>
                <a:lnTo>
                  <a:pt x="4583454" y="2502865"/>
                </a:lnTo>
                <a:lnTo>
                  <a:pt x="0" y="2502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902073" y="6853562"/>
            <a:ext cx="4394287" cy="174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4AAD"/>
                </a:solidFill>
                <a:latin typeface="Tomorrow Bold"/>
                <a:ea typeface="Tomorrow Bold"/>
                <a:cs typeface="Tomorrow Bold"/>
                <a:sym typeface="Tomorrow Bold"/>
              </a:rPr>
              <a:t>Ajuste de parámetros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Tomorrow"/>
                <a:ea typeface="Tomorrow"/>
                <a:cs typeface="Tomorrow"/>
                <a:sym typeface="Tomorrow"/>
              </a:rPr>
              <a:t>El modelo ajusta sus parámetros para mejorar las predicciones.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8763" y="3701056"/>
            <a:ext cx="4386823" cy="218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54C5"/>
                </a:solidFill>
                <a:latin typeface="Tomorrow Bold"/>
                <a:ea typeface="Tomorrow Bold"/>
                <a:cs typeface="Tomorrow Bold"/>
                <a:sym typeface="Tomorrow Bold"/>
              </a:rPr>
              <a:t>Conjunto de entrenamiento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54C5"/>
                </a:solidFill>
                <a:latin typeface="Tomorrow"/>
                <a:ea typeface="Tomorrow"/>
                <a:cs typeface="Tomorrow"/>
                <a:sym typeface="Tomorrow"/>
              </a:rPr>
              <a:t>Se utiliza un conjunto de datos con respuestas correctas.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7650527" y="3570564"/>
            <a:ext cx="4583455" cy="2502865"/>
          </a:xfrm>
          <a:custGeom>
            <a:avLst/>
            <a:gdLst/>
            <a:ahLst/>
            <a:cxnLst/>
            <a:rect r="r" b="b" t="t" l="l"/>
            <a:pathLst>
              <a:path h="2502865" w="4583455">
                <a:moveTo>
                  <a:pt x="0" y="0"/>
                </a:moveTo>
                <a:lnTo>
                  <a:pt x="4583454" y="0"/>
                </a:lnTo>
                <a:lnTo>
                  <a:pt x="4583454" y="2502866"/>
                </a:lnTo>
                <a:lnTo>
                  <a:pt x="0" y="2502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8193829" y="3701056"/>
            <a:ext cx="3496850" cy="218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4AAD"/>
                </a:solidFill>
                <a:latin typeface="Tomorrow Bold"/>
                <a:ea typeface="Tomorrow Bold"/>
                <a:cs typeface="Tomorrow Bold"/>
                <a:sym typeface="Tomorrow Bold"/>
              </a:rPr>
              <a:t>Búsqueda de patrones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4AAD"/>
                </a:solidFill>
                <a:latin typeface="Tomorrow"/>
                <a:ea typeface="Tomorrow"/>
                <a:cs typeface="Tomorrow"/>
                <a:sym typeface="Tomorrow"/>
              </a:rPr>
              <a:t>El modelo busca patrones en los datos de entrenamiento.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94347" y="1490163"/>
            <a:ext cx="13699307" cy="7306675"/>
            <a:chOff x="0" y="0"/>
            <a:chExt cx="3608048" cy="19243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8048" cy="1924392"/>
            </a:xfrm>
            <a:custGeom>
              <a:avLst/>
              <a:gdLst/>
              <a:ahLst/>
              <a:cxnLst/>
              <a:rect r="r" b="b" t="t" l="l"/>
              <a:pathLst>
                <a:path h="1924392" w="3608048">
                  <a:moveTo>
                    <a:pt x="0" y="0"/>
                  </a:moveTo>
                  <a:lnTo>
                    <a:pt x="3608048" y="0"/>
                  </a:lnTo>
                  <a:lnTo>
                    <a:pt x="3608048" y="1924392"/>
                  </a:lnTo>
                  <a:lnTo>
                    <a:pt x="0" y="192439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08048" cy="1972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2842" y="6243115"/>
            <a:ext cx="3313774" cy="3701917"/>
          </a:xfrm>
          <a:custGeom>
            <a:avLst/>
            <a:gdLst/>
            <a:ahLst/>
            <a:cxnLst/>
            <a:rect r="r" b="b" t="t" l="l"/>
            <a:pathLst>
              <a:path h="3701917" w="3313774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19993" y="280553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633117" y="3873847"/>
            <a:ext cx="626183" cy="566519"/>
            <a:chOff x="0" y="0"/>
            <a:chExt cx="164921" cy="1492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86233" y="4128597"/>
            <a:ext cx="310192" cy="299142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89900" y="2264816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39251" y="3040167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3796" y="2890596"/>
            <a:ext cx="310192" cy="299142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12233981" y="708409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939227" y="4427739"/>
            <a:ext cx="906375" cy="994846"/>
          </a:xfrm>
          <a:custGeom>
            <a:avLst/>
            <a:gdLst/>
            <a:ahLst/>
            <a:cxnLst/>
            <a:rect r="r" b="b" t="t" l="l"/>
            <a:pathLst>
              <a:path h="994846" w="906375">
                <a:moveTo>
                  <a:pt x="0" y="0"/>
                </a:moveTo>
                <a:lnTo>
                  <a:pt x="906375" y="0"/>
                </a:lnTo>
                <a:lnTo>
                  <a:pt x="906375" y="994846"/>
                </a:lnTo>
                <a:lnTo>
                  <a:pt x="0" y="99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983097" y="5851589"/>
            <a:ext cx="818634" cy="818634"/>
          </a:xfrm>
          <a:custGeom>
            <a:avLst/>
            <a:gdLst/>
            <a:ahLst/>
            <a:cxnLst/>
            <a:rect r="r" b="b" t="t" l="l"/>
            <a:pathLst>
              <a:path h="818634" w="818634">
                <a:moveTo>
                  <a:pt x="0" y="0"/>
                </a:moveTo>
                <a:lnTo>
                  <a:pt x="818634" y="0"/>
                </a:lnTo>
                <a:lnTo>
                  <a:pt x="818634" y="818634"/>
                </a:lnTo>
                <a:lnTo>
                  <a:pt x="0" y="818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843791" y="7182361"/>
            <a:ext cx="1097247" cy="911713"/>
          </a:xfrm>
          <a:custGeom>
            <a:avLst/>
            <a:gdLst/>
            <a:ahLst/>
            <a:cxnLst/>
            <a:rect r="r" b="b" t="t" l="l"/>
            <a:pathLst>
              <a:path h="911713" w="1097247">
                <a:moveTo>
                  <a:pt x="0" y="0"/>
                </a:moveTo>
                <a:lnTo>
                  <a:pt x="1097247" y="0"/>
                </a:lnTo>
                <a:lnTo>
                  <a:pt x="1097247" y="911713"/>
                </a:lnTo>
                <a:lnTo>
                  <a:pt x="0" y="9117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296979" y="2319137"/>
            <a:ext cx="9694043" cy="177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Evaluación del Modelo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97840" y="4380114"/>
            <a:ext cx="10500982" cy="371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Métricas</a:t>
            </a:r>
          </a:p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utilizan métricas para evaluar el rendimiento.</a:t>
            </a:r>
          </a:p>
          <a:p>
            <a:pPr algn="l">
              <a:lnSpc>
                <a:spcPts val="3689"/>
              </a:lnSpc>
              <a:spcBef>
                <a:spcPct val="0"/>
              </a:spcBef>
            </a:pPr>
          </a:p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Conjunto de validación</a:t>
            </a:r>
          </a:p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utiliza un conjunto de datos que no se usó para entrenamiento.</a:t>
            </a:r>
          </a:p>
          <a:p>
            <a:pPr algn="l">
              <a:lnSpc>
                <a:spcPts val="3689"/>
              </a:lnSpc>
              <a:spcBef>
                <a:spcPct val="0"/>
              </a:spcBef>
            </a:pPr>
          </a:p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Optimización</a:t>
            </a:r>
          </a:p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ajusta el modelo si no cumple con los requisitos.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99472" y="1862216"/>
            <a:ext cx="11796804" cy="7306675"/>
            <a:chOff x="0" y="0"/>
            <a:chExt cx="3106977" cy="19243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06977" cy="1924392"/>
            </a:xfrm>
            <a:custGeom>
              <a:avLst/>
              <a:gdLst/>
              <a:ahLst/>
              <a:cxnLst/>
              <a:rect r="r" b="b" t="t" l="l"/>
              <a:pathLst>
                <a:path h="1924392" w="3106977">
                  <a:moveTo>
                    <a:pt x="0" y="0"/>
                  </a:moveTo>
                  <a:lnTo>
                    <a:pt x="3106977" y="0"/>
                  </a:lnTo>
                  <a:lnTo>
                    <a:pt x="3106977" y="1924392"/>
                  </a:lnTo>
                  <a:lnTo>
                    <a:pt x="0" y="192439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106977" cy="1972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6778641" y="1222357"/>
            <a:ext cx="686516" cy="705894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6574069" y="387689"/>
            <a:ext cx="575234" cy="520425"/>
            <a:chOff x="0" y="0"/>
            <a:chExt cx="164921" cy="1492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7491201" y="748822"/>
            <a:ext cx="284953" cy="274803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7116823" y="7881739"/>
            <a:ext cx="284953" cy="274803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80310" y="3694754"/>
            <a:ext cx="4748811" cy="5374819"/>
          </a:xfrm>
          <a:custGeom>
            <a:avLst/>
            <a:gdLst/>
            <a:ahLst/>
            <a:cxnLst/>
            <a:rect r="r" b="b" t="t" l="l"/>
            <a:pathLst>
              <a:path h="5374819" w="4748811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012277" y="6243397"/>
            <a:ext cx="967172" cy="967172"/>
          </a:xfrm>
          <a:custGeom>
            <a:avLst/>
            <a:gdLst/>
            <a:ahLst/>
            <a:cxnLst/>
            <a:rect r="r" b="b" t="t" l="l"/>
            <a:pathLst>
              <a:path h="967172" w="967172">
                <a:moveTo>
                  <a:pt x="0" y="0"/>
                </a:moveTo>
                <a:lnTo>
                  <a:pt x="967171" y="0"/>
                </a:lnTo>
                <a:lnTo>
                  <a:pt x="967171" y="967172"/>
                </a:lnTo>
                <a:lnTo>
                  <a:pt x="0" y="96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012277" y="7671476"/>
            <a:ext cx="980281" cy="980281"/>
          </a:xfrm>
          <a:custGeom>
            <a:avLst/>
            <a:gdLst/>
            <a:ahLst/>
            <a:cxnLst/>
            <a:rect r="r" b="b" t="t" l="l"/>
            <a:pathLst>
              <a:path h="980281" w="980281">
                <a:moveTo>
                  <a:pt x="0" y="0"/>
                </a:moveTo>
                <a:lnTo>
                  <a:pt x="980280" y="0"/>
                </a:lnTo>
                <a:lnTo>
                  <a:pt x="980280" y="980281"/>
                </a:lnTo>
                <a:lnTo>
                  <a:pt x="0" y="9802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972493" y="4726348"/>
            <a:ext cx="1059848" cy="1059848"/>
          </a:xfrm>
          <a:custGeom>
            <a:avLst/>
            <a:gdLst/>
            <a:ahLst/>
            <a:cxnLst/>
            <a:rect r="r" b="b" t="t" l="l"/>
            <a:pathLst>
              <a:path h="1059848" w="1059848">
                <a:moveTo>
                  <a:pt x="0" y="0"/>
                </a:moveTo>
                <a:lnTo>
                  <a:pt x="1059848" y="0"/>
                </a:lnTo>
                <a:lnTo>
                  <a:pt x="1059848" y="1059849"/>
                </a:lnTo>
                <a:lnTo>
                  <a:pt x="0" y="10598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992557" y="2463148"/>
            <a:ext cx="9062406" cy="177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Implementación del Modelo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29959" y="4752477"/>
            <a:ext cx="10129341" cy="389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5"/>
              </a:lnSpc>
              <a:spcBef>
                <a:spcPct val="0"/>
              </a:spcBef>
            </a:pPr>
            <a:r>
              <a:rPr lang="en-US" sz="27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Integración</a:t>
            </a:r>
          </a:p>
          <a:p>
            <a:pPr algn="l">
              <a:lnSpc>
                <a:spcPts val="3895"/>
              </a:lnSpc>
              <a:spcBef>
                <a:spcPct val="0"/>
              </a:spcBef>
            </a:pPr>
            <a:r>
              <a:rPr lang="en-US" sz="27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El modelo se integra en una aplicación, sistema web o robot.</a:t>
            </a:r>
          </a:p>
          <a:p>
            <a:pPr algn="l">
              <a:lnSpc>
                <a:spcPts val="3895"/>
              </a:lnSpc>
              <a:spcBef>
                <a:spcPct val="0"/>
              </a:spcBef>
            </a:pPr>
          </a:p>
          <a:p>
            <a:pPr algn="l">
              <a:lnSpc>
                <a:spcPts val="3895"/>
              </a:lnSpc>
              <a:spcBef>
                <a:spcPct val="0"/>
              </a:spcBef>
            </a:pPr>
            <a:r>
              <a:rPr lang="en-US" sz="27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Monitoreo</a:t>
            </a:r>
          </a:p>
          <a:p>
            <a:pPr algn="l">
              <a:lnSpc>
                <a:spcPts val="3895"/>
              </a:lnSpc>
              <a:spcBef>
                <a:spcPct val="0"/>
              </a:spcBef>
            </a:pPr>
            <a:r>
              <a:rPr lang="en-US" sz="27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monitorea el rendimiento del modelo en tiempo real.</a:t>
            </a:r>
          </a:p>
          <a:p>
            <a:pPr algn="l">
              <a:lnSpc>
                <a:spcPts val="3895"/>
              </a:lnSpc>
              <a:spcBef>
                <a:spcPct val="0"/>
              </a:spcBef>
            </a:pPr>
          </a:p>
          <a:p>
            <a:pPr algn="l">
              <a:lnSpc>
                <a:spcPts val="3895"/>
              </a:lnSpc>
              <a:spcBef>
                <a:spcPct val="0"/>
              </a:spcBef>
            </a:pPr>
            <a:r>
              <a:rPr lang="en-US" sz="27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Mantenimiento</a:t>
            </a:r>
          </a:p>
          <a:p>
            <a:pPr algn="l">
              <a:lnSpc>
                <a:spcPts val="3895"/>
              </a:lnSpc>
              <a:spcBef>
                <a:spcPct val="0"/>
              </a:spcBef>
            </a:pPr>
            <a:r>
              <a:rPr lang="en-US" sz="27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 actualiza el modelo si su rendimiento disminuye.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DAGhTaODw-I</dc:identifier>
  <dcterms:modified xsi:type="dcterms:W3CDTF">2011-08-01T06:04:30Z</dcterms:modified>
  <cp:revision>1</cp:revision>
  <dc:title>Dark Blue and White Dynamic Technology Presentation</dc:title>
</cp:coreProperties>
</file>