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erriweather Light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pen Sans SemiBold"/>
      <p:regular r:id="rId21"/>
      <p:bold r:id="rId22"/>
      <p:italic r:id="rId23"/>
      <p:boldItalic r:id="rId24"/>
    </p:embeddedFont>
    <p:embeddedFont>
      <p:font typeface="Vidaloka"/>
      <p:regular r:id="rId25"/>
    </p:embeddedFont>
    <p:embeddedFont>
      <p:font typeface="Russo One"/>
      <p:regular r:id="rId26"/>
    </p:embeddedFont>
    <p:embeddedFont>
      <p:font typeface="Arial Black"/>
      <p:regular r:id="rId27"/>
    </p:embeddedFont>
    <p:embeddedFont>
      <p:font typeface="Mako"/>
      <p:regular r:id="rId28"/>
    </p:embeddedFont>
    <p:embeddedFont>
      <p:font typeface="Crimson Tex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rimsonText-italic.fntdata"/><Relationship Id="rId30" Type="http://schemas.openxmlformats.org/officeDocument/2006/relationships/font" Target="fonts/CrimsonText-bold.fntdata"/><Relationship Id="rId33" Type="http://schemas.openxmlformats.org/officeDocument/2006/relationships/font" Target="fonts/OpenSans-regular.fntdata"/><Relationship Id="rId32" Type="http://schemas.openxmlformats.org/officeDocument/2006/relationships/font" Target="fonts/CrimsonText-boldItalic.fntdata"/><Relationship Id="rId35" Type="http://schemas.openxmlformats.org/officeDocument/2006/relationships/font" Target="fonts/OpenSans-italic.fntdata"/><Relationship Id="rId34" Type="http://schemas.openxmlformats.org/officeDocument/2006/relationships/font" Target="fonts/OpenSans-bold.fntdata"/><Relationship Id="rId36" Type="http://schemas.openxmlformats.org/officeDocument/2006/relationships/font" Target="fonts/OpenSans-boldItalic.fntdata"/><Relationship Id="rId20" Type="http://schemas.openxmlformats.org/officeDocument/2006/relationships/font" Target="fonts/Montserrat-boldItalic.fntdata"/><Relationship Id="rId22" Type="http://schemas.openxmlformats.org/officeDocument/2006/relationships/font" Target="fonts/OpenSansSemiBold-bold.fntdata"/><Relationship Id="rId21" Type="http://schemas.openxmlformats.org/officeDocument/2006/relationships/font" Target="fonts/OpenSansSemiBold-regular.fntdata"/><Relationship Id="rId24" Type="http://schemas.openxmlformats.org/officeDocument/2006/relationships/font" Target="fonts/OpenSansSemiBold-boldItalic.fntdata"/><Relationship Id="rId23" Type="http://schemas.openxmlformats.org/officeDocument/2006/relationships/font" Target="fonts/OpenSansSemiBold-italic.fntdata"/><Relationship Id="rId26" Type="http://schemas.openxmlformats.org/officeDocument/2006/relationships/font" Target="fonts/RussoOne-regular.fntdata"/><Relationship Id="rId25" Type="http://schemas.openxmlformats.org/officeDocument/2006/relationships/font" Target="fonts/Vidaloka-regular.fntdata"/><Relationship Id="rId28" Type="http://schemas.openxmlformats.org/officeDocument/2006/relationships/font" Target="fonts/Mako-regular.fntdata"/><Relationship Id="rId27" Type="http://schemas.openxmlformats.org/officeDocument/2006/relationships/font" Target="fonts/ArialBlack-regular.fntdata"/><Relationship Id="rId29" Type="http://schemas.openxmlformats.org/officeDocument/2006/relationships/font" Target="fonts/CrimsonText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erriweatherLight-regular.fntdata"/><Relationship Id="rId12" Type="http://schemas.openxmlformats.org/officeDocument/2006/relationships/slide" Target="slides/slide7.xml"/><Relationship Id="rId15" Type="http://schemas.openxmlformats.org/officeDocument/2006/relationships/font" Target="fonts/MerriweatherLight-italic.fntdata"/><Relationship Id="rId14" Type="http://schemas.openxmlformats.org/officeDocument/2006/relationships/font" Target="fonts/MerriweatherLight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MerriweatherLight-boldItalic.fntdata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e3dc9f44cb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e3dc9f44cb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e98e87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3e98e87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3e98e87c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3e98e87c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e98e87cb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3e98e87cb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3e98e87cb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3e98e87cb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3e98e87cb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3e98e87cb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3e98e87cb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3e98e87c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s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s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s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2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eb.njit.edu/~ronkowit/eliza.html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edexfreight.fedex.com/servicemapszip.do?nextAction=next&amp;shipperCountryCode=MX&amp;shipperZipCode=80190&amp;view1=View+map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50" y="1655225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/>
              <a:t>Ejemplos </a:t>
            </a:r>
            <a:r>
              <a:rPr lang="es" sz="6600"/>
              <a:t>prácticos</a:t>
            </a:r>
            <a:endParaRPr sz="66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39975" y="3042175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Paradigmas de la IA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Paradigma s</a:t>
            </a:r>
            <a:r>
              <a:rPr lang="es"/>
              <a:t>imbólico</a:t>
            </a:r>
            <a:endParaRPr/>
          </a:p>
        </p:txBody>
      </p:sp>
      <p:sp>
        <p:nvSpPr>
          <p:cNvPr id="479" name="Google Shape;479;p55"/>
          <p:cNvSpPr txBox="1"/>
          <p:nvPr>
            <p:ph idx="1" type="body"/>
          </p:nvPr>
        </p:nvSpPr>
        <p:spPr>
          <a:xfrm>
            <a:off x="713250" y="1272925"/>
            <a:ext cx="7717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Representa el conocimiento mediante reglas y </a:t>
            </a:r>
            <a:r>
              <a:rPr lang="es" sz="1800"/>
              <a:t>símbolos, e</a:t>
            </a:r>
            <a:r>
              <a:rPr lang="es" sz="1800"/>
              <a:t>ra muy popular en 1960 en los inicios de la IA.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</a:rPr>
              <a:t>Es el que se usa en sistemas expertos, con aplicaciones como MYCIN, Akinator, XCon, etc.</a:t>
            </a:r>
            <a:endParaRPr sz="1800"/>
          </a:p>
        </p:txBody>
      </p:sp>
      <p:pic>
        <p:nvPicPr>
          <p:cNvPr id="480" name="Google Shape;480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9250" y="2571750"/>
            <a:ext cx="2158250" cy="215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704794" y="2952162"/>
            <a:ext cx="1861875" cy="1397425"/>
          </a:xfrm>
          <a:prstGeom prst="rect">
            <a:avLst/>
          </a:prstGeom>
          <a:noFill/>
          <a:ln>
            <a:noFill/>
          </a:ln>
          <a:effectLst>
            <a:outerShdw rotWithShape="0" algn="bl" dir="5400000" dist="19050">
              <a:srgbClr val="000000"/>
            </a:outerShdw>
          </a:effectLst>
        </p:spPr>
      </p:pic>
      <p:sp>
        <p:nvSpPr>
          <p:cNvPr id="482" name="Google Shape;482;p55"/>
          <p:cNvSpPr txBox="1"/>
          <p:nvPr/>
        </p:nvSpPr>
        <p:spPr>
          <a:xfrm>
            <a:off x="6184750" y="3448650"/>
            <a:ext cx="16701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Experto</a:t>
            </a:r>
            <a:endParaRPr sz="1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83" name="Google Shape;483;p55"/>
          <p:cNvSpPr txBox="1"/>
          <p:nvPr/>
        </p:nvSpPr>
        <p:spPr>
          <a:xfrm>
            <a:off x="948100" y="3252925"/>
            <a:ext cx="1948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Ingeniero de conocimiento</a:t>
            </a:r>
            <a:endParaRPr sz="1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Eliza</a:t>
            </a:r>
            <a:endParaRPr/>
          </a:p>
        </p:txBody>
      </p:sp>
      <p:sp>
        <p:nvSpPr>
          <p:cNvPr id="489" name="Google Shape;489;p56"/>
          <p:cNvSpPr txBox="1"/>
          <p:nvPr>
            <p:ph idx="1" type="body"/>
          </p:nvPr>
        </p:nvSpPr>
        <p:spPr>
          <a:xfrm>
            <a:off x="713250" y="1272925"/>
            <a:ext cx="7717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El ejemplo </a:t>
            </a:r>
            <a:r>
              <a:rPr lang="es" sz="1800"/>
              <a:t>práctico</a:t>
            </a:r>
            <a:r>
              <a:rPr lang="es" sz="1800"/>
              <a:t> que tenemos preparado es Eliza, la chatbot terapeuta.</a:t>
            </a:r>
            <a:endParaRPr sz="1800"/>
          </a:p>
        </p:txBody>
      </p:sp>
      <p:sp>
        <p:nvSpPr>
          <p:cNvPr id="490" name="Google Shape;490;p56"/>
          <p:cNvSpPr txBox="1"/>
          <p:nvPr/>
        </p:nvSpPr>
        <p:spPr>
          <a:xfrm>
            <a:off x="1551450" y="3444700"/>
            <a:ext cx="60411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https://web.njit.edu/~ronkowit/eliza.html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1" name="Google Shape;491;p56"/>
          <p:cNvPicPr preferRelativeResize="0"/>
          <p:nvPr/>
        </p:nvPicPr>
        <p:blipFill rotWithShape="1">
          <a:blip r:embed="rId4">
            <a:alphaModFix/>
          </a:blip>
          <a:srcRect b="67697" l="0" r="0" t="0"/>
          <a:stretch/>
        </p:blipFill>
        <p:spPr>
          <a:xfrm>
            <a:off x="2857500" y="2213292"/>
            <a:ext cx="3429000" cy="7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type="title"/>
          </p:nvPr>
        </p:nvSpPr>
        <p:spPr>
          <a:xfrm>
            <a:off x="713225" y="445025"/>
            <a:ext cx="68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es de enfoque </a:t>
            </a:r>
            <a:r>
              <a:rPr lang="es"/>
              <a:t>simbólico</a:t>
            </a:r>
            <a:r>
              <a:rPr lang="es"/>
              <a:t>?</a:t>
            </a:r>
            <a:endParaRPr/>
          </a:p>
        </p:txBody>
      </p:sp>
      <p:sp>
        <p:nvSpPr>
          <p:cNvPr id="497" name="Google Shape;497;p57"/>
          <p:cNvSpPr txBox="1"/>
          <p:nvPr>
            <p:ph idx="1" type="body"/>
          </p:nvPr>
        </p:nvSpPr>
        <p:spPr>
          <a:xfrm>
            <a:off x="713250" y="1272925"/>
            <a:ext cx="7717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800"/>
              <a:t>Lo </a:t>
            </a:r>
            <a:r>
              <a:rPr lang="es" sz="1800"/>
              <a:t>único</a:t>
            </a:r>
            <a:r>
              <a:rPr lang="es" sz="1800"/>
              <a:t> que </a:t>
            </a:r>
            <a:r>
              <a:rPr lang="es" sz="1800"/>
              <a:t>tenían</a:t>
            </a:r>
            <a:r>
              <a:rPr lang="es" sz="1800"/>
              <a:t> para desarrollar IA eran los </a:t>
            </a:r>
            <a:r>
              <a:rPr lang="es" sz="1800"/>
              <a:t>símbolos</a:t>
            </a:r>
            <a:r>
              <a:rPr lang="es" sz="1800"/>
              <a:t> y reglas. Eliza prometió ser una terapeuta pero sufre de las limitaciones de estar escrita con este enfoque. Fue programada en SLIP y lo </a:t>
            </a:r>
            <a:r>
              <a:rPr lang="es" sz="1800"/>
              <a:t>único</a:t>
            </a:r>
            <a:r>
              <a:rPr lang="es" sz="1800"/>
              <a:t> que hace realmente es encontrar patrones en las palabras que le escribes y responde con una respuesta preprogramada.</a:t>
            </a:r>
            <a:endParaRPr sz="1800"/>
          </a:p>
        </p:txBody>
      </p:sp>
      <p:sp>
        <p:nvSpPr>
          <p:cNvPr id="498" name="Google Shape;498;p57"/>
          <p:cNvSpPr txBox="1"/>
          <p:nvPr/>
        </p:nvSpPr>
        <p:spPr>
          <a:xfrm>
            <a:off x="3214950" y="3522950"/>
            <a:ext cx="27141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90000"/>
                </a:solidFill>
                <a:latin typeface="Arial Black"/>
                <a:ea typeface="Arial Black"/>
                <a:cs typeface="Arial Black"/>
                <a:sym typeface="Arial Black"/>
              </a:rPr>
              <a:t>ME </a:t>
            </a:r>
            <a:r>
              <a:rPr lang="es" sz="1800">
                <a:solidFill>
                  <a:srgbClr val="BF9000"/>
                </a:solidFill>
                <a:latin typeface="Arial Black"/>
                <a:ea typeface="Arial Black"/>
                <a:cs typeface="Arial Black"/>
                <a:sym typeface="Arial Black"/>
              </a:rPr>
              <a:t>SIENTO</a:t>
            </a:r>
            <a:r>
              <a:rPr lang="es" sz="1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s" sz="18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TRISTE</a:t>
            </a:r>
            <a:endParaRPr sz="18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Enfoque computacional</a:t>
            </a:r>
            <a:endParaRPr/>
          </a:p>
        </p:txBody>
      </p:sp>
      <p:sp>
        <p:nvSpPr>
          <p:cNvPr id="504" name="Google Shape;504;p58"/>
          <p:cNvSpPr txBox="1"/>
          <p:nvPr>
            <p:ph idx="1" type="body"/>
          </p:nvPr>
        </p:nvSpPr>
        <p:spPr>
          <a:xfrm>
            <a:off x="713250" y="1272925"/>
            <a:ext cx="7717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Este enfoque se base en usar algoritmos y estructuras de datos para resolver problemas. Es el que usamos en el puzzle 8.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El </a:t>
            </a:r>
            <a:r>
              <a:rPr lang="es" sz="1800"/>
              <a:t>ejemplo</a:t>
            </a:r>
            <a:r>
              <a:rPr lang="es" sz="1800"/>
              <a:t> de hoy es la optimización de rutas de entrega de FedEx,</a:t>
            </a:r>
            <a:endParaRPr sz="1800"/>
          </a:p>
        </p:txBody>
      </p:sp>
      <p:pic>
        <p:nvPicPr>
          <p:cNvPr id="505" name="Google Shape;5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663" y="3323075"/>
            <a:ext cx="3806674" cy="116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9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Entrega de paquetes</a:t>
            </a:r>
            <a:endParaRPr/>
          </a:p>
        </p:txBody>
      </p:sp>
      <p:sp>
        <p:nvSpPr>
          <p:cNvPr id="511" name="Google Shape;511;p59"/>
          <p:cNvSpPr txBox="1"/>
          <p:nvPr>
            <p:ph idx="1" type="body"/>
          </p:nvPr>
        </p:nvSpPr>
        <p:spPr>
          <a:xfrm>
            <a:off x="713250" y="1272925"/>
            <a:ext cx="7717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Primero la empresa de </a:t>
            </a:r>
            <a:r>
              <a:rPr lang="es" sz="1800"/>
              <a:t>paquetería</a:t>
            </a:r>
            <a:r>
              <a:rPr lang="es" sz="1800"/>
              <a:t> recolecta datos de </a:t>
            </a:r>
            <a:r>
              <a:rPr lang="es" sz="1800"/>
              <a:t>tráfico</a:t>
            </a:r>
            <a:r>
              <a:rPr lang="es" sz="1800"/>
              <a:t>, restricciones de tiempo, ubicaciones, </a:t>
            </a:r>
            <a:r>
              <a:rPr lang="es" sz="1800"/>
              <a:t>número</a:t>
            </a:r>
            <a:r>
              <a:rPr lang="es" sz="1800"/>
              <a:t> de camionetas, etc.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/>
              <a:t>Mediante procesamiento computacional como los algoritmos de planificación de rutas se optimizan los recursos y se minimizan los costos.</a:t>
            </a:r>
            <a:endParaRPr sz="1800"/>
          </a:p>
        </p:txBody>
      </p:sp>
      <p:pic>
        <p:nvPicPr>
          <p:cNvPr id="512" name="Google Shape;51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2" y="2909725"/>
            <a:ext cx="2285975" cy="228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Probando el sistema</a:t>
            </a:r>
            <a:endParaRPr/>
          </a:p>
        </p:txBody>
      </p:sp>
      <p:sp>
        <p:nvSpPr>
          <p:cNvPr id="518" name="Google Shape;518;p60"/>
          <p:cNvSpPr txBox="1"/>
          <p:nvPr>
            <p:ph idx="1" type="body"/>
          </p:nvPr>
        </p:nvSpPr>
        <p:spPr>
          <a:xfrm>
            <a:off x="713250" y="1272925"/>
            <a:ext cx="7717500" cy="15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Este sistema en </a:t>
            </a:r>
            <a:r>
              <a:rPr lang="es" sz="1800"/>
              <a:t>línea</a:t>
            </a:r>
            <a:r>
              <a:rPr lang="es" sz="1800"/>
              <a:t> usa un proceso similar para encontrar la distancia que tomaría entregar entre dos puntos.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https://www.fedexfreight.fedex.com/servicemapszip.do?nextAction=next&amp;shipperCountryCode=MX&amp;shipperZipCode=80190&amp;view1=View+map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F3E0ED"/>
      </a:lt1>
      <a:dk2>
        <a:srgbClr val="000000"/>
      </a:dk2>
      <a:lt2>
        <a:srgbClr val="F3E0ED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