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62" r:id="rId7"/>
    <p:sldId id="268" r:id="rId8"/>
    <p:sldId id="269" r:id="rId9"/>
    <p:sldId id="265" r:id="rId10"/>
    <p:sldId id="264" r:id="rId11"/>
    <p:sldId id="263" r:id="rId12"/>
    <p:sldId id="270" r:id="rId13"/>
    <p:sldId id="259" r:id="rId14"/>
    <p:sldId id="260" r:id="rId15"/>
    <p:sldId id="261"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11/27/2022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www.myanimelist.ne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ANIME RECCOMANDATION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Matteo Pasqualetti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923276"/>
            <a:ext cx="3742585" cy="630501"/>
          </a:xfrm>
        </p:spPr>
        <p:txBody>
          <a:bodyPr>
            <a:noAutofit/>
          </a:bodyPr>
          <a:lstStyle/>
          <a:p>
            <a:r>
              <a:rPr lang="en-US" sz="36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116060"/>
            <a:ext cx="5793327" cy="3467994"/>
          </a:xfrm>
        </p:spPr>
        <p:txBody>
          <a:bodyPr>
            <a:normAutofit/>
          </a:bodyPr>
          <a:lstStyle/>
          <a:p>
            <a:r>
              <a:rPr lang="en-US" sz="1600" dirty="0"/>
              <a:t>Project idea developed as a solution to a problem of mine.</a:t>
            </a:r>
          </a:p>
          <a:p>
            <a:endParaRPr lang="en-US" sz="1600" dirty="0"/>
          </a:p>
          <a:p>
            <a:pPr marL="285750" indent="-285750">
              <a:buFont typeface="Arial" panose="020B0604020202020204" pitchFamily="34" charset="0"/>
              <a:buChar char="•"/>
            </a:pPr>
            <a:r>
              <a:rPr lang="en-US" sz="1600" dirty="0"/>
              <a:t>Common recommendations are based on others indication </a:t>
            </a:r>
          </a:p>
          <a:p>
            <a:pPr marL="285750" indent="-285750">
              <a:buFont typeface="Arial" panose="020B0604020202020204" pitchFamily="34" charset="0"/>
              <a:buChar char="•"/>
            </a:pPr>
            <a:r>
              <a:rPr lang="en-US" sz="1600" dirty="0"/>
              <a:t>I wanted for an automatic solution based on anime already seen by similar users</a:t>
            </a:r>
          </a:p>
          <a:p>
            <a:endParaRPr lang="en-US" sz="1600"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710658"/>
            <a:ext cx="4179570" cy="638748"/>
          </a:xfrm>
        </p:spPr>
        <p:txBody>
          <a:bodyPr/>
          <a:lstStyle/>
          <a:p>
            <a:r>
              <a:rPr lang="en-US" dirty="0"/>
              <a:t>Datasets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462944" y="1742585"/>
            <a:ext cx="4707976" cy="272646"/>
          </a:xfrm>
        </p:spPr>
        <p:txBody>
          <a:bodyPr>
            <a:normAutofit fontScale="77500" lnSpcReduction="20000"/>
          </a:bodyPr>
          <a:lstStyle/>
          <a:p>
            <a:r>
              <a:rPr lang="en-US" sz="2100" dirty="0"/>
              <a:t>Retrieved from </a:t>
            </a:r>
            <a:r>
              <a:rPr lang="en-US" sz="2100" dirty="0">
                <a:hlinkClick r:id="rId2"/>
              </a:rPr>
              <a:t>www.MyAnimeList.net</a:t>
            </a:r>
            <a:endParaRPr lang="en-US" sz="2100" dirty="0"/>
          </a:p>
          <a:p>
            <a:endParaRPr lang="en-US" dirty="0"/>
          </a:p>
          <a:p>
            <a:endParaRPr lang="en-US" dirty="0"/>
          </a:p>
        </p:txBody>
      </p:sp>
      <p:graphicFrame>
        <p:nvGraphicFramePr>
          <p:cNvPr id="4" name="Table 4">
            <a:extLst>
              <a:ext uri="{FF2B5EF4-FFF2-40B4-BE49-F238E27FC236}">
                <a16:creationId xmlns:a16="http://schemas.microsoft.com/office/drawing/2014/main" id="{72BE1A00-0C88-4456-A6DC-705B4AE91C7D}"/>
              </a:ext>
            </a:extLst>
          </p:cNvPr>
          <p:cNvGraphicFramePr>
            <a:graphicFrameLocks noGrp="1"/>
          </p:cNvGraphicFramePr>
          <p:nvPr>
            <p:extLst>
              <p:ext uri="{D42A27DB-BD31-4B8C-83A1-F6EECF244321}">
                <p14:modId xmlns:p14="http://schemas.microsoft.com/office/powerpoint/2010/main" val="1842864764"/>
              </p:ext>
            </p:extLst>
          </p:nvPr>
        </p:nvGraphicFramePr>
        <p:xfrm>
          <a:off x="6096000" y="2106729"/>
          <a:ext cx="5823751" cy="4370972"/>
        </p:xfrm>
        <a:graphic>
          <a:graphicData uri="http://schemas.openxmlformats.org/drawingml/2006/table">
            <a:tbl>
              <a:tblPr firstRow="1" bandRow="1">
                <a:tableStyleId>{073A0DAA-6AF3-43AB-8588-CEC1D06C72B9}</a:tableStyleId>
              </a:tblPr>
              <a:tblGrid>
                <a:gridCol w="1805234">
                  <a:extLst>
                    <a:ext uri="{9D8B030D-6E8A-4147-A177-3AD203B41FA5}">
                      <a16:colId xmlns:a16="http://schemas.microsoft.com/office/drawing/2014/main" val="1380641564"/>
                    </a:ext>
                  </a:extLst>
                </a:gridCol>
                <a:gridCol w="1665683">
                  <a:extLst>
                    <a:ext uri="{9D8B030D-6E8A-4147-A177-3AD203B41FA5}">
                      <a16:colId xmlns:a16="http://schemas.microsoft.com/office/drawing/2014/main" val="3341765218"/>
                    </a:ext>
                  </a:extLst>
                </a:gridCol>
                <a:gridCol w="2352834">
                  <a:extLst>
                    <a:ext uri="{9D8B030D-6E8A-4147-A177-3AD203B41FA5}">
                      <a16:colId xmlns:a16="http://schemas.microsoft.com/office/drawing/2014/main" val="2840798600"/>
                    </a:ext>
                  </a:extLst>
                </a:gridCol>
              </a:tblGrid>
              <a:tr h="877633">
                <a:tc>
                  <a:txBody>
                    <a:bodyPr/>
                    <a:lstStyle/>
                    <a:p>
                      <a:pPr algn="ctr"/>
                      <a:r>
                        <a:rPr lang="en-US" sz="1600" dirty="0"/>
                        <a:t>Dataset</a:t>
                      </a:r>
                    </a:p>
                  </a:txBody>
                  <a:tcPr/>
                </a:tc>
                <a:tc>
                  <a:txBody>
                    <a:bodyPr/>
                    <a:lstStyle/>
                    <a:p>
                      <a:pPr algn="ctr"/>
                      <a:r>
                        <a:rPr lang="en-US" sz="1600" dirty="0"/>
                        <a:t>Entries</a:t>
                      </a:r>
                    </a:p>
                  </a:txBody>
                  <a:tcPr/>
                </a:tc>
                <a:tc>
                  <a:txBody>
                    <a:bodyPr/>
                    <a:lstStyle/>
                    <a:p>
                      <a:pPr algn="ctr"/>
                      <a:r>
                        <a:rPr lang="en-US" sz="1600" dirty="0"/>
                        <a:t>Description</a:t>
                      </a:r>
                    </a:p>
                  </a:txBody>
                  <a:tcPr/>
                </a:tc>
                <a:extLst>
                  <a:ext uri="{0D108BD9-81ED-4DB2-BD59-A6C34878D82A}">
                    <a16:rowId xmlns:a16="http://schemas.microsoft.com/office/drawing/2014/main" val="2681012501"/>
                  </a:ext>
                </a:extLst>
              </a:tr>
              <a:tr h="1472228">
                <a:tc>
                  <a:txBody>
                    <a:bodyPr/>
                    <a:lstStyle/>
                    <a:p>
                      <a:pPr algn="ctr"/>
                      <a:r>
                        <a:rPr lang="en-US" sz="1600" dirty="0"/>
                        <a:t>Anime.csv</a:t>
                      </a:r>
                    </a:p>
                  </a:txBody>
                  <a:tcPr/>
                </a:tc>
                <a:tc>
                  <a:txBody>
                    <a:bodyPr/>
                    <a:lstStyle/>
                    <a:p>
                      <a:pPr algn="ctr"/>
                      <a:r>
                        <a:rPr lang="en-US" sz="1600" dirty="0"/>
                        <a:t>17’561</a:t>
                      </a:r>
                    </a:p>
                  </a:txBody>
                  <a:tcPr/>
                </a:tc>
                <a:tc>
                  <a:txBody>
                    <a:bodyPr/>
                    <a:lstStyle/>
                    <a:p>
                      <a:pPr algn="ctr"/>
                      <a:r>
                        <a:rPr lang="en-US" sz="1600" dirty="0"/>
                        <a:t>Available anime on the site with other information on them (Genre, Episodes, Popularity, …)</a:t>
                      </a:r>
                    </a:p>
                  </a:txBody>
                  <a:tcPr/>
                </a:tc>
                <a:extLst>
                  <a:ext uri="{0D108BD9-81ED-4DB2-BD59-A6C34878D82A}">
                    <a16:rowId xmlns:a16="http://schemas.microsoft.com/office/drawing/2014/main" val="4111261534"/>
                  </a:ext>
                </a:extLst>
              </a:tr>
              <a:tr h="1154097">
                <a:tc>
                  <a:txBody>
                    <a:bodyPr/>
                    <a:lstStyle/>
                    <a:p>
                      <a:pPr algn="ctr"/>
                      <a:r>
                        <a:rPr lang="en-US" sz="1600" dirty="0"/>
                        <a:t>Animelist.csv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109 Millions</a:t>
                      </a:r>
                    </a:p>
                    <a:p>
                      <a:pPr algn="ctr"/>
                      <a:endParaRPr lang="en-US" sz="1600" dirty="0"/>
                    </a:p>
                  </a:txBody>
                  <a:tcPr/>
                </a:tc>
                <a:tc>
                  <a:txBody>
                    <a:bodyPr/>
                    <a:lstStyle/>
                    <a:p>
                      <a:pPr algn="ctr"/>
                      <a:r>
                        <a:rPr lang="en-US" sz="1600" dirty="0"/>
                        <a:t>Anime in list for each user (Completed, Planning, Currently Watching, …)</a:t>
                      </a:r>
                    </a:p>
                  </a:txBody>
                  <a:tcPr/>
                </a:tc>
                <a:extLst>
                  <a:ext uri="{0D108BD9-81ED-4DB2-BD59-A6C34878D82A}">
                    <a16:rowId xmlns:a16="http://schemas.microsoft.com/office/drawing/2014/main" val="2621501216"/>
                  </a:ext>
                </a:extLst>
              </a:tr>
              <a:tr h="867014">
                <a:tc>
                  <a:txBody>
                    <a:bodyPr/>
                    <a:lstStyle/>
                    <a:p>
                      <a:pPr algn="ctr"/>
                      <a:r>
                        <a:rPr lang="en-US" sz="1600" dirty="0"/>
                        <a:t>Ratings.csv</a:t>
                      </a:r>
                    </a:p>
                  </a:txBody>
                  <a:tcPr/>
                </a:tc>
                <a:tc>
                  <a:txBody>
                    <a:bodyPr/>
                    <a:lstStyle/>
                    <a:p>
                      <a:pPr algn="ctr"/>
                      <a:r>
                        <a:rPr lang="en-US" sz="1600" dirty="0"/>
                        <a:t>57 Millions</a:t>
                      </a:r>
                    </a:p>
                  </a:txBody>
                  <a:tcPr/>
                </a:tc>
                <a:tc>
                  <a:txBody>
                    <a:bodyPr/>
                    <a:lstStyle/>
                    <a:p>
                      <a:pPr algn="ctr"/>
                      <a:r>
                        <a:rPr lang="en-US" sz="1600" dirty="0"/>
                        <a:t>Ratings of Completed anime only for each user</a:t>
                      </a:r>
                    </a:p>
                  </a:txBody>
                  <a:tcPr/>
                </a:tc>
                <a:extLst>
                  <a:ext uri="{0D108BD9-81ED-4DB2-BD59-A6C34878D82A}">
                    <a16:rowId xmlns:a16="http://schemas.microsoft.com/office/drawing/2014/main" val="2451445925"/>
                  </a:ext>
                </a:extLst>
              </a:tr>
            </a:tbl>
          </a:graphicData>
        </a:graphic>
      </p:graphicFrame>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400919"/>
            <a:ext cx="10515600" cy="1002036"/>
          </a:xfrm>
        </p:spPr>
        <p:txBody>
          <a:bodyPr>
            <a:normAutofit/>
          </a:bodyPr>
          <a:lstStyle/>
          <a:p>
            <a:r>
              <a:rPr lang="en-US" sz="3600" dirty="0"/>
              <a:t>Expected STEPS</a:t>
            </a:r>
          </a:p>
        </p:txBody>
      </p:sp>
      <p:sp>
        <p:nvSpPr>
          <p:cNvPr id="5" name="TextBox 4">
            <a:extLst>
              <a:ext uri="{FF2B5EF4-FFF2-40B4-BE49-F238E27FC236}">
                <a16:creationId xmlns:a16="http://schemas.microsoft.com/office/drawing/2014/main" id="{31DD2FB6-476D-DC3B-522A-D14D318E696C}"/>
              </a:ext>
            </a:extLst>
          </p:cNvPr>
          <p:cNvSpPr txBox="1"/>
          <p:nvPr/>
        </p:nvSpPr>
        <p:spPr>
          <a:xfrm>
            <a:off x="1191088" y="4931825"/>
            <a:ext cx="1500325" cy="523220"/>
          </a:xfrm>
          <a:prstGeom prst="rect">
            <a:avLst/>
          </a:prstGeom>
          <a:noFill/>
        </p:spPr>
        <p:txBody>
          <a:bodyPr wrap="square" rtlCol="0">
            <a:spAutoFit/>
          </a:bodyPr>
          <a:lstStyle/>
          <a:p>
            <a:r>
              <a:rPr lang="en-US" sz="2800" dirty="0"/>
              <a:t>INPUT</a:t>
            </a:r>
            <a:endParaRPr lang="en-US" sz="3200" dirty="0"/>
          </a:p>
        </p:txBody>
      </p:sp>
      <p:sp>
        <p:nvSpPr>
          <p:cNvPr id="7" name="TextBox 6">
            <a:extLst>
              <a:ext uri="{FF2B5EF4-FFF2-40B4-BE49-F238E27FC236}">
                <a16:creationId xmlns:a16="http://schemas.microsoft.com/office/drawing/2014/main" id="{56B3AEFF-D1E3-4691-95E2-332EAB966A3D}"/>
              </a:ext>
            </a:extLst>
          </p:cNvPr>
          <p:cNvSpPr txBox="1"/>
          <p:nvPr/>
        </p:nvSpPr>
        <p:spPr>
          <a:xfrm>
            <a:off x="7618522" y="4931825"/>
            <a:ext cx="3176725" cy="523220"/>
          </a:xfrm>
          <a:prstGeom prst="rect">
            <a:avLst/>
          </a:prstGeom>
          <a:noFill/>
        </p:spPr>
        <p:txBody>
          <a:bodyPr wrap="square" rtlCol="0">
            <a:spAutoFit/>
          </a:bodyPr>
          <a:lstStyle/>
          <a:p>
            <a:r>
              <a:rPr lang="en-US" sz="2800" dirty="0"/>
              <a:t>OUTPUT</a:t>
            </a:r>
          </a:p>
        </p:txBody>
      </p:sp>
      <p:sp>
        <p:nvSpPr>
          <p:cNvPr id="8" name="TextBox 7">
            <a:extLst>
              <a:ext uri="{FF2B5EF4-FFF2-40B4-BE49-F238E27FC236}">
                <a16:creationId xmlns:a16="http://schemas.microsoft.com/office/drawing/2014/main" id="{27565A9B-36DC-5B82-5CC6-BFCF93F8209E}"/>
              </a:ext>
            </a:extLst>
          </p:cNvPr>
          <p:cNvSpPr txBox="1"/>
          <p:nvPr/>
        </p:nvSpPr>
        <p:spPr>
          <a:xfrm>
            <a:off x="1191088" y="5628443"/>
            <a:ext cx="34534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Previously listed datasets</a:t>
            </a:r>
          </a:p>
          <a:p>
            <a:pPr marL="285750" indent="-285750">
              <a:buFont typeface="Arial" panose="020B0604020202020204" pitchFamily="34" charset="0"/>
              <a:buChar char="•"/>
            </a:pPr>
            <a:r>
              <a:rPr lang="en-US" dirty="0"/>
              <a:t>User ID or Completed anime list provided by the user</a:t>
            </a:r>
          </a:p>
        </p:txBody>
      </p:sp>
      <p:sp>
        <p:nvSpPr>
          <p:cNvPr id="12" name="TextBox 11">
            <a:extLst>
              <a:ext uri="{FF2B5EF4-FFF2-40B4-BE49-F238E27FC236}">
                <a16:creationId xmlns:a16="http://schemas.microsoft.com/office/drawing/2014/main" id="{7772E625-4C5F-E397-0559-73BA9F9F5C4B}"/>
              </a:ext>
            </a:extLst>
          </p:cNvPr>
          <p:cNvSpPr txBox="1"/>
          <p:nvPr/>
        </p:nvSpPr>
        <p:spPr>
          <a:xfrm>
            <a:off x="7618522" y="5628443"/>
            <a:ext cx="3453414" cy="923330"/>
          </a:xfrm>
          <a:prstGeom prst="rect">
            <a:avLst/>
          </a:prstGeom>
          <a:noFill/>
        </p:spPr>
        <p:txBody>
          <a:bodyPr wrap="square" rtlCol="0">
            <a:spAutoFit/>
          </a:bodyPr>
          <a:lstStyle/>
          <a:p>
            <a:r>
              <a:rPr lang="en-US" dirty="0"/>
              <a:t>List of not yet seen anime for given User ID or related to the list provided by the user</a:t>
            </a:r>
          </a:p>
        </p:txBody>
      </p:sp>
      <p:sp>
        <p:nvSpPr>
          <p:cNvPr id="15" name="TextBox 14">
            <a:extLst>
              <a:ext uri="{FF2B5EF4-FFF2-40B4-BE49-F238E27FC236}">
                <a16:creationId xmlns:a16="http://schemas.microsoft.com/office/drawing/2014/main" id="{0D307958-5B2A-34FD-F20E-AAC5693DDA77}"/>
              </a:ext>
            </a:extLst>
          </p:cNvPr>
          <p:cNvSpPr txBox="1"/>
          <p:nvPr/>
        </p:nvSpPr>
        <p:spPr>
          <a:xfrm>
            <a:off x="1482571" y="1944210"/>
            <a:ext cx="7677423" cy="923330"/>
          </a:xfrm>
          <a:prstGeom prst="rect">
            <a:avLst/>
          </a:prstGeom>
          <a:noFill/>
        </p:spPr>
        <p:txBody>
          <a:bodyPr wrap="none" rtlCol="0">
            <a:spAutoFit/>
          </a:bodyPr>
          <a:lstStyle/>
          <a:p>
            <a:pPr marL="285750" indent="-285750">
              <a:buFont typeface="Arial" panose="020B0604020202020204" pitchFamily="34" charset="0"/>
              <a:buChar char="•"/>
            </a:pPr>
            <a:r>
              <a:rPr lang="en-US" dirty="0"/>
              <a:t>Similarity between users on Completed AND Rated anime</a:t>
            </a:r>
          </a:p>
          <a:p>
            <a:pPr marL="285750" indent="-285750">
              <a:buFont typeface="Arial" panose="020B0604020202020204" pitchFamily="34" charset="0"/>
              <a:buChar char="•"/>
            </a:pPr>
            <a:r>
              <a:rPr lang="en-US" dirty="0"/>
              <a:t>Identify major groups of user’s types, based on anime genres</a:t>
            </a:r>
          </a:p>
          <a:p>
            <a:pPr marL="285750" indent="-285750">
              <a:buFont typeface="Arial" panose="020B0604020202020204" pitchFamily="34" charset="0"/>
              <a:buChar char="•"/>
            </a:pPr>
            <a:r>
              <a:rPr lang="en-US" dirty="0"/>
              <a:t>Identify best anime to recommend using differences on similar users’ list</a:t>
            </a:r>
          </a:p>
        </p:txBody>
      </p:sp>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{02D6F851-D69A-489B-9CE5-B2EF99383041}tf67328976_win32</Template>
  <TotalTime>89</TotalTime>
  <Words>560</Words>
  <Application>Microsoft Office PowerPoint</Application>
  <PresentationFormat>Widescreen</PresentationFormat>
  <Paragraphs>158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ANIME RECCOMANDATION</vt:lpstr>
      <vt:lpstr>INTRODUCTION</vt:lpstr>
      <vt:lpstr>Datasets</vt:lpstr>
      <vt:lpstr>Expected STEPS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 RECCOMANDATION</dc:title>
  <dc:creator>Matteo Pasqualetti</dc:creator>
  <cp:lastModifiedBy>Matteo Pasqualetti</cp:lastModifiedBy>
  <cp:revision>1</cp:revision>
  <dcterms:created xsi:type="dcterms:W3CDTF">2022-11-27T12:47:42Z</dcterms:created>
  <dcterms:modified xsi:type="dcterms:W3CDTF">2022-11-27T14:17:06Z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