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9B14-6BC5-5354-0F09-9A9F74563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8439845B-CF45-6E0A-7C2F-7DAA9A0F5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91F25979-4B7B-C932-8E72-66A76DC7CCED}"/>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5" name="Footer Placeholder 4">
            <a:extLst>
              <a:ext uri="{FF2B5EF4-FFF2-40B4-BE49-F238E27FC236}">
                <a16:creationId xmlns:a16="http://schemas.microsoft.com/office/drawing/2014/main" id="{112ED2E1-9848-A128-C898-BD025EBE7C9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00C6AF5-CCDF-5AD4-FDC7-A2BE3D7A00C0}"/>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41462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7A05-E21E-72AA-9CEE-1EB18AC209B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D3146AE-C6C6-A55B-3CE0-281C67389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11D833A-B855-72B1-6506-75D375E604BD}"/>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5" name="Footer Placeholder 4">
            <a:extLst>
              <a:ext uri="{FF2B5EF4-FFF2-40B4-BE49-F238E27FC236}">
                <a16:creationId xmlns:a16="http://schemas.microsoft.com/office/drawing/2014/main" id="{36640012-4F17-4D46-0743-CFD69D2B13E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5F9BA78-4688-F974-EE6C-37B8C9C839DF}"/>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197415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8543E3-99F4-10A4-A45C-B1C5E5B08B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9AF9662B-C58B-D07C-95AF-34525F4679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D5DAD1E-017A-E852-46F7-AAE288537DC0}"/>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5" name="Footer Placeholder 4">
            <a:extLst>
              <a:ext uri="{FF2B5EF4-FFF2-40B4-BE49-F238E27FC236}">
                <a16:creationId xmlns:a16="http://schemas.microsoft.com/office/drawing/2014/main" id="{E42D783E-E327-6D51-E763-112B043246C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F6D4456-47CB-A427-C294-00B2E50B5D57}"/>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209160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572D-F01C-6A40-60CB-8306AAD1B2A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DEB71C9-36C6-D2E5-2327-0CD7484D97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1E353D6-9592-4DEC-BB26-E1F01CFEEC80}"/>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5" name="Footer Placeholder 4">
            <a:extLst>
              <a:ext uri="{FF2B5EF4-FFF2-40B4-BE49-F238E27FC236}">
                <a16:creationId xmlns:a16="http://schemas.microsoft.com/office/drawing/2014/main" id="{E522626D-C686-ACCE-8158-77F3CBD78B6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7DF516F-B99E-7904-4286-6443D495F483}"/>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91752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E8F2-B903-A8F2-87EB-DDCAFD1A1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3672DBC5-D3A6-F24C-3999-556F96D7E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50021-9B8F-86F9-61CB-52E2C43B1C95}"/>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5" name="Footer Placeholder 4">
            <a:extLst>
              <a:ext uri="{FF2B5EF4-FFF2-40B4-BE49-F238E27FC236}">
                <a16:creationId xmlns:a16="http://schemas.microsoft.com/office/drawing/2014/main" id="{81F80BC3-FA2F-3888-FF53-7D7FF82ADB7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6931F0-DF54-3470-5DB6-E71DEACB3818}"/>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413971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7D8B-A71A-6044-1591-6160E9EB9B28}"/>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C328221-3EA7-9963-C516-CFFEA1A68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AF941F02-407B-7E4D-2AE4-875950CD26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A7FD947F-0266-C230-AEC2-D9FA7AC5950F}"/>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6" name="Footer Placeholder 5">
            <a:extLst>
              <a:ext uri="{FF2B5EF4-FFF2-40B4-BE49-F238E27FC236}">
                <a16:creationId xmlns:a16="http://schemas.microsoft.com/office/drawing/2014/main" id="{73C6DA40-0A1E-D1BC-CCE1-3BD2E7E034E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9B22D2E-53A8-405E-F0E0-8B496A520076}"/>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299761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32FC-9D39-D6E7-985F-CF6C0BB89E9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0BC4BC-821E-93E3-9CF6-06D244937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D1FB94-76B3-F353-F45B-F64D4EF919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48604D7F-C068-444C-39E1-1AB0C8D64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971BF9-BEEF-0D9D-BA1D-933D980CC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42B32B5C-6AC4-3269-EE7C-720042DE12B6}"/>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8" name="Footer Placeholder 7">
            <a:extLst>
              <a:ext uri="{FF2B5EF4-FFF2-40B4-BE49-F238E27FC236}">
                <a16:creationId xmlns:a16="http://schemas.microsoft.com/office/drawing/2014/main" id="{6D4E124C-0F29-5D97-1C58-E3B21F74894A}"/>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8CAEAA4B-89CC-16F9-2C33-1B2D6A8B5167}"/>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41077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7059-C9A8-EE2E-239B-ADEAF69BBB4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93BD89B4-BDDB-7D9A-14D0-E890EC04D954}"/>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4" name="Footer Placeholder 3">
            <a:extLst>
              <a:ext uri="{FF2B5EF4-FFF2-40B4-BE49-F238E27FC236}">
                <a16:creationId xmlns:a16="http://schemas.microsoft.com/office/drawing/2014/main" id="{B107F00B-EA23-BA5A-DFB8-8B909111295B}"/>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15855A0-90D7-08BA-7900-60E809600154}"/>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356516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7B40C-0500-30BF-6C55-6B24342C63B2}"/>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3" name="Footer Placeholder 2">
            <a:extLst>
              <a:ext uri="{FF2B5EF4-FFF2-40B4-BE49-F238E27FC236}">
                <a16:creationId xmlns:a16="http://schemas.microsoft.com/office/drawing/2014/main" id="{B2E8C30E-4921-B05F-A7D9-445E8E39D98C}"/>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76111ADB-2EAC-6887-DB34-99ADBCE9B57D}"/>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339900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9372-CC3C-1890-F278-AFCBB773D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19713AE0-66CC-0683-2B2B-0A1CFAFC9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1BAAA8-5AE4-ACDB-5EF6-88132DB9A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1E7C5-461D-CF8D-BE16-4C842FD61117}"/>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6" name="Footer Placeholder 5">
            <a:extLst>
              <a:ext uri="{FF2B5EF4-FFF2-40B4-BE49-F238E27FC236}">
                <a16:creationId xmlns:a16="http://schemas.microsoft.com/office/drawing/2014/main" id="{F26FF402-0467-B9C0-53B9-F4BD7E13763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AFF9F78-CA18-6502-51E8-5A53525D1879}"/>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12768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D485-7EEE-4FE9-1C12-4292C43F2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BEB1699D-3B18-A451-0FB8-945881280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FB20EBD9-C8C8-4C45-3BFA-0CC0DEE1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29FE1-67BC-EFB4-8C4F-84131241C607}"/>
              </a:ext>
            </a:extLst>
          </p:cNvPr>
          <p:cNvSpPr>
            <a:spLocks noGrp="1"/>
          </p:cNvSpPr>
          <p:nvPr>
            <p:ph type="dt" sz="half" idx="10"/>
          </p:nvPr>
        </p:nvSpPr>
        <p:spPr/>
        <p:txBody>
          <a:bodyPr/>
          <a:lstStyle/>
          <a:p>
            <a:fld id="{DB1A5E8E-59C5-4A12-98AA-72A7A6E5053B}" type="datetimeFigureOut">
              <a:rPr lang="it-IT" smtClean="0"/>
              <a:t>24/08/2022</a:t>
            </a:fld>
            <a:endParaRPr lang="it-IT"/>
          </a:p>
        </p:txBody>
      </p:sp>
      <p:sp>
        <p:nvSpPr>
          <p:cNvPr id="6" name="Footer Placeholder 5">
            <a:extLst>
              <a:ext uri="{FF2B5EF4-FFF2-40B4-BE49-F238E27FC236}">
                <a16:creationId xmlns:a16="http://schemas.microsoft.com/office/drawing/2014/main" id="{44E15D93-1B6C-4271-6A0F-195ABF50BF8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D482AEC-7A7A-324B-CB2B-9E5C09849021}"/>
              </a:ext>
            </a:extLst>
          </p:cNvPr>
          <p:cNvSpPr>
            <a:spLocks noGrp="1"/>
          </p:cNvSpPr>
          <p:nvPr>
            <p:ph type="sldNum" sz="quarter" idx="12"/>
          </p:nvPr>
        </p:nvSpPr>
        <p:spPr/>
        <p:txBody>
          <a:bodyPr/>
          <a:lstStyle/>
          <a:p>
            <a:fld id="{3EE610E7-F999-47D3-9565-92A2B4F66D91}" type="slidenum">
              <a:rPr lang="it-IT" smtClean="0"/>
              <a:t>‹#›</a:t>
            </a:fld>
            <a:endParaRPr lang="it-IT"/>
          </a:p>
        </p:txBody>
      </p:sp>
    </p:spTree>
    <p:extLst>
      <p:ext uri="{BB962C8B-B14F-4D97-AF65-F5344CB8AC3E}">
        <p14:creationId xmlns:p14="http://schemas.microsoft.com/office/powerpoint/2010/main" val="66507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692E7-6DDB-4623-5E2D-9E3592161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4702761-7DAD-99E2-FE8E-E3FA7F4AE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1A78B6-C813-EF7A-70C2-7BD239112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A5E8E-59C5-4A12-98AA-72A7A6E5053B}" type="datetimeFigureOut">
              <a:rPr lang="it-IT" smtClean="0"/>
              <a:t>24/08/2022</a:t>
            </a:fld>
            <a:endParaRPr lang="it-IT"/>
          </a:p>
        </p:txBody>
      </p:sp>
      <p:sp>
        <p:nvSpPr>
          <p:cNvPr id="5" name="Footer Placeholder 4">
            <a:extLst>
              <a:ext uri="{FF2B5EF4-FFF2-40B4-BE49-F238E27FC236}">
                <a16:creationId xmlns:a16="http://schemas.microsoft.com/office/drawing/2014/main" id="{D9586051-3D10-121D-BBA3-B129FCDCC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5BC903F-0207-D641-A60D-D6F4261A5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610E7-F999-47D3-9565-92A2B4F66D91}" type="slidenum">
              <a:rPr lang="it-IT" smtClean="0"/>
              <a:t>‹#›</a:t>
            </a:fld>
            <a:endParaRPr lang="it-IT"/>
          </a:p>
        </p:txBody>
      </p:sp>
    </p:spTree>
    <p:extLst>
      <p:ext uri="{BB962C8B-B14F-4D97-AF65-F5344CB8AC3E}">
        <p14:creationId xmlns:p14="http://schemas.microsoft.com/office/powerpoint/2010/main" val="1253914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Le </a:t>
            </a:r>
            <a:r>
              <a:rPr lang="it-IT" sz="7200" b="1" i="1" dirty="0" err="1">
                <a:solidFill>
                  <a:srgbClr val="000000"/>
                </a:solidFill>
                <a:effectLst/>
                <a:latin typeface="Linux Libertine"/>
              </a:rPr>
              <a:t>Déjeuner</a:t>
            </a:r>
            <a:r>
              <a:rPr lang="it-IT" sz="7200" b="1" i="1" dirty="0">
                <a:solidFill>
                  <a:srgbClr val="000000"/>
                </a:solidFill>
                <a:effectLst/>
                <a:latin typeface="Linux Libertine"/>
              </a:rPr>
              <a:t> sur l'</a:t>
            </a:r>
            <a:r>
              <a:rPr lang="it-IT" sz="7200" b="1" i="1" dirty="0" err="1">
                <a:solidFill>
                  <a:srgbClr val="000000"/>
                </a:solidFill>
                <a:effectLst/>
                <a:latin typeface="Linux Libertine"/>
              </a:rPr>
              <a:t>herbe</a:t>
            </a:r>
            <a:br>
              <a:rPr lang="it-IT" sz="7200" b="1" i="1" dirty="0">
                <a:solidFill>
                  <a:srgbClr val="000000"/>
                </a:solidFill>
                <a:effectLst/>
                <a:latin typeface="Linux Libertine"/>
              </a:rPr>
            </a:br>
            <a:r>
              <a:rPr lang="it-IT" sz="7200" b="1" i="1" dirty="0" err="1">
                <a:solidFill>
                  <a:srgbClr val="000000"/>
                </a:solidFill>
                <a:effectLst/>
                <a:latin typeface="Linux Libertine"/>
              </a:rPr>
              <a:t>Édouard</a:t>
            </a:r>
            <a:r>
              <a:rPr lang="it-IT" sz="7200" b="1" i="1" dirty="0">
                <a:solidFill>
                  <a:srgbClr val="000000"/>
                </a:solidFill>
                <a:effectLst/>
                <a:latin typeface="Linux Libertine"/>
              </a:rPr>
              <a:t> Manet</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429000"/>
            <a:ext cx="10823510" cy="2875950"/>
          </a:xfrm>
        </p:spPr>
        <p:txBody>
          <a:bodyPr>
            <a:noAutofit/>
          </a:bodyPr>
          <a:lstStyle/>
          <a:p>
            <a:r>
              <a:rPr lang="en-US" sz="4400" dirty="0"/>
              <a:t>It depicts a female nude and a scantily dressed female bather on a picnic with two fully dressed men in a rural setting.</a:t>
            </a:r>
            <a:endParaRPr lang="it-IT" sz="4400" dirty="0"/>
          </a:p>
        </p:txBody>
      </p:sp>
    </p:spTree>
    <p:extLst>
      <p:ext uri="{BB962C8B-B14F-4D97-AF65-F5344CB8AC3E}">
        <p14:creationId xmlns:p14="http://schemas.microsoft.com/office/powerpoint/2010/main" val="33985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1703000"/>
            <a:ext cx="11672596" cy="1726000"/>
          </a:xfrm>
        </p:spPr>
        <p:txBody>
          <a:bodyPr>
            <a:noAutofit/>
          </a:bodyPr>
          <a:lstStyle/>
          <a:p>
            <a:r>
              <a:rPr lang="it-IT" sz="7200" b="1" i="1" dirty="0">
                <a:solidFill>
                  <a:srgbClr val="000000"/>
                </a:solidFill>
                <a:effectLst/>
                <a:latin typeface="Linux Libertine"/>
              </a:rPr>
              <a:t>The </a:t>
            </a:r>
            <a:r>
              <a:rPr lang="it-IT" sz="7200" b="1" i="1" dirty="0" err="1">
                <a:solidFill>
                  <a:srgbClr val="000000"/>
                </a:solidFill>
                <a:effectLst/>
                <a:latin typeface="Linux Libertine"/>
              </a:rPr>
              <a:t>Fourth</a:t>
            </a:r>
            <a:r>
              <a:rPr lang="it-IT" sz="7200" b="1" i="1" dirty="0">
                <a:solidFill>
                  <a:srgbClr val="000000"/>
                </a:solidFill>
                <a:effectLst/>
                <a:latin typeface="Linux Libertine"/>
              </a:rPr>
              <a:t> Estate</a:t>
            </a:r>
            <a:br>
              <a:rPr lang="it-IT" sz="7200" b="1" i="1" dirty="0">
                <a:solidFill>
                  <a:srgbClr val="000000"/>
                </a:solidFill>
                <a:effectLst/>
                <a:latin typeface="Linux Libertine"/>
              </a:rPr>
            </a:br>
            <a:r>
              <a:rPr lang="it-IT" sz="7200" b="1" i="1" dirty="0">
                <a:solidFill>
                  <a:srgbClr val="000000"/>
                </a:solidFill>
                <a:effectLst/>
                <a:latin typeface="Linux Libertine"/>
              </a:rPr>
              <a:t>	Giuseppe Pellizza da Volpedo</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982050"/>
            <a:ext cx="10823510" cy="2691466"/>
          </a:xfrm>
        </p:spPr>
        <p:txBody>
          <a:bodyPr>
            <a:noAutofit/>
          </a:bodyPr>
          <a:lstStyle/>
          <a:p>
            <a:r>
              <a:rPr lang="en-US" sz="4400" dirty="0"/>
              <a:t>It depicts a moment during a labor strike when workers' representatives calmly and confidently stride out of a crowd to negotiate for the workers' rights.</a:t>
            </a:r>
            <a:endParaRPr lang="it-IT" sz="4400" dirty="0"/>
          </a:p>
        </p:txBody>
      </p:sp>
    </p:spTree>
    <p:extLst>
      <p:ext uri="{BB962C8B-B14F-4D97-AF65-F5344CB8AC3E}">
        <p14:creationId xmlns:p14="http://schemas.microsoft.com/office/powerpoint/2010/main" val="45886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1149950"/>
            <a:ext cx="11672596" cy="1726000"/>
          </a:xfrm>
        </p:spPr>
        <p:txBody>
          <a:bodyPr>
            <a:noAutofit/>
          </a:bodyPr>
          <a:lstStyle/>
          <a:p>
            <a:r>
              <a:rPr lang="it-IT" sz="7200" b="1" i="1" dirty="0">
                <a:solidFill>
                  <a:srgbClr val="000000"/>
                </a:solidFill>
                <a:effectLst/>
                <a:latin typeface="Linux Libertine"/>
              </a:rPr>
              <a:t>The House</a:t>
            </a:r>
            <a:br>
              <a:rPr lang="it-IT" sz="7200" b="1" i="1" dirty="0">
                <a:solidFill>
                  <a:srgbClr val="000000"/>
                </a:solidFill>
                <a:effectLst/>
                <a:latin typeface="Linux Libertine"/>
              </a:rPr>
            </a:br>
            <a:r>
              <a:rPr lang="it-IT" sz="7200" b="1" i="1" dirty="0">
                <a:solidFill>
                  <a:srgbClr val="000000"/>
                </a:solidFill>
                <a:effectLst/>
                <a:latin typeface="Linux Libertine"/>
              </a:rPr>
              <a:t>	Gribaudo Marco</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647376"/>
            <a:ext cx="10823510" cy="2691466"/>
          </a:xfrm>
        </p:spPr>
        <p:txBody>
          <a:bodyPr>
            <a:noAutofit/>
          </a:bodyPr>
          <a:lstStyle/>
          <a:p>
            <a:r>
              <a:rPr lang="en-US" sz="4400" dirty="0"/>
              <a:t>This picture was done by professor </a:t>
            </a:r>
            <a:r>
              <a:rPr lang="en-US" sz="4400" dirty="0" err="1"/>
              <a:t>Gribaudo</a:t>
            </a:r>
            <a:r>
              <a:rPr lang="en-US" sz="4400" dirty="0"/>
              <a:t> Marco for the first lesson of the Computer Graphics course.</a:t>
            </a:r>
            <a:endParaRPr lang="it-IT" sz="4400" dirty="0"/>
          </a:p>
        </p:txBody>
      </p:sp>
    </p:spTree>
    <p:extLst>
      <p:ext uri="{BB962C8B-B14F-4D97-AF65-F5344CB8AC3E}">
        <p14:creationId xmlns:p14="http://schemas.microsoft.com/office/powerpoint/2010/main" val="395798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1703000"/>
            <a:ext cx="11672596" cy="1726000"/>
          </a:xfrm>
        </p:spPr>
        <p:txBody>
          <a:bodyPr>
            <a:noAutofit/>
          </a:bodyPr>
          <a:lstStyle/>
          <a:p>
            <a:r>
              <a:rPr lang="fr-FR" sz="7200" b="1" i="1" dirty="0">
                <a:solidFill>
                  <a:srgbClr val="000000"/>
                </a:solidFill>
                <a:effectLst/>
                <a:latin typeface="Linux Libertine"/>
              </a:rPr>
              <a:t>Le Boulevard de Montmartre</a:t>
            </a:r>
            <a:br>
              <a:rPr lang="fr-FR" sz="7200" b="1" i="1" dirty="0">
                <a:solidFill>
                  <a:srgbClr val="000000"/>
                </a:solidFill>
                <a:effectLst/>
                <a:latin typeface="Linux Libertine"/>
              </a:rPr>
            </a:br>
            <a:r>
              <a:rPr lang="fr-FR" sz="7200" b="1" i="1" dirty="0">
                <a:solidFill>
                  <a:srgbClr val="000000"/>
                </a:solidFill>
                <a:effectLst/>
                <a:latin typeface="Linux Libertine"/>
              </a:rPr>
              <a:t>	Camille Pissarro</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600719"/>
            <a:ext cx="10823510" cy="2691466"/>
          </a:xfrm>
        </p:spPr>
        <p:txBody>
          <a:bodyPr>
            <a:noAutofit/>
          </a:bodyPr>
          <a:lstStyle/>
          <a:p>
            <a:r>
              <a:rPr lang="en-US" sz="4400" dirty="0"/>
              <a:t>On 10 February 1897, Pissarro took a room on an upper floor of the Grand Hotel de </a:t>
            </a:r>
            <a:r>
              <a:rPr lang="en-US" sz="4400" dirty="0" err="1"/>
              <a:t>Russie</a:t>
            </a:r>
            <a:r>
              <a:rPr lang="en-US" sz="4400" dirty="0"/>
              <a:t>, at 1 rue </a:t>
            </a:r>
            <a:r>
              <a:rPr lang="en-US" sz="4400" dirty="0" err="1"/>
              <a:t>Drouot</a:t>
            </a:r>
            <a:r>
              <a:rPr lang="en-US" sz="4400" dirty="0"/>
              <a:t> in Paris, where over the next eight weeks he completed fourteen pictures of Boulevard Montmartre.</a:t>
            </a:r>
            <a:endParaRPr lang="it-IT" sz="4400" dirty="0"/>
          </a:p>
        </p:txBody>
      </p:sp>
    </p:spTree>
    <p:extLst>
      <p:ext uri="{BB962C8B-B14F-4D97-AF65-F5344CB8AC3E}">
        <p14:creationId xmlns:p14="http://schemas.microsoft.com/office/powerpoint/2010/main" val="30731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Dance</a:t>
            </a:r>
            <a:br>
              <a:rPr lang="it-IT" sz="7200" b="1" i="1" dirty="0">
                <a:solidFill>
                  <a:srgbClr val="000000"/>
                </a:solidFill>
                <a:effectLst/>
                <a:latin typeface="Linux Libertine"/>
              </a:rPr>
            </a:br>
            <a:r>
              <a:rPr lang="it-IT" sz="7200" b="1" i="1" dirty="0">
                <a:solidFill>
                  <a:srgbClr val="000000"/>
                </a:solidFill>
                <a:effectLst/>
                <a:latin typeface="Linux Libertine"/>
              </a:rPr>
              <a:t>	Henri Matisse</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429000"/>
            <a:ext cx="10823510" cy="2875950"/>
          </a:xfrm>
        </p:spPr>
        <p:txBody>
          <a:bodyPr>
            <a:noAutofit/>
          </a:bodyPr>
          <a:lstStyle/>
          <a:p>
            <a:r>
              <a:rPr lang="en-US" sz="4400" dirty="0"/>
              <a:t>Dance is an ode to life, joy, physical abandonment, and has become an emblem of modern art.</a:t>
            </a:r>
            <a:endParaRPr lang="it-IT" sz="4400" dirty="0"/>
          </a:p>
        </p:txBody>
      </p:sp>
    </p:spTree>
    <p:extLst>
      <p:ext uri="{BB962C8B-B14F-4D97-AF65-F5344CB8AC3E}">
        <p14:creationId xmlns:p14="http://schemas.microsoft.com/office/powerpoint/2010/main" val="30701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Impression, soleil </a:t>
            </a:r>
            <a:r>
              <a:rPr lang="it-IT" sz="7200" b="1" i="1" dirty="0" err="1">
                <a:solidFill>
                  <a:srgbClr val="000000"/>
                </a:solidFill>
                <a:effectLst/>
                <a:latin typeface="Linux Libertine"/>
              </a:rPr>
              <a:t>levant</a:t>
            </a:r>
            <a:br>
              <a:rPr lang="it-IT" sz="7200" b="1" i="1" dirty="0">
                <a:solidFill>
                  <a:srgbClr val="000000"/>
                </a:solidFill>
                <a:effectLst/>
                <a:latin typeface="Linux Libertine"/>
              </a:rPr>
            </a:br>
            <a:r>
              <a:rPr lang="it-IT" sz="7200" b="1" i="1" dirty="0">
                <a:solidFill>
                  <a:srgbClr val="000000"/>
                </a:solidFill>
                <a:effectLst/>
                <a:latin typeface="Linux Libertine"/>
              </a:rPr>
              <a:t>Claude Monet</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429000"/>
            <a:ext cx="10823510" cy="2875950"/>
          </a:xfrm>
        </p:spPr>
        <p:txBody>
          <a:bodyPr>
            <a:noAutofit/>
          </a:bodyPr>
          <a:lstStyle/>
          <a:p>
            <a:r>
              <a:rPr lang="en-US" sz="4400" dirty="0"/>
              <a:t> It was created from a scene in the port of Le Havre. Monet depicts a mist, which provides a hazy background to the piece set in the French harbor.</a:t>
            </a:r>
            <a:endParaRPr lang="it-IT" sz="4400" dirty="0"/>
          </a:p>
        </p:txBody>
      </p:sp>
    </p:spTree>
    <p:extLst>
      <p:ext uri="{BB962C8B-B14F-4D97-AF65-F5344CB8AC3E}">
        <p14:creationId xmlns:p14="http://schemas.microsoft.com/office/powerpoint/2010/main" val="425689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The </a:t>
            </a:r>
            <a:r>
              <a:rPr lang="it-IT" sz="7200" b="1" i="1" dirty="0" err="1">
                <a:solidFill>
                  <a:srgbClr val="000000"/>
                </a:solidFill>
                <a:effectLst/>
                <a:latin typeface="Linux Libertine"/>
              </a:rPr>
              <a:t>Scream</a:t>
            </a:r>
            <a:br>
              <a:rPr lang="it-IT" sz="7200" b="1" i="1" dirty="0">
                <a:solidFill>
                  <a:srgbClr val="000000"/>
                </a:solidFill>
                <a:effectLst/>
                <a:latin typeface="Linux Libertine"/>
              </a:rPr>
            </a:br>
            <a:r>
              <a:rPr lang="it-IT" sz="7200" b="1" i="1" dirty="0">
                <a:solidFill>
                  <a:srgbClr val="000000"/>
                </a:solidFill>
                <a:effectLst/>
                <a:latin typeface="Linux Libertine"/>
              </a:rPr>
              <a:t>	Edvard Munch</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429000"/>
            <a:ext cx="10823510" cy="2875950"/>
          </a:xfrm>
        </p:spPr>
        <p:txBody>
          <a:bodyPr>
            <a:noAutofit/>
          </a:bodyPr>
          <a:lstStyle/>
          <a:p>
            <a:r>
              <a:rPr lang="en-US" sz="4400" dirty="0"/>
              <a:t>It depicts a panic-stricken creature, simultaneously corpselike and reminiscent of a sperm or fetus, whose contours are echoed in the swirling lines of the blood-red sky.</a:t>
            </a:r>
            <a:endParaRPr lang="it-IT" sz="4400" dirty="0"/>
          </a:p>
        </p:txBody>
      </p:sp>
    </p:spTree>
    <p:extLst>
      <p:ext uri="{BB962C8B-B14F-4D97-AF65-F5344CB8AC3E}">
        <p14:creationId xmlns:p14="http://schemas.microsoft.com/office/powerpoint/2010/main" val="416525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Guernica</a:t>
            </a:r>
            <a:br>
              <a:rPr lang="it-IT" sz="7200" b="1" i="1" dirty="0">
                <a:solidFill>
                  <a:srgbClr val="000000"/>
                </a:solidFill>
                <a:effectLst/>
                <a:latin typeface="Linux Libertine"/>
              </a:rPr>
            </a:br>
            <a:r>
              <a:rPr lang="it-IT" sz="7200" b="1" i="1" dirty="0">
                <a:solidFill>
                  <a:srgbClr val="000000"/>
                </a:solidFill>
                <a:effectLst/>
                <a:latin typeface="Linux Libertine"/>
              </a:rPr>
              <a:t>Pablo Picasso</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259702" y="2850502"/>
            <a:ext cx="11672596" cy="2875950"/>
          </a:xfrm>
        </p:spPr>
        <p:txBody>
          <a:bodyPr>
            <a:noAutofit/>
          </a:bodyPr>
          <a:lstStyle/>
          <a:p>
            <a:r>
              <a:rPr lang="en-US" sz="4400" dirty="0"/>
              <a:t>There are numerous other symbols and fragments in Guernica. They include a dove (peace), part of whose body forms a light-emitting crack in the wall (hope); as well as knife-points in place of the tongues of the bull, horse and wailing woman (perhaps indicating the sharpness of their pain).</a:t>
            </a:r>
            <a:endParaRPr lang="it-IT" sz="4400" dirty="0"/>
          </a:p>
        </p:txBody>
      </p:sp>
    </p:spTree>
    <p:extLst>
      <p:ext uri="{BB962C8B-B14F-4D97-AF65-F5344CB8AC3E}">
        <p14:creationId xmlns:p14="http://schemas.microsoft.com/office/powerpoint/2010/main" val="257875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The </a:t>
            </a:r>
            <a:r>
              <a:rPr lang="it-IT" sz="7200" b="1" i="1" dirty="0" err="1">
                <a:solidFill>
                  <a:srgbClr val="000000"/>
                </a:solidFill>
                <a:effectLst/>
                <a:latin typeface="Linux Libertine"/>
              </a:rPr>
              <a:t>Starry</a:t>
            </a:r>
            <a:r>
              <a:rPr lang="it-IT" sz="7200" b="1" i="1" dirty="0">
                <a:solidFill>
                  <a:srgbClr val="000000"/>
                </a:solidFill>
                <a:effectLst/>
                <a:latin typeface="Linux Libertine"/>
              </a:rPr>
              <a:t> Night</a:t>
            </a:r>
            <a:br>
              <a:rPr lang="it-IT" sz="7200" b="1" i="1" dirty="0">
                <a:solidFill>
                  <a:srgbClr val="000000"/>
                </a:solidFill>
                <a:effectLst/>
                <a:latin typeface="Linux Libertine"/>
              </a:rPr>
            </a:br>
            <a:r>
              <a:rPr lang="it-IT" sz="7200" b="1" i="1" dirty="0">
                <a:solidFill>
                  <a:srgbClr val="000000"/>
                </a:solidFill>
                <a:effectLst/>
                <a:latin typeface="Linux Libertine"/>
              </a:rPr>
              <a:t>Vincent van Gogh</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429000"/>
            <a:ext cx="10823510" cy="2875950"/>
          </a:xfrm>
        </p:spPr>
        <p:txBody>
          <a:bodyPr>
            <a:noAutofit/>
          </a:bodyPr>
          <a:lstStyle/>
          <a:p>
            <a:r>
              <a:rPr lang="en-US" sz="4400" dirty="0"/>
              <a:t>Dominated by vivid blues and yellows applied with gestural verve and immediacy, The Starry Night also demonstrates how inseparable van Gogh’s vision was from the new procedures of painting he had devised.</a:t>
            </a:r>
            <a:endParaRPr lang="it-IT" sz="4400" dirty="0"/>
          </a:p>
        </p:txBody>
      </p:sp>
    </p:spTree>
    <p:extLst>
      <p:ext uri="{BB962C8B-B14F-4D97-AF65-F5344CB8AC3E}">
        <p14:creationId xmlns:p14="http://schemas.microsoft.com/office/powerpoint/2010/main" val="212823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The </a:t>
            </a:r>
            <a:r>
              <a:rPr lang="it-IT" sz="7200" b="1" i="1" dirty="0" err="1">
                <a:solidFill>
                  <a:srgbClr val="000000"/>
                </a:solidFill>
                <a:effectLst/>
                <a:latin typeface="Linux Libertine"/>
              </a:rPr>
              <a:t>Bathers</a:t>
            </a:r>
            <a:br>
              <a:rPr lang="it-IT" sz="7200" b="1" i="1" dirty="0">
                <a:solidFill>
                  <a:srgbClr val="000000"/>
                </a:solidFill>
                <a:effectLst/>
                <a:latin typeface="Linux Libertine"/>
              </a:rPr>
            </a:br>
            <a:r>
              <a:rPr lang="it-IT" sz="7200" b="1" i="1" dirty="0">
                <a:solidFill>
                  <a:srgbClr val="000000"/>
                </a:solidFill>
                <a:effectLst/>
                <a:latin typeface="Linux Libertine"/>
              </a:rPr>
              <a:t>Paul Cézanne</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2956744"/>
            <a:ext cx="10823510" cy="2875950"/>
          </a:xfrm>
        </p:spPr>
        <p:txBody>
          <a:bodyPr>
            <a:noAutofit/>
          </a:bodyPr>
          <a:lstStyle/>
          <a:p>
            <a:r>
              <a:rPr lang="en-US" sz="4400" dirty="0"/>
              <a:t>The atmosphere of this painting is strange and beautiful - the landscape is largely bluish, a soft haze in which sky and water and vegetation merge and by which the masterfully drawn figures are delicately overcast.</a:t>
            </a:r>
            <a:endParaRPr lang="it-IT" sz="4400" dirty="0"/>
          </a:p>
        </p:txBody>
      </p:sp>
    </p:spTree>
    <p:extLst>
      <p:ext uri="{BB962C8B-B14F-4D97-AF65-F5344CB8AC3E}">
        <p14:creationId xmlns:p14="http://schemas.microsoft.com/office/powerpoint/2010/main" val="323402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1491261"/>
            <a:ext cx="11672596" cy="1726000"/>
          </a:xfrm>
        </p:spPr>
        <p:txBody>
          <a:bodyPr>
            <a:noAutofit/>
          </a:bodyPr>
          <a:lstStyle/>
          <a:p>
            <a:r>
              <a:rPr lang="en-US" sz="7200" b="1" i="1" dirty="0">
                <a:solidFill>
                  <a:srgbClr val="000000"/>
                </a:solidFill>
                <a:effectLst/>
                <a:latin typeface="Linux Libertine"/>
              </a:rPr>
              <a:t>A Sunday Afternoon on the Island of La Grande </a:t>
            </a:r>
            <a:r>
              <a:rPr lang="en-US" sz="7200" b="1" i="1" dirty="0" err="1">
                <a:solidFill>
                  <a:srgbClr val="000000"/>
                </a:solidFill>
                <a:effectLst/>
                <a:latin typeface="Linux Libertine"/>
              </a:rPr>
              <a:t>Jatte</a:t>
            </a:r>
            <a:br>
              <a:rPr lang="it-IT" sz="7200" b="1" i="1" dirty="0">
                <a:solidFill>
                  <a:srgbClr val="000000"/>
                </a:solidFill>
                <a:effectLst/>
                <a:latin typeface="Linux Libertine"/>
              </a:rPr>
            </a:br>
            <a:r>
              <a:rPr lang="it-IT" sz="7200" b="1" i="1" dirty="0">
                <a:solidFill>
                  <a:srgbClr val="000000"/>
                </a:solidFill>
                <a:effectLst/>
                <a:latin typeface="Linux Libertine"/>
              </a:rPr>
              <a:t>	Georges Seurat</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684245" y="3784386"/>
            <a:ext cx="10823510" cy="2875950"/>
          </a:xfrm>
        </p:spPr>
        <p:txBody>
          <a:bodyPr>
            <a:noAutofit/>
          </a:bodyPr>
          <a:lstStyle/>
          <a:p>
            <a:r>
              <a:rPr lang="en-US" sz="4400" dirty="0"/>
              <a:t>Using pointillism, a highly systematic and scientific technique based on the hypothesis that closely positioned points of pure color mix together in the viewer's eye.</a:t>
            </a:r>
            <a:endParaRPr lang="it-IT" sz="4400" dirty="0"/>
          </a:p>
        </p:txBody>
      </p:sp>
    </p:spTree>
    <p:extLst>
      <p:ext uri="{BB962C8B-B14F-4D97-AF65-F5344CB8AC3E}">
        <p14:creationId xmlns:p14="http://schemas.microsoft.com/office/powerpoint/2010/main" val="249810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0C6E-EB70-61CF-75C1-7B91BF15A2EE}"/>
              </a:ext>
            </a:extLst>
          </p:cNvPr>
          <p:cNvSpPr>
            <a:spLocks noGrp="1"/>
          </p:cNvSpPr>
          <p:nvPr>
            <p:ph type="ctrTitle"/>
          </p:nvPr>
        </p:nvSpPr>
        <p:spPr>
          <a:xfrm>
            <a:off x="259702" y="737282"/>
            <a:ext cx="11672596" cy="1726000"/>
          </a:xfrm>
        </p:spPr>
        <p:txBody>
          <a:bodyPr>
            <a:noAutofit/>
          </a:bodyPr>
          <a:lstStyle/>
          <a:p>
            <a:r>
              <a:rPr lang="it-IT" sz="7200" b="1" i="1" dirty="0">
                <a:solidFill>
                  <a:srgbClr val="000000"/>
                </a:solidFill>
                <a:effectLst/>
                <a:latin typeface="Linux Libertine"/>
              </a:rPr>
              <a:t>Self-</a:t>
            </a:r>
            <a:r>
              <a:rPr lang="it-IT" sz="7200" b="1" i="1" dirty="0" err="1">
                <a:solidFill>
                  <a:srgbClr val="000000"/>
                </a:solidFill>
                <a:effectLst/>
                <a:latin typeface="Linux Libertine"/>
              </a:rPr>
              <a:t>portrait</a:t>
            </a:r>
            <a:br>
              <a:rPr lang="it-IT" sz="7200" b="1" i="1" dirty="0">
                <a:solidFill>
                  <a:srgbClr val="000000"/>
                </a:solidFill>
                <a:effectLst/>
                <a:latin typeface="Linux Libertine"/>
              </a:rPr>
            </a:br>
            <a:r>
              <a:rPr lang="it-IT" sz="7200" b="1" i="1" dirty="0">
                <a:solidFill>
                  <a:srgbClr val="000000"/>
                </a:solidFill>
                <a:effectLst/>
                <a:latin typeface="Linux Libertine"/>
              </a:rPr>
              <a:t>Vincent van Gogh</a:t>
            </a:r>
            <a:endParaRPr lang="it-IT" sz="7200" b="1" i="0" dirty="0">
              <a:solidFill>
                <a:srgbClr val="000000"/>
              </a:solidFill>
              <a:effectLst/>
              <a:latin typeface="Linux Libertine"/>
            </a:endParaRPr>
          </a:p>
        </p:txBody>
      </p:sp>
      <p:sp>
        <p:nvSpPr>
          <p:cNvPr id="3" name="Subtitle 2">
            <a:extLst>
              <a:ext uri="{FF2B5EF4-FFF2-40B4-BE49-F238E27FC236}">
                <a16:creationId xmlns:a16="http://schemas.microsoft.com/office/drawing/2014/main" id="{E16425A5-4B7E-0208-E152-8EAD6E62CBC8}"/>
              </a:ext>
            </a:extLst>
          </p:cNvPr>
          <p:cNvSpPr>
            <a:spLocks noGrp="1"/>
          </p:cNvSpPr>
          <p:nvPr>
            <p:ph type="subTitle" idx="1"/>
          </p:nvPr>
        </p:nvSpPr>
        <p:spPr>
          <a:xfrm>
            <a:off x="259702" y="2819400"/>
            <a:ext cx="11672596" cy="2875950"/>
          </a:xfrm>
        </p:spPr>
        <p:txBody>
          <a:bodyPr>
            <a:noAutofit/>
          </a:bodyPr>
          <a:lstStyle/>
          <a:p>
            <a:r>
              <a:rPr lang="en-US" sz="4400" dirty="0"/>
              <a:t>To Van Gogh the self-portrait is a study on himself and his own anguish. Each self-portrait by Van Gogh might be linked to a precise moment in his life, but the element common to all is that in every painting the face and the background are the key to observe what is hidden in his mind.</a:t>
            </a:r>
            <a:endParaRPr lang="it-IT" sz="4400" dirty="0"/>
          </a:p>
        </p:txBody>
      </p:sp>
    </p:spTree>
    <p:extLst>
      <p:ext uri="{BB962C8B-B14F-4D97-AF65-F5344CB8AC3E}">
        <p14:creationId xmlns:p14="http://schemas.microsoft.com/office/powerpoint/2010/main" val="958534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492</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Linux Libertine</vt:lpstr>
      <vt:lpstr>Office Theme</vt:lpstr>
      <vt:lpstr>Le Déjeuner sur l'herbe Édouard Manet</vt:lpstr>
      <vt:lpstr>Dance  Henri Matisse</vt:lpstr>
      <vt:lpstr>Impression, soleil levant Claude Monet</vt:lpstr>
      <vt:lpstr>The Scream  Edvard Munch</vt:lpstr>
      <vt:lpstr>Guernica Pablo Picasso</vt:lpstr>
      <vt:lpstr>The Starry Night Vincent van Gogh</vt:lpstr>
      <vt:lpstr>The Bathers Paul Cézanne</vt:lpstr>
      <vt:lpstr>A Sunday Afternoon on the Island of La Grande Jatte  Georges Seurat</vt:lpstr>
      <vt:lpstr>Self-portrait Vincent van Gogh</vt:lpstr>
      <vt:lpstr>The Fourth Estate  Giuseppe Pellizza da Volpedo</vt:lpstr>
      <vt:lpstr>The House  Gribaudo Marco</vt:lpstr>
      <vt:lpstr>Le Boulevard de Montmartre  Camille Pissarro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Déjeuner sur l'herbe Édouard Manet</dc:title>
  <dc:creator>Luca Marsella</dc:creator>
  <cp:lastModifiedBy>Luca Marsella</cp:lastModifiedBy>
  <cp:revision>2</cp:revision>
  <dcterms:created xsi:type="dcterms:W3CDTF">2022-08-24T12:55:41Z</dcterms:created>
  <dcterms:modified xsi:type="dcterms:W3CDTF">2022-08-24T13:39:28Z</dcterms:modified>
</cp:coreProperties>
</file>