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518" r:id="rId4"/>
    <p:sldId id="258" r:id="rId5"/>
    <p:sldId id="259" r:id="rId6"/>
    <p:sldId id="511" r:id="rId7"/>
    <p:sldId id="406" r:id="rId8"/>
    <p:sldId id="446" r:id="rId9"/>
    <p:sldId id="405" r:id="rId10"/>
    <p:sldId id="384" r:id="rId11"/>
    <p:sldId id="38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85" d="100"/>
          <a:sy n="85" d="100"/>
        </p:scale>
        <p:origin x="309" y="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1AC7B-EDC7-45A9-91AD-A6BA0E97BFC3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B299F-6B28-4548-800D-4F4F823C9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02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C49A8B1D-6D48-4B07-89AD-07C8DD9240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36AE5DBF-C476-434E-9914-40B563362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0DF104CF-C4A0-47A4-B2D1-8A05C48901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0BBBB5-7994-40F6-A12B-E920EE3162FC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59DA8-6608-4544-AAD6-C37F29D18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F191DA-5B05-4C68-B69D-5C304B1D8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67517-0C7C-4229-B5FD-C482F2E7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13740-FCF3-41D1-BC8C-62847A82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78794-14E1-47B6-B4C2-AE8D1411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0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F65DA-13CB-4838-A53C-DB00E8CF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90F52C-1328-4ECD-B85B-29DDD86C9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D9281-B155-4AF1-B44B-76F31BFC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DCC0F-9BBA-4871-8E39-A8AC9354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DBE19-2BA0-447F-BD9F-C62F974D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92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7C9555-9675-4F51-9481-F9500B05C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AEE465-6509-4497-8C74-C139D3152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44E82-6266-4532-BEE0-7C84B3F8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F8EF6-0462-4E84-883A-A8185EAE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65A98-C007-424B-AF14-36ED6E26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28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1AAB3-4F31-4B94-A769-4B5D8990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BF949-A468-4833-89FD-3A20BD42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62515-805C-4F86-97F9-007ADF5C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DD17DE-AEF6-4B65-81B3-420C4E78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56262-3143-41CB-83C8-00FFFB6C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09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4933F-0442-4A07-B88A-DE293534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666062-4B43-4602-91B3-1229B0E49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7979E-2EF2-4592-9DB6-DAC4AC82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CC1B9-AA31-43D1-A3A9-180C740D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4D3EE-91DC-40C1-BF58-67E97B09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6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CFA75-A468-46A1-AE89-1BAF42FA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56AA0-F29B-44DD-89A3-983F47D59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253CF7-D122-44EF-BF01-9A2F44FBB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1F19B2-D3D4-4100-8291-086B8484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24F03-3292-4005-A731-D140918F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BD107D-4DBC-46B9-B1C8-057ABC66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81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A5742-AA82-42AB-A0F7-B48A0334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92C99-723F-4420-982A-6881AD131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6AD8A0-00D2-4347-9611-84A3D2757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FAFCD7-2192-4A16-8A73-B5D17FE6A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706790-A4EE-4F21-80D7-6020525D9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7BDD2F-BEA1-44E5-8767-AECA74C9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982E1A-246E-4DB5-8606-D8AD0848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F65B45-1D8B-4FFF-BCEA-AB91E014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6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37BB4-FF22-4833-9006-05519F2C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3879B8-C8E9-46EE-B5B3-F4AFABC0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293AA2-9608-4E8B-979C-E4B3B4E4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7B3239-36D9-4775-AA54-F44B5349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9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5258BC-1D0B-4256-B9DD-C2DB6E51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9BCE24-2E13-4459-A396-BBAB8501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F9A393-14F2-479C-9CE9-3521D206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4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279F3-C50A-4FFB-83E2-5D7DEF3C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96D14-6F83-45E9-BA29-A2FD917C7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846A67-07B2-4C7F-B047-8FB1E6D2F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BB4220-352C-421E-9911-D6882FB2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A4FBD5-2E04-451F-82C1-3E66E5FC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42FE09-7919-4F0C-9112-AC6E0A4D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33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C39D2-F64D-4B64-B965-A204C96E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11E2BE-19AF-40ED-8CFB-CC36E92B2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670234-1524-4D64-936C-A33B58DEB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FE6FD-5AC2-4594-87E8-4AB66AD6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207DF6-C72F-4ADF-A0F9-B2C4332E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F6805F-A494-4CF5-8EEA-F7B3826D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61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693E74-366F-444F-A534-47F1536C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B30C1E-8541-4A87-8021-F0D36D05F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CA200-FBB2-4153-B010-3656C8DD2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03DA-256A-4C2E-870E-F60DBB56BF9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A10B6-9BEF-41C3-BE55-35F4303D2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A94D2-8B6D-4588-B75E-4D4A2BCC9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4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E0DDF-B17E-4B42-A837-F0A5EE572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1416B-EDCE-4E0B-A87C-FCE1CD801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3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8ED61E-E217-0C4C-94A1-33137150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 rtl="0"/>
              <a:t>10</a:t>
            </a:fld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276D8-1640-874F-B1B8-337F1DAC86E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3220" y="473947"/>
            <a:ext cx="11029950" cy="63009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2.5 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将以下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BNF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表示的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Algol60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部分产生式画成语法图</a:t>
            </a: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&lt;unsigned integer&gt; 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：：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&lt;digit&gt;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| &lt;unsigned integer&gt; &lt;digit&gt;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&lt;integer&gt; 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：：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+&lt;unsigned integer&gt;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| -&lt;unsigned integer&gt;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|  &lt;unsigned integer&gt;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&lt;decimal fraction&gt; 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：：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. &lt;unsigned integer&gt;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&lt;exponent part&gt; 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：：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10&lt;integer&gt;                     //10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为下标。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&lt;decimal number&gt; 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：：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&lt;unsigned integer&gt;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| &lt;decimal fraction&gt;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| &lt;unsigned integer&gt; &lt;decimal fraction&gt;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&lt;unsigned number&gt; 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：：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&lt;decimal number&gt;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| &lt;exponent part&gt;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| &lt;decimal number&gt; &lt;exponent part&gt;           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&lt;number&gt; </a:t>
            </a:r>
            <a:r>
              <a:rPr lang="zh-CN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：：</a:t>
            </a: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+&lt;unsigned number&gt;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| -&lt;unsigned number&gt;</a:t>
            </a:r>
            <a:endParaRPr lang="zh-CN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|  &lt;unsigned number&gt;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EF9A6E-C639-7049-A9F2-146C89C82F87}"/>
              </a:ext>
            </a:extLst>
          </p:cNvPr>
          <p:cNvSpPr/>
          <p:nvPr/>
        </p:nvSpPr>
        <p:spPr>
          <a:xfrm>
            <a:off x="5644429" y="-1385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3584776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B0EDB5-61FA-F242-9BEF-1A0CB864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 rtl="0"/>
              <a:t>11</a:t>
            </a:fld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01BE9-4A52-5B48-9FAD-C411D5CFA27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0860" y="789105"/>
            <a:ext cx="11029950" cy="5756662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2.6 </a:t>
            </a:r>
            <a:r>
              <a:rPr lang="zh-CN" altLang="zh-CN" sz="2400" dirty="0">
                <a:solidFill>
                  <a:schemeClr val="tx1"/>
                </a:solidFill>
              </a:rPr>
              <a:t>将下面的</a:t>
            </a:r>
            <a:r>
              <a:rPr lang="en-US" altLang="zh-CN" sz="2400" dirty="0">
                <a:solidFill>
                  <a:schemeClr val="tx1"/>
                </a:solidFill>
              </a:rPr>
              <a:t>EBNF</a:t>
            </a:r>
            <a:r>
              <a:rPr lang="zh-CN" altLang="zh-CN" sz="2400" dirty="0">
                <a:solidFill>
                  <a:schemeClr val="tx1"/>
                </a:solidFill>
              </a:rPr>
              <a:t>转换为</a:t>
            </a:r>
            <a:r>
              <a:rPr lang="en-US" altLang="zh-CN" sz="2400" dirty="0">
                <a:solidFill>
                  <a:schemeClr val="tx1"/>
                </a:solidFill>
              </a:rPr>
              <a:t>BNF</a:t>
            </a:r>
            <a:r>
              <a:rPr lang="zh-CN" altLang="zh-CN" sz="2400" dirty="0">
                <a:solidFill>
                  <a:schemeClr val="tx1"/>
                </a:solidFill>
              </a:rPr>
              <a:t>：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</a:rPr>
              <a:t>S -&gt; A { </a:t>
            </a:r>
            <a:r>
              <a:rPr lang="en-US" altLang="zh-CN" sz="2000" dirty="0" err="1">
                <a:solidFill>
                  <a:schemeClr val="tx1"/>
                </a:solidFill>
              </a:rPr>
              <a:t>bA</a:t>
            </a:r>
            <a:r>
              <a:rPr lang="en-US" altLang="zh-CN" sz="2000" dirty="0">
                <a:solidFill>
                  <a:schemeClr val="tx1"/>
                </a:solidFill>
              </a:rPr>
              <a:t> }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</a:rPr>
              <a:t>A -&gt; a [ b ] A</a:t>
            </a:r>
            <a:endParaRPr lang="zh-CN" altLang="zh-CN" sz="20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2.7 </a:t>
            </a:r>
            <a:r>
              <a:rPr lang="zh-CN" altLang="zh-CN" sz="2400" dirty="0">
                <a:solidFill>
                  <a:schemeClr val="tx1"/>
                </a:solidFill>
              </a:rPr>
              <a:t>考虑下列文法：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</a:rPr>
              <a:t>&lt; S &gt; -&gt; &lt; A &gt; a &lt; B &gt; b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</a:rPr>
              <a:t>&lt; A &gt; -&gt; &lt; A &gt; b | b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</a:rPr>
              <a:t>&lt; B &gt; -&gt; a &lt; B &gt; | a</a:t>
            </a:r>
            <a:endParaRPr lang="zh-CN" altLang="zh-CN" sz="20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zh-CN" sz="2400" dirty="0">
                <a:solidFill>
                  <a:schemeClr val="tx1"/>
                </a:solidFill>
              </a:rPr>
              <a:t>下面的哪些句子属于这些文法所产生的语言？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</a:rPr>
              <a:t>baab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</a:rPr>
              <a:t>bbbab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</a:rPr>
              <a:t>bbaaaaa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</a:rPr>
              <a:t>bbaab</a:t>
            </a:r>
            <a:endParaRPr lang="zh-CN" altLang="zh-CN" sz="20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CE1302-5661-6640-94E2-089BDE97EA88}"/>
              </a:ext>
            </a:extLst>
          </p:cNvPr>
          <p:cNvSpPr/>
          <p:nvPr/>
        </p:nvSpPr>
        <p:spPr>
          <a:xfrm>
            <a:off x="5644429" y="-1385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173327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2451B737-017A-4BE7-92B1-ACD346321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Lec04</a:t>
            </a:r>
            <a:endParaRPr lang="zh-CN" altLang="en-US" dirty="0"/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9F27693D-8BDA-4383-A92B-E32834E114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的对象如何算相同</a:t>
            </a:r>
            <a:endParaRPr lang="en-US" altLang="zh-CN"/>
          </a:p>
          <a:p>
            <a:pPr lvl="1"/>
            <a:r>
              <a:rPr lang="zh-CN" altLang="en-US"/>
              <a:t>举出一个场景，你必须改写现有类库的</a:t>
            </a:r>
            <a:r>
              <a:rPr lang="en-US" altLang="zh-CN"/>
              <a:t>equals</a:t>
            </a:r>
            <a:r>
              <a:rPr lang="zh-CN" altLang="en-US"/>
              <a:t>方法</a:t>
            </a:r>
            <a:endParaRPr lang="en-US" altLang="zh-CN"/>
          </a:p>
          <a:p>
            <a:r>
              <a:rPr lang="zh-CN" altLang="en-US">
                <a:latin typeface="宋体" panose="02010600030101010101" pitchFamily="2" charset="-122"/>
              </a:rPr>
              <a:t>总结</a:t>
            </a:r>
            <a:r>
              <a:rPr lang="en-US" altLang="zh-CN">
                <a:latin typeface="宋体" panose="02010600030101010101" pitchFamily="2" charset="-122"/>
              </a:rPr>
              <a:t>JavaScript</a:t>
            </a:r>
            <a:r>
              <a:rPr lang="zh-CN" altLang="en-US">
                <a:latin typeface="宋体" panose="02010600030101010101" pitchFamily="2" charset="-122"/>
              </a:rPr>
              <a:t>语言的面向对象特征，你认为</a:t>
            </a:r>
            <a:r>
              <a:rPr lang="en-US" altLang="zh-CN">
                <a:latin typeface="宋体" panose="02010600030101010101" pitchFamily="2" charset="-122"/>
              </a:rPr>
              <a:t>JavaScript(</a:t>
            </a:r>
            <a:r>
              <a:rPr lang="zh-CN" altLang="en-US">
                <a:latin typeface="宋体" panose="02010600030101010101" pitchFamily="2" charset="-122"/>
              </a:rPr>
              <a:t>是</a:t>
            </a:r>
            <a:r>
              <a:rPr lang="en-US" altLang="zh-CN">
                <a:latin typeface="宋体" panose="02010600030101010101" pitchFamily="2" charset="-122"/>
              </a:rPr>
              <a:t>/</a:t>
            </a:r>
            <a:r>
              <a:rPr lang="zh-CN" altLang="en-US">
                <a:latin typeface="宋体" panose="02010600030101010101" pitchFamily="2" charset="-122"/>
              </a:rPr>
              <a:t>否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>
                <a:latin typeface="宋体" panose="02010600030101010101" pitchFamily="2" charset="-122"/>
              </a:rPr>
              <a:t>归属于面向对象语言的理由是什么？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B5135E6-48B3-4C6B-911C-8F22455AB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4926"/>
            <a:ext cx="7772400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3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 </a:t>
            </a:r>
            <a:r>
              <a:rPr lang="zh-CN" altLang="en-US" sz="3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类的多态</a:t>
            </a:r>
            <a:endParaRPr lang="zh-CN" altLang="zh-CN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A3279EF-CF16-4A16-B0DA-E31A3CB84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213" y="1155701"/>
            <a:ext cx="4824412" cy="4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class </a:t>
            </a:r>
            <a:r>
              <a:rPr lang="en-US" altLang="zh-CN" sz="1600" kern="0" dirty="0" err="1"/>
              <a:t>TalkingClock</a:t>
            </a:r>
            <a:endParaRPr lang="en-US" altLang="zh-CN" sz="1600" kern="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{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     private int interval;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     private </a:t>
            </a:r>
            <a:r>
              <a:rPr lang="en-US" altLang="zh-CN" sz="1600" kern="0" dirty="0" err="1"/>
              <a:t>boolean</a:t>
            </a:r>
            <a:r>
              <a:rPr lang="en-US" altLang="zh-CN" sz="1600" kern="0" dirty="0"/>
              <a:t> beep;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     public </a:t>
            </a:r>
            <a:r>
              <a:rPr lang="en-US" altLang="zh-CN" sz="1600" kern="0" dirty="0" err="1"/>
              <a:t>TalkingClock</a:t>
            </a:r>
            <a:r>
              <a:rPr lang="en-US" altLang="zh-CN" sz="1600" kern="0" dirty="0"/>
              <a:t>(int interval, </a:t>
            </a:r>
            <a:r>
              <a:rPr lang="en-US" altLang="zh-CN" sz="1600" kern="0" dirty="0" err="1"/>
              <a:t>boolean</a:t>
            </a:r>
            <a:r>
              <a:rPr lang="en-US" altLang="zh-CN" sz="1600" kern="0" dirty="0"/>
              <a:t> beep){…}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     public void start(){…}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altLang="zh-CN" sz="1600" kern="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     public class </a:t>
            </a:r>
            <a:r>
              <a:rPr lang="en-US" altLang="zh-CN" sz="1600" kern="0" dirty="0" err="1"/>
              <a:t>TimePrinter</a:t>
            </a:r>
            <a:r>
              <a:rPr lang="en-US" altLang="zh-CN" sz="1600" kern="0" dirty="0"/>
              <a:t> implements ActionListener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     // an inner class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    {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       …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    }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15D4F8-828B-40F5-AACD-791178BBD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4149725"/>
            <a:ext cx="59436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class </a:t>
            </a:r>
            <a:r>
              <a:rPr lang="en-US" altLang="zh-CN" sz="1600" kern="0" dirty="0" err="1"/>
              <a:t>TimePrinter</a:t>
            </a:r>
            <a:r>
              <a:rPr lang="en-US" altLang="zh-CN" sz="1600" kern="0" dirty="0"/>
              <a:t> implements </a:t>
            </a:r>
            <a:r>
              <a:rPr lang="en-US" altLang="zh-CN" sz="1600" kern="0" dirty="0" err="1"/>
              <a:t>ActionListener</a:t>
            </a:r>
            <a:endParaRPr lang="en-US" altLang="zh-CN" sz="1600" kern="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{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   public void </a:t>
            </a:r>
            <a:r>
              <a:rPr lang="en-US" altLang="zh-CN" sz="1600" kern="0" dirty="0" err="1"/>
              <a:t>actionPerformed</a:t>
            </a:r>
            <a:r>
              <a:rPr lang="en-US" altLang="zh-CN" sz="1600" kern="0" dirty="0"/>
              <a:t>(</a:t>
            </a:r>
            <a:r>
              <a:rPr lang="en-US" altLang="zh-CN" sz="1600" kern="0" dirty="0" err="1"/>
              <a:t>ActionEvent</a:t>
            </a:r>
            <a:r>
              <a:rPr lang="en-US" altLang="zh-CN" sz="1600" kern="0" dirty="0"/>
              <a:t> event)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   {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      </a:t>
            </a:r>
            <a:r>
              <a:rPr lang="en-US" altLang="zh-CN" sz="1600" kern="0" dirty="0" err="1"/>
              <a:t>System.out.println</a:t>
            </a:r>
            <a:r>
              <a:rPr lang="en-US" altLang="zh-CN" sz="1600" kern="0" dirty="0"/>
              <a:t>("At the tone, the time is " + new Date());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      if(beep) </a:t>
            </a:r>
            <a:r>
              <a:rPr lang="en-US" altLang="zh-CN" sz="1600" kern="0" dirty="0" err="1"/>
              <a:t>Toolkit.getDefaultToolkit</a:t>
            </a:r>
            <a:r>
              <a:rPr lang="en-US" altLang="zh-CN" sz="1600" kern="0" dirty="0"/>
              <a:t>().beep();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   }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}</a:t>
            </a:r>
            <a:endParaRPr lang="zh-CN" altLang="en-US" sz="1600" kern="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F35A67-E92E-4872-88B1-4B4F1193A551}"/>
              </a:ext>
            </a:extLst>
          </p:cNvPr>
          <p:cNvSpPr/>
          <p:nvPr/>
        </p:nvSpPr>
        <p:spPr>
          <a:xfrm>
            <a:off x="6207125" y="930276"/>
            <a:ext cx="4248150" cy="16303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kern="0" dirty="0">
                <a:solidFill>
                  <a:schemeClr val="tx2">
                    <a:lumMod val="75000"/>
                  </a:schemeClr>
                </a:solidFill>
              </a:rPr>
              <a:t>class </a:t>
            </a:r>
            <a:r>
              <a:rPr lang="en-US" altLang="zh-CN" sz="2000" kern="0" dirty="0" err="1">
                <a:solidFill>
                  <a:schemeClr val="tx2">
                    <a:lumMod val="75000"/>
                  </a:schemeClr>
                </a:solidFill>
              </a:rPr>
              <a:t>TalkingClock</a:t>
            </a:r>
            <a:r>
              <a:rPr lang="zh-CN" altLang="en-US" sz="2000" kern="0" dirty="0">
                <a:solidFill>
                  <a:schemeClr val="tx2">
                    <a:lumMod val="75000"/>
                  </a:schemeClr>
                </a:solidFill>
              </a:rPr>
              <a:t>是一个类，</a:t>
            </a:r>
            <a:endParaRPr lang="en-US" altLang="zh-CN" sz="2000" kern="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zh-CN" sz="2000" kern="0" dirty="0">
                <a:solidFill>
                  <a:schemeClr val="tx2">
                    <a:lumMod val="75000"/>
                  </a:schemeClr>
                </a:solidFill>
              </a:rPr>
              <a:t>class </a:t>
            </a:r>
            <a:r>
              <a:rPr lang="en-US" altLang="zh-CN" sz="2000" kern="0" dirty="0" err="1">
                <a:solidFill>
                  <a:schemeClr val="tx2">
                    <a:lumMod val="75000"/>
                  </a:schemeClr>
                </a:solidFill>
              </a:rPr>
              <a:t>TimePrinter</a:t>
            </a:r>
            <a:r>
              <a:rPr lang="zh-CN" altLang="en-US" sz="2000" kern="0" dirty="0">
                <a:solidFill>
                  <a:schemeClr val="tx2">
                    <a:lumMod val="75000"/>
                  </a:schemeClr>
                </a:solidFill>
              </a:rPr>
              <a:t>是一个类，为什么</a:t>
            </a:r>
            <a:r>
              <a:rPr lang="en-US" altLang="zh-CN" sz="2000" kern="0" dirty="0" err="1">
                <a:solidFill>
                  <a:schemeClr val="tx2">
                    <a:lumMod val="75000"/>
                  </a:schemeClr>
                </a:solidFill>
              </a:rPr>
              <a:t>TimePrinter</a:t>
            </a:r>
            <a:r>
              <a:rPr lang="zh-CN" altLang="en-US" sz="2000" kern="0" dirty="0">
                <a:solidFill>
                  <a:schemeClr val="tx2">
                    <a:lumMod val="75000"/>
                  </a:schemeClr>
                </a:solidFill>
              </a:rPr>
              <a:t>可以使用</a:t>
            </a:r>
            <a:r>
              <a:rPr lang="en-US" altLang="zh-CN" sz="2000" kern="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kern="0" dirty="0" err="1">
                <a:solidFill>
                  <a:schemeClr val="tx2">
                    <a:lumMod val="75000"/>
                  </a:schemeClr>
                </a:solidFill>
              </a:rPr>
              <a:t>TalkingClock</a:t>
            </a:r>
            <a:r>
              <a:rPr lang="zh-CN" altLang="en-US" sz="2000" kern="0" dirty="0">
                <a:solidFill>
                  <a:schemeClr val="tx2">
                    <a:lumMod val="75000"/>
                  </a:schemeClr>
                </a:solidFill>
              </a:rPr>
              <a:t>的私有变量，请分析这么使用的潜在安全风险。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BFF4D7EF-8E87-48C8-98E9-F9C43E2B9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700089"/>
            <a:ext cx="8356600" cy="58245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400" kern="0" dirty="0"/>
              <a:t>多态作业：</a:t>
            </a:r>
            <a:endParaRPr lang="en-US" altLang="zh-CN" sz="2400" kern="0" dirty="0"/>
          </a:p>
          <a:p>
            <a:pPr marL="0" lvl="2">
              <a:spcBef>
                <a:spcPct val="20000"/>
              </a:spcBef>
              <a:defRPr/>
            </a:pPr>
            <a:r>
              <a:rPr lang="zh-CN" altLang="en-US" sz="2000" kern="0" dirty="0"/>
              <a:t>       已知需求如下。要求：</a:t>
            </a:r>
            <a:r>
              <a:rPr lang="zh-CN" altLang="en-US" sz="2000" kern="0" dirty="0">
                <a:sym typeface="+mn-ea"/>
              </a:rPr>
              <a:t>利用继承与多态的思想，编写</a:t>
            </a:r>
            <a:r>
              <a:rPr lang="en-US" altLang="zh-CN" sz="2000" kern="0" dirty="0">
                <a:sym typeface="+mn-ea"/>
              </a:rPr>
              <a:t>java</a:t>
            </a:r>
            <a:r>
              <a:rPr lang="zh-CN" altLang="en-US" sz="2000" kern="0" dirty="0">
                <a:sym typeface="+mn-ea"/>
              </a:rPr>
              <a:t>程序解答题目。合理设计程序结构，以期最大限度的复用代码。</a:t>
            </a:r>
            <a:endParaRPr lang="zh-CN" altLang="en-US" sz="2000" kern="0" dirty="0"/>
          </a:p>
          <a:p>
            <a:pPr marL="8001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/>
              <a:t>我们将动物</a:t>
            </a:r>
            <a:r>
              <a:rPr lang="en-US" altLang="zh-CN" sz="2000" kern="0" dirty="0"/>
              <a:t>(Animal)</a:t>
            </a:r>
            <a:r>
              <a:rPr lang="zh-CN" altLang="en-US" sz="2000" kern="0" dirty="0"/>
              <a:t>可分为猫科动物</a:t>
            </a:r>
            <a:r>
              <a:rPr lang="en-US" altLang="zh-CN" sz="2000" kern="0" dirty="0"/>
              <a:t>(Felidae)</a:t>
            </a:r>
            <a:r>
              <a:rPr lang="zh-CN" altLang="en-US" sz="2000" kern="0" dirty="0"/>
              <a:t>和犬科动物</a:t>
            </a:r>
            <a:r>
              <a:rPr lang="en-US" altLang="zh-CN" sz="2000" kern="0" dirty="0"/>
              <a:t>(Canine)</a:t>
            </a:r>
            <a:r>
              <a:rPr lang="zh-CN" altLang="en-US" sz="2000" kern="0" dirty="0"/>
              <a:t>；</a:t>
            </a:r>
          </a:p>
          <a:p>
            <a:pPr marL="8001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ym typeface="+mn-ea"/>
              </a:rPr>
              <a:t>所有动物都有自己的名字</a:t>
            </a:r>
            <a:r>
              <a:rPr lang="en-US" altLang="zh-CN" sz="2000" kern="0" dirty="0">
                <a:sym typeface="+mn-ea"/>
              </a:rPr>
              <a:t>(name)</a:t>
            </a:r>
            <a:r>
              <a:rPr lang="zh-CN" altLang="en-US" sz="2000" kern="0" dirty="0">
                <a:sym typeface="+mn-ea"/>
              </a:rPr>
              <a:t>，在初始化时传参获得；</a:t>
            </a:r>
          </a:p>
          <a:p>
            <a:pPr marL="8001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ym typeface="+mn-ea"/>
              </a:rPr>
              <a:t>每个动物都有</a:t>
            </a:r>
            <a:r>
              <a:rPr lang="en-US" altLang="zh-CN" sz="2000" kern="0" dirty="0">
                <a:sym typeface="+mn-ea"/>
              </a:rPr>
              <a:t>getName()</a:t>
            </a:r>
            <a:r>
              <a:rPr lang="zh-CN" altLang="en-US" sz="2000" kern="0" dirty="0">
                <a:sym typeface="+mn-ea"/>
              </a:rPr>
              <a:t>方法，用以输出自己的</a:t>
            </a:r>
            <a:r>
              <a:rPr lang="en-US" altLang="zh-CN" sz="2000" kern="0" dirty="0">
                <a:sym typeface="+mn-ea"/>
              </a:rPr>
              <a:t>name</a:t>
            </a:r>
            <a:r>
              <a:rPr lang="zh-CN" altLang="en-US" sz="2000" kern="0" dirty="0">
                <a:sym typeface="+mn-ea"/>
              </a:rPr>
              <a:t>；</a:t>
            </a:r>
          </a:p>
          <a:p>
            <a:pPr marL="8001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/>
              <a:t>每类动物</a:t>
            </a:r>
            <a:r>
              <a:rPr lang="zh-CN" altLang="en-US" sz="2000" kern="0" dirty="0"/>
              <a:t>都有一个</a:t>
            </a:r>
            <a:r>
              <a:rPr lang="en-US" altLang="zh-CN" sz="2000" kern="0" dirty="0"/>
              <a:t>getClassification()</a:t>
            </a:r>
            <a:r>
              <a:rPr lang="zh-CN" altLang="en-US" sz="2000" kern="0" dirty="0"/>
              <a:t>方法，用以输出自身的类别；</a:t>
            </a:r>
          </a:p>
          <a:p>
            <a:pPr marL="8001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/>
              <a:t>每个</a:t>
            </a:r>
            <a:r>
              <a:rPr lang="en-US" altLang="zh-CN" sz="2000" kern="0" dirty="0"/>
              <a:t>/</a:t>
            </a:r>
            <a:r>
              <a:rPr lang="zh-CN" altLang="en-US" sz="2000" kern="0" dirty="0"/>
              <a:t>类动物都有</a:t>
            </a:r>
            <a:r>
              <a:rPr lang="en-US" altLang="zh-CN" sz="2000" kern="0" dirty="0"/>
              <a:t>talk()</a:t>
            </a:r>
            <a:r>
              <a:rPr lang="zh-CN" altLang="en-US" sz="2000" kern="0" dirty="0"/>
              <a:t>方法；</a:t>
            </a:r>
          </a:p>
          <a:p>
            <a:pPr marL="8001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/>
              <a:t>现猫科动物有猫类</a:t>
            </a:r>
            <a:r>
              <a:rPr lang="en-US" altLang="zh-CN" sz="2000" kern="0" dirty="0"/>
              <a:t>(Cat)</a:t>
            </a:r>
            <a:r>
              <a:rPr lang="zh-CN" altLang="en-US" sz="2000" kern="0" dirty="0"/>
              <a:t>和狮子类</a:t>
            </a:r>
            <a:r>
              <a:rPr lang="en-US" altLang="zh-CN" sz="2000" kern="0" dirty="0"/>
              <a:t>(Lion);</a:t>
            </a:r>
          </a:p>
          <a:p>
            <a:pPr marL="8001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/>
              <a:t>犬科动物有狗类</a:t>
            </a:r>
            <a:r>
              <a:rPr lang="en-US" altLang="zh-CN" sz="2000" kern="0" dirty="0"/>
              <a:t>(Dog)</a:t>
            </a:r>
            <a:r>
              <a:rPr lang="zh-CN" altLang="en-US" sz="2000" kern="0" dirty="0"/>
              <a:t>和狼类</a:t>
            </a:r>
            <a:r>
              <a:rPr lang="en-US" altLang="zh-CN" sz="2000" kern="0" dirty="0"/>
              <a:t>(Wolf);</a:t>
            </a:r>
          </a:p>
          <a:p>
            <a:pPr marL="8001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/>
              <a:t>猫类</a:t>
            </a:r>
            <a:r>
              <a:rPr lang="en-US" altLang="zh-CN" sz="2000" kern="0" dirty="0"/>
              <a:t>talk()</a:t>
            </a:r>
            <a:r>
              <a:rPr lang="zh-CN" altLang="en-US" sz="2000" kern="0" dirty="0"/>
              <a:t>方法输出</a:t>
            </a:r>
            <a:r>
              <a:rPr lang="en-US" altLang="zh-CN" sz="2000" kern="0" dirty="0"/>
              <a:t>”meow”</a:t>
            </a:r>
            <a:r>
              <a:rPr lang="zh-CN" altLang="en-US" sz="2000" kern="0" dirty="0"/>
              <a:t>，对应的，狮子为</a:t>
            </a:r>
            <a:r>
              <a:rPr lang="en-US" altLang="zh-CN" sz="2000" kern="0" dirty="0"/>
              <a:t>”roar”</a:t>
            </a:r>
            <a:r>
              <a:rPr lang="zh-CN" altLang="en-US" sz="2000" kern="0" dirty="0"/>
              <a:t>，</a:t>
            </a:r>
            <a:r>
              <a:rPr lang="zh-CN" altLang="en-US" sz="2000" kern="0" dirty="0">
                <a:sym typeface="+mn-ea"/>
              </a:rPr>
              <a:t>狼类为</a:t>
            </a:r>
            <a:r>
              <a:rPr lang="en-US" altLang="zh-CN" sz="2000" kern="0" dirty="0">
                <a:sym typeface="+mn-ea"/>
              </a:rPr>
              <a:t>”howl”</a:t>
            </a:r>
            <a:r>
              <a:rPr lang="zh-CN" altLang="en-US" sz="2000" kern="0" dirty="0">
                <a:sym typeface="+mn-ea"/>
              </a:rPr>
              <a:t>，</a:t>
            </a:r>
            <a:r>
              <a:rPr lang="zh-CN" altLang="en-US" sz="2000" kern="0" dirty="0"/>
              <a:t>狗类为</a:t>
            </a:r>
            <a:r>
              <a:rPr lang="en-US" altLang="zh-CN" sz="2000" kern="0" dirty="0"/>
              <a:t>”woof”</a:t>
            </a:r>
            <a:r>
              <a:rPr lang="zh-CN" altLang="en-US" sz="2000" kern="0" dirty="0"/>
              <a:t>；</a:t>
            </a:r>
          </a:p>
          <a:p>
            <a:pPr marL="8001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/>
              <a:t>编写一个测试类</a:t>
            </a:r>
            <a:r>
              <a:rPr lang="en-US" altLang="zh-CN" sz="2000" kern="0" dirty="0"/>
              <a:t>(Test)</a:t>
            </a:r>
            <a:r>
              <a:rPr lang="zh-CN" altLang="en-US" sz="2000" kern="0" dirty="0"/>
              <a:t>，要求实现一个数组，数组内可包含各种类别的动物，利用循环语句依次输出每只</a:t>
            </a:r>
            <a:r>
              <a:rPr lang="en-US" altLang="zh-CN" sz="2000" kern="0" dirty="0"/>
              <a:t>/</a:t>
            </a:r>
            <a:r>
              <a:rPr lang="zh-CN" altLang="en-US" sz="2000" kern="0" dirty="0"/>
              <a:t>每类动物的名字，类别以及如何</a:t>
            </a:r>
            <a:r>
              <a:rPr lang="en-US" altLang="zh-CN" sz="2000" kern="0" dirty="0"/>
              <a:t>”talk”</a:t>
            </a:r>
            <a:r>
              <a:rPr lang="zh-CN" altLang="en-US" sz="2000" kern="0" dirty="0"/>
              <a:t>。</a:t>
            </a:r>
          </a:p>
          <a:p>
            <a:pPr marL="457200" lvl="2">
              <a:spcBef>
                <a:spcPct val="20000"/>
              </a:spcBef>
              <a:defRPr/>
            </a:pPr>
            <a:endParaRPr lang="zh-CN" altLang="en-US" sz="2000" kern="0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763F6E6B-5B69-4D9F-8938-BCE8B5F5B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00" y="1341439"/>
            <a:ext cx="8356600" cy="414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400" kern="0" dirty="0"/>
              <a:t>多态作业提交形式：</a:t>
            </a:r>
            <a:endParaRPr lang="en-US" altLang="zh-CN" sz="2400" kern="0" dirty="0"/>
          </a:p>
          <a:p>
            <a:pPr marL="0" lvl="2">
              <a:spcBef>
                <a:spcPct val="20000"/>
              </a:spcBef>
              <a:defRPr/>
            </a:pPr>
            <a:r>
              <a:rPr lang="zh-CN" altLang="en-US" sz="2000" kern="0" dirty="0"/>
              <a:t>       提交一份</a:t>
            </a:r>
            <a:r>
              <a:rPr lang="en-US" altLang="zh-CN" sz="2000" kern="0" dirty="0"/>
              <a:t>PDF</a:t>
            </a:r>
            <a:r>
              <a:rPr lang="zh-CN" altLang="en-US" sz="2000" kern="0" dirty="0"/>
              <a:t>，</a:t>
            </a:r>
            <a:r>
              <a:rPr lang="zh-CN" altLang="en-US" sz="2000" kern="0" dirty="0">
                <a:sym typeface="+mn-ea"/>
              </a:rPr>
              <a:t>内容包括以下三部分：</a:t>
            </a:r>
          </a:p>
          <a:p>
            <a:pPr marL="800100" lvl="3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ym typeface="+mn-ea"/>
              </a:rPr>
              <a:t>首先说明都设计了哪些类，以及类与类之间的继承关系（通过类图说明）；</a:t>
            </a:r>
          </a:p>
          <a:p>
            <a:pPr marL="800100" lvl="3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ym typeface="+mn-ea"/>
              </a:rPr>
              <a:t>程序运行结果（测试数组里必须包含狮子对象</a:t>
            </a:r>
            <a:r>
              <a:rPr lang="en-US" altLang="zh-CN" sz="2000" kern="0" dirty="0"/>
              <a:t>(lion)</a:t>
            </a:r>
            <a:r>
              <a:rPr lang="zh-CN" altLang="en-US" sz="2000" kern="0" dirty="0">
                <a:sym typeface="+mn-ea"/>
              </a:rPr>
              <a:t>、狗对象</a:t>
            </a:r>
            <a:r>
              <a:rPr lang="en-US" altLang="zh-CN" sz="2000" kern="0" dirty="0">
                <a:sym typeface="+mn-ea"/>
              </a:rPr>
              <a:t>(dog)</a:t>
            </a:r>
            <a:r>
              <a:rPr lang="zh-CN" altLang="en-US" sz="2000" kern="0" dirty="0">
                <a:sym typeface="+mn-ea"/>
              </a:rPr>
              <a:t>、猫科动物对象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felidae</a:t>
            </a:r>
            <a:r>
              <a:rPr lang="en-US" altLang="zh-CN" sz="2000" kern="0" dirty="0"/>
              <a:t>) </a:t>
            </a:r>
            <a:r>
              <a:rPr lang="zh-CN" altLang="en-US" sz="2000" kern="0" dirty="0">
                <a:sym typeface="+mn-ea"/>
              </a:rPr>
              <a:t>、动物对象</a:t>
            </a:r>
            <a:r>
              <a:rPr lang="en-US" altLang="zh-CN" sz="2000" kern="0" dirty="0"/>
              <a:t>(animal) </a:t>
            </a:r>
            <a:r>
              <a:rPr lang="zh-CN" altLang="en-US" sz="2000" kern="0" dirty="0">
                <a:sym typeface="+mn-ea"/>
              </a:rPr>
              <a:t>；</a:t>
            </a:r>
          </a:p>
          <a:p>
            <a:pPr marL="800100" lvl="3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ym typeface="+mn-ea"/>
              </a:rPr>
              <a:t>最后附上所有的实现代码（将代码部分</a:t>
            </a:r>
            <a:r>
              <a:rPr lang="en-US" altLang="zh-CN" sz="2000" kern="0" dirty="0">
                <a:sym typeface="+mn-ea"/>
              </a:rPr>
              <a:t>copy</a:t>
            </a:r>
            <a:r>
              <a:rPr lang="zh-CN" altLang="en-US" sz="2000" kern="0" dirty="0">
                <a:sym typeface="+mn-ea"/>
              </a:rPr>
              <a:t>到文档里，再转</a:t>
            </a:r>
            <a:r>
              <a:rPr lang="en-US" altLang="zh-CN" sz="2000" kern="0" dirty="0">
                <a:sym typeface="+mn-ea"/>
              </a:rPr>
              <a:t>pdf</a:t>
            </a:r>
            <a:r>
              <a:rPr lang="zh-CN" altLang="en-US" sz="2000" kern="0" dirty="0">
                <a:sym typeface="+mn-ea"/>
              </a:rPr>
              <a:t>）。</a:t>
            </a:r>
          </a:p>
          <a:p>
            <a:pPr marL="800100" lvl="3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zh-CN" altLang="en-US" sz="2000" kern="0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0953096-6713-426C-8BE6-A76758ECE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857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Lec04 </a:t>
            </a:r>
            <a:endParaRPr lang="zh-CN" altLang="zh-CN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8BC50C8-2B6D-4D10-B65E-931B5FA79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1500188"/>
            <a:ext cx="8501062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3200" kern="0" dirty="0"/>
              <a:t> </a:t>
            </a:r>
            <a:r>
              <a:rPr lang="en-US" altLang="zh-CN" sz="3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zh-CN" altLang="en-US" sz="3200" kern="0" dirty="0">
                <a:solidFill>
                  <a:schemeClr val="tx2"/>
                </a:solidFill>
                <a:latin typeface="宋体" pitchFamily="2" charset="-122"/>
                <a:ea typeface="+mj-ea"/>
                <a:cs typeface="+mj-cs"/>
              </a:rPr>
              <a:t>语言的面向对象特征</a:t>
            </a:r>
            <a:endParaRPr lang="en-US" altLang="zh-CN" sz="3200" kern="0" dirty="0"/>
          </a:p>
          <a:p>
            <a:pPr marL="933450" lvl="1" indent="-53340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kern="0" dirty="0"/>
              <a:t>查阅</a:t>
            </a:r>
            <a:r>
              <a:rPr lang="en-US" altLang="zh-CN" sz="2400" kern="0" dirty="0"/>
              <a:t>Python</a:t>
            </a:r>
            <a:r>
              <a:rPr lang="zh-CN" altLang="en-US" sz="2400" kern="0" dirty="0"/>
              <a:t>中</a:t>
            </a:r>
            <a:r>
              <a:rPr lang="en-US" altLang="zh-CN" sz="2400" kern="0" dirty="0"/>
              <a:t>MRO</a:t>
            </a:r>
            <a:r>
              <a:rPr lang="zh-CN" altLang="en-US" sz="2400" kern="0" dirty="0"/>
              <a:t>生成算法</a:t>
            </a:r>
            <a:r>
              <a:rPr lang="en-US" altLang="zh-CN" sz="2400" kern="0" dirty="0"/>
              <a:t>(DFS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BFS</a:t>
            </a:r>
            <a:r>
              <a:rPr lang="zh-CN" altLang="en-US" sz="2400" kern="0" dirty="0"/>
              <a:t>和</a:t>
            </a:r>
            <a:r>
              <a:rPr lang="en-US" altLang="zh-CN" sz="2400" kern="0" dirty="0"/>
              <a:t>C3</a:t>
            </a:r>
            <a:r>
              <a:rPr lang="zh-CN" altLang="en-US" sz="2400" kern="0" dirty="0"/>
              <a:t>算法</a:t>
            </a:r>
            <a:r>
              <a:rPr lang="en-US" altLang="zh-CN" sz="2400" kern="0" dirty="0"/>
              <a:t>)</a:t>
            </a:r>
            <a:r>
              <a:rPr lang="zh-CN" altLang="en-US" sz="2400" kern="0" dirty="0"/>
              <a:t>，并根据</a:t>
            </a:r>
            <a:r>
              <a:rPr lang="en-US" altLang="zh-CN" sz="2400" kern="0" dirty="0"/>
              <a:t>C3</a:t>
            </a:r>
            <a:r>
              <a:rPr lang="zh-CN" altLang="en-US" sz="2400" kern="0" dirty="0"/>
              <a:t>算法写出如下两幅图的</a:t>
            </a:r>
            <a:r>
              <a:rPr lang="en-US" altLang="zh-CN" sz="2400" kern="0" dirty="0"/>
              <a:t>MRO</a:t>
            </a:r>
            <a:r>
              <a:rPr lang="zh-CN" altLang="en-US" sz="2400" kern="0" dirty="0"/>
              <a:t>列表</a:t>
            </a:r>
            <a:endParaRPr lang="en-US" altLang="zh-CN" sz="2400" kern="0" dirty="0"/>
          </a:p>
          <a:p>
            <a:pPr marL="933450" lvl="1" indent="-53340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endParaRPr lang="zh-CN" altLang="en-US" sz="2400" kern="0" dirty="0"/>
          </a:p>
        </p:txBody>
      </p:sp>
      <p:pic>
        <p:nvPicPr>
          <p:cNvPr id="2052" name="图片 3">
            <a:extLst>
              <a:ext uri="{FF2B5EF4-FFF2-40B4-BE49-F238E27FC236}">
                <a16:creationId xmlns:a16="http://schemas.microsoft.com/office/drawing/2014/main" id="{329691C7-35BB-4F38-8AD2-29541574A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0" y="3565525"/>
            <a:ext cx="23050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图片 7">
            <a:extLst>
              <a:ext uri="{FF2B5EF4-FFF2-40B4-BE49-F238E27FC236}">
                <a16:creationId xmlns:a16="http://schemas.microsoft.com/office/drawing/2014/main" id="{471AEC8F-EC8C-49B0-9A70-864A42911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663" y="3598864"/>
            <a:ext cx="2303462" cy="29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FDD63-82DA-4499-B06F-5F123247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Lec03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2DF771-6A2F-4171-AD79-F2C9537F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给出指针类型的运算说明。生存期如何？（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OP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静态作用域有无闭包机制，比如</a:t>
            </a:r>
            <a:r>
              <a:rPr lang="en-US" altLang="zh-CN" dirty="0"/>
              <a:t>basic</a:t>
            </a:r>
            <a:r>
              <a:rPr lang="zh-CN" altLang="en-US" dirty="0"/>
              <a:t>语言。为什么？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语言中，在函数外定义一个</a:t>
            </a:r>
            <a:r>
              <a:rPr lang="en-US" altLang="zh-CN" dirty="0"/>
              <a:t>static</a:t>
            </a:r>
            <a:r>
              <a:rPr lang="zh-CN" altLang="en-US" dirty="0"/>
              <a:t>变量和在函数内定义一个</a:t>
            </a:r>
            <a:r>
              <a:rPr lang="en-US" altLang="zh-CN" dirty="0"/>
              <a:t>static</a:t>
            </a:r>
            <a:r>
              <a:rPr lang="zh-CN" altLang="en-US" dirty="0"/>
              <a:t>变量的区别是什么？</a:t>
            </a:r>
            <a:endParaRPr lang="en-US" altLang="zh-CN" dirty="0"/>
          </a:p>
          <a:p>
            <a:r>
              <a:rPr lang="zh-CN" altLang="en-US" dirty="0"/>
              <a:t>考虑下面的</a:t>
            </a:r>
            <a:r>
              <a:rPr lang="en-US" altLang="zh-CN" dirty="0"/>
              <a:t>C</a:t>
            </a:r>
            <a:r>
              <a:rPr lang="zh-CN" altLang="en-US" dirty="0"/>
              <a:t>程序：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int fun(int *</a:t>
            </a:r>
            <a:r>
              <a:rPr lang="en-US" altLang="zh-CN" dirty="0" err="1"/>
              <a:t>i</a:t>
            </a:r>
            <a:r>
              <a:rPr lang="en-US" altLang="zh-CN" dirty="0"/>
              <a:t>){	*</a:t>
            </a:r>
            <a:r>
              <a:rPr lang="en-US" altLang="zh-CN" dirty="0" err="1"/>
              <a:t>i</a:t>
            </a:r>
            <a:r>
              <a:rPr lang="en-US" altLang="zh-CN" dirty="0"/>
              <a:t> += 5;	return 4;}</a:t>
            </a:r>
          </a:p>
          <a:p>
            <a:pPr marL="0" indent="0">
              <a:buNone/>
            </a:pPr>
            <a:r>
              <a:rPr lang="en-US" altLang="zh-CN" dirty="0"/>
              <a:t>	void main(){ int x = 3; 	x=</a:t>
            </a:r>
            <a:r>
              <a:rPr lang="en-US" altLang="zh-CN" dirty="0" err="1"/>
              <a:t>x+fun</a:t>
            </a:r>
            <a:r>
              <a:rPr lang="en-US" altLang="zh-CN" dirty="0"/>
              <a:t>(&amp;x);}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中的赋值语句之后，</a:t>
            </a:r>
            <a:r>
              <a:rPr lang="en-US" altLang="zh-CN" dirty="0"/>
              <a:t>x</a:t>
            </a:r>
            <a:r>
              <a:rPr lang="zh-CN" altLang="en-US" dirty="0"/>
              <a:t>的值是什么，假设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a.	</a:t>
            </a:r>
            <a:r>
              <a:rPr lang="zh-CN" altLang="en-US" dirty="0"/>
              <a:t>操作数是以从左到右的顺序来求值的。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b.	</a:t>
            </a:r>
            <a:r>
              <a:rPr lang="zh-CN" altLang="en-US" dirty="0"/>
              <a:t>操作数是以从右到左的顺序来求值的。</a:t>
            </a:r>
          </a:p>
        </p:txBody>
      </p:sp>
    </p:spTree>
    <p:extLst>
      <p:ext uri="{BB962C8B-B14F-4D97-AF65-F5344CB8AC3E}">
        <p14:creationId xmlns:p14="http://schemas.microsoft.com/office/powerpoint/2010/main" val="32536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88021-0853-4D28-AC76-23DB83E2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A76BA-5CD7-4AF3-BEA1-5096F9BAF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</a:t>
            </a:r>
            <a:r>
              <a:rPr lang="zh-CN" altLang="en-US" dirty="0"/>
              <a:t>语言中的多向选择语句重新编写下面的代码段：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(( k==1) || (k==2)) j= 2*k-1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(( k==3) || (k==5)) j= 3*k+1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 k==4)  j= 4*k-1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if (( k==6) || (k==7) || (k==8)) j= k-2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思考题：</a:t>
            </a:r>
            <a:r>
              <a:rPr lang="zh-CN" altLang="en-US" sz="2800" dirty="0"/>
              <a:t>使用回调写排序有什么好处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F0EAEC-7E65-48AC-A36B-8BDA7837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CCBA-2B8E-C843-BA3D-1AB655D4086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60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44A88-D9AF-4D5B-B2DA-D8175694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Lec02</a:t>
            </a:r>
            <a:r>
              <a:rPr lang="zh-CN" altLang="en-US" dirty="0"/>
              <a:t>作业：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6A666-2201-4B0F-BD00-DDBE6CA32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tx1"/>
                </a:solidFill>
              </a:rPr>
              <a:t>根据课堂讲义</a:t>
            </a:r>
            <a:r>
              <a:rPr lang="en-US" altLang="zh-CN" sz="3600" dirty="0">
                <a:solidFill>
                  <a:schemeClr val="tx1"/>
                </a:solidFill>
              </a:rPr>
              <a:t>P49-P50</a:t>
            </a:r>
            <a:r>
              <a:rPr lang="zh-CN" altLang="en-US" sz="3600" dirty="0">
                <a:solidFill>
                  <a:schemeClr val="tx1"/>
                </a:solidFill>
              </a:rPr>
              <a:t>中</a:t>
            </a:r>
            <a:r>
              <a:rPr lang="en-US" altLang="zh-CN" sz="3600" dirty="0">
                <a:solidFill>
                  <a:schemeClr val="tx1"/>
                </a:solidFill>
              </a:rPr>
              <a:t>BNF</a:t>
            </a:r>
            <a:r>
              <a:rPr lang="zh-CN" altLang="en-US" sz="3600" dirty="0"/>
              <a:t>所描述的“</a:t>
            </a:r>
            <a:r>
              <a:rPr lang="en-US" altLang="zh-CN" sz="3600" dirty="0"/>
              <a:t>program</a:t>
            </a:r>
            <a:r>
              <a:rPr lang="zh-CN" altLang="en-US" sz="3600" dirty="0"/>
              <a:t>”文法，</a:t>
            </a:r>
            <a:r>
              <a:rPr lang="zh-CN" altLang="en-US" sz="3600" dirty="0">
                <a:solidFill>
                  <a:schemeClr val="tx1"/>
                </a:solidFill>
              </a:rPr>
              <a:t>针对上述</a:t>
            </a:r>
            <a:r>
              <a:rPr lang="zh-CN" altLang="en-US" sz="3600" b="1" u="sng" dirty="0">
                <a:solidFill>
                  <a:schemeClr val="tx1"/>
                </a:solidFill>
              </a:rPr>
              <a:t>每个产生式</a:t>
            </a:r>
            <a:r>
              <a:rPr lang="zh-CN" altLang="en-US" sz="3600" dirty="0">
                <a:solidFill>
                  <a:schemeClr val="tx1"/>
                </a:solidFill>
              </a:rPr>
              <a:t>，给出一组满足规则的语言实例，要求覆盖基本分支。既一个产生式至少给出一个满足该文法的字符串示例。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80E69C-21B5-4046-9B27-D66D5594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 rtl="0"/>
              <a:t>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7766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1089</Words>
  <Application>Microsoft Office PowerPoint</Application>
  <PresentationFormat>宽屏</PresentationFormat>
  <Paragraphs>103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宋体</vt:lpstr>
      <vt:lpstr>微软雅黑</vt:lpstr>
      <vt:lpstr>Arial</vt:lpstr>
      <vt:lpstr>Times New Roman</vt:lpstr>
      <vt:lpstr>Office 主题​​</vt:lpstr>
      <vt:lpstr>作业</vt:lpstr>
      <vt:lpstr>Lec04</vt:lpstr>
      <vt:lpstr>PowerPoint 演示文稿</vt:lpstr>
      <vt:lpstr>PowerPoint 演示文稿</vt:lpstr>
      <vt:lpstr>PowerPoint 演示文稿</vt:lpstr>
      <vt:lpstr>PowerPoint 演示文稿</vt:lpstr>
      <vt:lpstr>Lec03</vt:lpstr>
      <vt:lpstr>作业</vt:lpstr>
      <vt:lpstr>Lec02作业：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</dc:title>
  <dc:creator>zhu tony</dc:creator>
  <cp:lastModifiedBy>zhu tony</cp:lastModifiedBy>
  <cp:revision>4</cp:revision>
  <dcterms:created xsi:type="dcterms:W3CDTF">2020-10-20T07:44:43Z</dcterms:created>
  <dcterms:modified xsi:type="dcterms:W3CDTF">2020-11-01T18:15:36Z</dcterms:modified>
</cp:coreProperties>
</file>