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24" r:id="rId2"/>
    <p:sldId id="395" r:id="rId3"/>
    <p:sldId id="258" r:id="rId4"/>
    <p:sldId id="422" r:id="rId5"/>
    <p:sldId id="784" r:id="rId6"/>
    <p:sldId id="776" r:id="rId7"/>
    <p:sldId id="781" r:id="rId8"/>
    <p:sldId id="785" r:id="rId9"/>
    <p:sldId id="452" r:id="rId10"/>
    <p:sldId id="786" r:id="rId11"/>
    <p:sldId id="453" r:id="rId12"/>
    <p:sldId id="789" r:id="rId13"/>
    <p:sldId id="787" r:id="rId14"/>
    <p:sldId id="790" r:id="rId15"/>
    <p:sldId id="777" r:id="rId16"/>
    <p:sldId id="483" r:id="rId17"/>
    <p:sldId id="778" r:id="rId18"/>
    <p:sldId id="466" r:id="rId19"/>
    <p:sldId id="791" r:id="rId20"/>
    <p:sldId id="792" r:id="rId21"/>
    <p:sldId id="467" r:id="rId22"/>
    <p:sldId id="779" r:id="rId23"/>
    <p:sldId id="474" r:id="rId24"/>
    <p:sldId id="4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A8D"/>
    <a:srgbClr val="EEECE1"/>
    <a:srgbClr val="FFFFFF"/>
    <a:srgbClr val="F1F5F7"/>
    <a:srgbClr val="093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97" autoAdjust="0"/>
  </p:normalViewPr>
  <p:slideViewPr>
    <p:cSldViewPr snapToGrid="0">
      <p:cViewPr varScale="1">
        <p:scale>
          <a:sx n="103" d="100"/>
          <a:sy n="103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45441-8662-40C9-8B97-07E8A97C891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AA3C-9855-47E7-A100-B684445D7E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型文法：上下文无关文法</a:t>
            </a:r>
            <a:r>
              <a:rPr lang="zh-CN" altLang="en-US" baseline="0" dirty="0"/>
              <a:t> </a:t>
            </a:r>
            <a:r>
              <a:rPr lang="en-US" altLang="zh-CN" dirty="0"/>
              <a:t>LL(1)</a:t>
            </a:r>
            <a:r>
              <a:rPr lang="zh-CN" altLang="en-US" dirty="0"/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6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4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5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那么介绍完了人体姿态估计方法，我们来看一下智能化健身的相关内容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1AA3C-9855-47E7-A100-B684445D7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3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58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1AA3C-9855-47E7-A100-B684445D7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83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7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2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424E46-9E8B-4FAB-9DE0-1CB38AB4711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00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4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最后是总结与展望部分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1AA3C-9855-47E7-A100-B684445D7E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5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4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8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1AA3C-9855-47E7-A100-B684445D7EC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在数据过大时，往往会因为</a:t>
            </a:r>
            <a:r>
              <a:rPr lang="zh-CN" altLang="en-US" sz="1200" dirty="0"/>
              <a:t>数据预处理与数据传输过程很慢，在一个</a:t>
            </a:r>
            <a:r>
              <a:rPr lang="en-US" altLang="zh-CN" sz="1200" dirty="0"/>
              <a:t>epoch</a:t>
            </a:r>
            <a:r>
              <a:rPr lang="zh-CN" altLang="en-US" sz="1200" dirty="0"/>
              <a:t>跑完之后，新的数据并没有准备就位，导致显卡被闲置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1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CBEA733-CCD1-4035-90EC-F5C199467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6BDB9A64-C410-44EA-B8B5-A0A7FF5B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6BF9381-9B83-4DAB-AFF5-98AAB3E12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EED6FD-4211-4930-B931-D823F7C50C5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62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01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8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8128B-77D6-4FB0-A12C-E30DC8573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1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E63-EAD2-421C-A425-BE2A7A0FDC95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65E2-E303-4ED6-A056-18AC0067979D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33EA97C-ED62-4110-BCC8-F4BB9138EFE7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EF15-8A4A-4E67-BBF7-0E2D608447AB}" type="datetime1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E2E0-6DDF-4FAE-9DBA-F1C48BF5C1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3376" y="2256455"/>
            <a:ext cx="8688625" cy="25224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/>
          <p:cNvSpPr/>
          <p:nvPr/>
        </p:nvSpPr>
        <p:spPr>
          <a:xfrm>
            <a:off x="4755724" y="1627665"/>
            <a:ext cx="7436276" cy="62879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837560" y="3064723"/>
            <a:ext cx="7272603" cy="82541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600" b="1" dirty="0" err="1">
                <a:solidFill>
                  <a:schemeClr val="bg1"/>
                </a:solidFill>
              </a:rPr>
              <a:t>ThrPy</a:t>
            </a:r>
            <a:r>
              <a:rPr lang="en-US" altLang="zh-CN" sz="3600" b="1" dirty="0">
                <a:solidFill>
                  <a:schemeClr val="bg1"/>
                </a:solidFill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</a:rPr>
              <a:t>多线程式类</a:t>
            </a:r>
            <a:r>
              <a:rPr lang="en-US" altLang="zh-CN" sz="3600" b="1" dirty="0">
                <a:solidFill>
                  <a:schemeClr val="bg1"/>
                </a:solidFill>
              </a:rPr>
              <a:t>Python</a:t>
            </a:r>
            <a:r>
              <a:rPr lang="zh-CN" altLang="en-US" sz="3600" b="1" dirty="0">
                <a:solidFill>
                  <a:schemeClr val="bg1"/>
                </a:solidFill>
              </a:rPr>
              <a:t>语言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" y="1627665"/>
            <a:ext cx="4756516" cy="3151192"/>
          </a:xfrm>
          <a:prstGeom prst="rect">
            <a:avLst/>
          </a:prstGeom>
        </p:spPr>
      </p:pic>
      <p:pic>
        <p:nvPicPr>
          <p:cNvPr id="7" name="Picture 2" descr="https://timgsa.baidu.com/timg?image&amp;quality=80&amp;size=b9999_10000&amp;sec=1599414983866&amp;di=dfaa3c9716a4336272a2b3c18e950f8a&amp;imgtype=0&amp;src=http%3A%2F%2F5b0988e595225.cdn.sohucs.com%2Fimages%2F20190924%2F74fb082ed05f4fc4b9fcc0e3f3a49342.jpeg">
            <a:extLst>
              <a:ext uri="{FF2B5EF4-FFF2-40B4-BE49-F238E27FC236}">
                <a16:creationId xmlns:a16="http://schemas.microsoft.com/office/drawing/2014/main" id="{3F8BABD2-42BA-46B2-862E-F1C2F13F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7666"/>
            <a:ext cx="4755722" cy="31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4780AB-14E7-419C-93E3-20DE1A68248F}"/>
              </a:ext>
            </a:extLst>
          </p:cNvPr>
          <p:cNvSpPr/>
          <p:nvPr/>
        </p:nvSpPr>
        <p:spPr>
          <a:xfrm>
            <a:off x="5587422" y="5057327"/>
            <a:ext cx="1107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984607A-4BEB-4929-AE7B-25AEC0D0F118}"/>
              </a:ext>
            </a:extLst>
          </p:cNvPr>
          <p:cNvSpPr txBox="1"/>
          <p:nvPr/>
        </p:nvSpPr>
        <p:spPr>
          <a:xfrm>
            <a:off x="4682792" y="573246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ZY2006109 </a:t>
            </a:r>
            <a:r>
              <a:rPr lang="zh-CN" altLang="en-US" dirty="0"/>
              <a:t>姬轶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ZY2006321 </a:t>
            </a:r>
            <a:r>
              <a:rPr lang="zh-CN" altLang="en-US" dirty="0"/>
              <a:t>刘卓程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566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语法规则设计（实现设计）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8B0CBB-CF6A-4512-BB3C-8DE028CB921D}"/>
              </a:ext>
            </a:extLst>
          </p:cNvPr>
          <p:cNvSpPr/>
          <p:nvPr/>
        </p:nvSpPr>
        <p:spPr>
          <a:xfrm>
            <a:off x="2309092" y="1782648"/>
            <a:ext cx="91940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本语言采用 </a:t>
            </a:r>
            <a:r>
              <a:rPr lang="en-US" altLang="zh-CN" dirty="0"/>
              <a:t>EBNF </a:t>
            </a:r>
            <a:r>
              <a:rPr lang="zh-CN" altLang="en-US" dirty="0"/>
              <a:t>来描述语法，并通过对部分语法的改造，消除间接递归的文法可能导致的死循环问题。</a:t>
            </a:r>
            <a:endParaRPr lang="en-US" altLang="zh-CN" dirty="0"/>
          </a:p>
          <a:p>
            <a:r>
              <a:rPr lang="zh-CN" altLang="en-US" dirty="0"/>
              <a:t>同时，为了降低语法的复杂度，允许一些语法存在二义性，这部分问题可以通过定义优先级从而消除，具体可以参照 </a:t>
            </a:r>
            <a:r>
              <a:rPr lang="en-US" altLang="zh-CN" dirty="0"/>
              <a:t>Python </a:t>
            </a:r>
            <a:r>
              <a:rPr lang="zh-CN" altLang="en-US" dirty="0"/>
              <a:t>的运算符优先级和结合性一览表。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实现语法分析的基本步骤：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+mn-ea"/>
              </a:rPr>
              <a:t>对程序设计语言的语法规则进行形式化描述（用 </a:t>
            </a:r>
            <a:r>
              <a:rPr lang="en-US" altLang="zh-CN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型文法）；</a:t>
            </a:r>
            <a:endParaRPr lang="en-US" altLang="zh-CN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+mn-ea"/>
              </a:rPr>
              <a:t> 根据语言的语法描述形式，定义各种基本语法结构的抽象语法树； </a:t>
            </a:r>
            <a:endParaRPr lang="en-US" altLang="zh-CN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+mn-ea"/>
              </a:rPr>
              <a:t>选择一种合适的语法分析算法，并在分析程序中插入构造语法树等动作，组成语法分析程序。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014A26-2113-45BE-980F-E4191E722B1F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65AAA9-A558-492C-9BCD-3B7594314DDC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37B8FF-CF1D-4A49-B7E6-71564822DC2C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D9D3A-F357-4E80-8CED-500438224F0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62FBB8-CDF7-4F29-9F83-BCB1143B54AF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B494C5-1D65-4552-BB5A-F38FF1EF5280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26727C-740B-40D5-8133-845B60F43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F61828F-D391-4A22-826B-521FEF6355D0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6CF159-2A9D-4114-AB46-8C967E637755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F414BA-33C5-42F1-97C2-A8F35FFE464F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1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0" y="349134"/>
            <a:ext cx="509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语法规则设计（整体设计）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279ACB-5BD1-4568-A629-4FA6E9E0CEFF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540E0A-B6E0-4F95-A0D5-F8F8899F731D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2C599-1B0D-43B8-B592-2F56607569DB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684A33-86A3-4B64-AE8F-2603054985A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89FEFA-1503-4653-9E7B-A0522A36B06C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FE2CB-82FE-4D10-8CFD-592CE4098766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3D6B1E7-B78E-40BC-8F81-184AB6A54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0E6FC9E-1561-485D-98F6-C5564F5BB95A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5D5D13-C5D0-4184-8A4C-CB9EE9DA0806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08701B-A91A-4495-AB5F-E100251EB1AE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7D6352-4EE6-41F0-B014-D3C2D91A127A}"/>
              </a:ext>
            </a:extLst>
          </p:cNvPr>
          <p:cNvSpPr/>
          <p:nvPr/>
        </p:nvSpPr>
        <p:spPr>
          <a:xfrm>
            <a:off x="2111315" y="1233776"/>
            <a:ext cx="95601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语法规则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indent="-6858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 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features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featureSpec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 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 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association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featureSpec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portSpec|ParameterSpec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none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IOtype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portType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{ association }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portType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port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[ reference ] |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event data port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[ reference ]|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event port</a:t>
            </a: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IOtype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parameter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[ reference ][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{ association }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IOtype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 out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flowSourceSpec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flowSinkSpec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flowPathSpec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none;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flowSourceSpec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 :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 source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{ association }</a:t>
            </a:r>
            <a:r>
              <a:rPr lang="en-US" altLang="zh-CN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flowSinkSpec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 :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 sink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association }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flowPathSpec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flow path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-&gt;identifier;</a:t>
            </a: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association --&gt;[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]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splitter [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constant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access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decimal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|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none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splitter--&gt;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+=&gt;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 --&gt;[  {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 ::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 ] 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0" y="349134"/>
            <a:ext cx="509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语法规则设计（语法改造示例）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279ACB-5BD1-4568-A629-4FA6E9E0CEFF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540E0A-B6E0-4F95-A0D5-F8F8899F731D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2C599-1B0D-43B8-B592-2F56607569DB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684A33-86A3-4B64-AE8F-2603054985A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89FEFA-1503-4653-9E7B-A0522A36B06C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FE2CB-82FE-4D10-8CFD-592CE4098766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3D6B1E7-B78E-40BC-8F81-184AB6A54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0E6FC9E-1561-485D-98F6-C5564F5BB95A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5D5D13-C5D0-4184-8A4C-CB9EE9DA0806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08701B-A91A-4495-AB5F-E100251EB1AE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D7A367-5D22-467F-AA03-35CA69D56C6E}"/>
              </a:ext>
            </a:extLst>
          </p:cNvPr>
          <p:cNvSpPr/>
          <p:nvPr/>
        </p:nvSpPr>
        <p:spPr>
          <a:xfrm>
            <a:off x="2095739" y="1222053"/>
            <a:ext cx="9795180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featureSpec</a:t>
            </a:r>
            <a:r>
              <a:rPr lang="zh-CN" altLang="en-US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portSpec</a:t>
            </a:r>
            <a:r>
              <a:rPr lang="zh-CN" altLang="en-US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ParameterSpec</a:t>
            </a:r>
            <a:r>
              <a:rPr lang="zh-CN" altLang="en-US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portType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dirty="0">
                <a:latin typeface="+mj-lt"/>
              </a:rPr>
              <a:t>改造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featureSpec</a:t>
            </a: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→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portSpec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|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ParameterSpec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|  none ;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portSpec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→ identifier :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IOtype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portType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[  {   {  association   } }   ] ;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ParameterSpec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→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identifier :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IOtype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parameter [ reference ][ { { association } } ] ;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portType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→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data port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[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reference   ]</a:t>
            </a:r>
            <a:b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  | event data port [ reference ]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b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  | event port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改造后，文法变为：</a:t>
            </a:r>
            <a:endParaRPr lang="zh-CN" altLang="zh-CN" sz="14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</a:t>
            </a:r>
            <a:r>
              <a:rPr lang="zh-CN" altLang="en-US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featureSpec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→ identifier :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IOtype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port| none ;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i="1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</a:t>
            </a:r>
            <a:r>
              <a:rPr lang="zh-CN" altLang="en-US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port →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portSpec|ParameterSpec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i="1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zh-CN" altLang="en-US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portSpec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→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portType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[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{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{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association </a:t>
            </a:r>
            <a:r>
              <a:rPr lang="en-US" altLang="zh-CN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} }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] ;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i="1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</a:t>
            </a:r>
            <a:r>
              <a:rPr lang="zh-CN" altLang="en-US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ParameterSpec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→ parameter [ reference][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{</a:t>
            </a:r>
            <a:r>
              <a:rPr lang="zh-CN" altLang="en-US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{ association }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}</a:t>
            </a:r>
            <a:r>
              <a:rPr lang="zh-CN" altLang="en-US" b="1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];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i="1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</a:t>
            </a:r>
            <a:r>
              <a:rPr lang="zh-CN" altLang="en-US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i="0" kern="100" dirty="0" err="1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portType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→ data port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i="0" kern="100" dirty="0"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reference ]</a:t>
            </a:r>
            <a:br>
              <a:rPr lang="en-US" altLang="zh-CN" i="1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| event data port [ reference ]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br>
              <a:rPr lang="en-US" altLang="zh-CN" i="1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0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            </a:t>
            </a:r>
            <a:r>
              <a:rPr lang="en-US" altLang="zh-CN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| event port</a:t>
            </a:r>
            <a:r>
              <a:rPr lang="zh-CN" altLang="en-US" i="0" kern="100" dirty="0">
                <a:latin typeface="+mj-lt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zh-CN" altLang="zh-CN" i="1" kern="1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2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0" y="349134"/>
            <a:ext cx="509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语法规则设计（设计思路）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279ACB-5BD1-4568-A629-4FA6E9E0CEFF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540E0A-B6E0-4F95-A0D5-F8F8899F731D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2C599-1B0D-43B8-B592-2F56607569DB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684A33-86A3-4B64-AE8F-2603054985A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89FEFA-1503-4653-9E7B-A0522A36B06C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FE2CB-82FE-4D10-8CFD-592CE4098766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3D6B1E7-B78E-40BC-8F81-184AB6A54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0E6FC9E-1561-485D-98F6-C5564F5BB95A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5D5D13-C5D0-4184-8A4C-CB9EE9DA0806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08701B-A91A-4495-AB5F-E100251EB1AE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818C4A-75CB-47AA-8F45-1DE6BA9F8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95" y="1473776"/>
            <a:ext cx="7104762" cy="5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44D6BB-0A22-4A24-90C4-B1331B2F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995" y="2919717"/>
            <a:ext cx="5885714" cy="6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9F8B9C-045C-480F-86A1-E6DCCB56E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95" y="3913105"/>
            <a:ext cx="5990476" cy="7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4000EE-8626-449B-A775-F1471BEAA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5" y="5114591"/>
            <a:ext cx="5514286" cy="76190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12ED1FB-2EBC-4B14-93FE-9592E5C9AF84}"/>
              </a:ext>
            </a:extLst>
          </p:cNvPr>
          <p:cNvSpPr/>
          <p:nvPr/>
        </p:nvSpPr>
        <p:spPr>
          <a:xfrm>
            <a:off x="2122995" y="1995385"/>
            <a:ext cx="9079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一个线程的规格定义需要定义它的特征（线程作用）、数据流（数据流源、数据流目标、数据路径）、属性（线程数据接口的流量）。使用</a:t>
            </a:r>
            <a:r>
              <a:rPr lang="en-US" altLang="zh-CN" dirty="0"/>
              <a:t>thread identifier </a:t>
            </a:r>
            <a:r>
              <a:rPr lang="zh-CN" altLang="en-US" dirty="0"/>
              <a:t>和 </a:t>
            </a:r>
            <a:r>
              <a:rPr lang="en-US" altLang="zh-CN" dirty="0"/>
              <a:t>end identifier </a:t>
            </a:r>
            <a:r>
              <a:rPr lang="zh-CN" altLang="en-US" dirty="0"/>
              <a:t>来标识一个线程。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2EF3A-668E-43A7-8C20-A2418874BEB2}"/>
              </a:ext>
            </a:extLst>
          </p:cNvPr>
          <p:cNvSpPr txBox="1"/>
          <p:nvPr/>
        </p:nvSpPr>
        <p:spPr>
          <a:xfrm>
            <a:off x="8442927" y="29150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特征规格声明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169BB1-205E-48D3-AD64-68FF30895BF0}"/>
              </a:ext>
            </a:extLst>
          </p:cNvPr>
          <p:cNvSpPr txBox="1"/>
          <p:nvPr/>
        </p:nvSpPr>
        <p:spPr>
          <a:xfrm>
            <a:off x="8442927" y="391310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特征中 参数规格声明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35232E-22EA-4576-B6C9-D8F75C2838C7}"/>
              </a:ext>
            </a:extLst>
          </p:cNvPr>
          <p:cNvSpPr txBox="1"/>
          <p:nvPr/>
        </p:nvSpPr>
        <p:spPr>
          <a:xfrm>
            <a:off x="8226037" y="5033878"/>
            <a:ext cx="276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数据流规格声明：包括数据源、数据流目标、数据流路径的声明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4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0" y="349134"/>
            <a:ext cx="509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语法规则设计（设计思路）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279ACB-5BD1-4568-A629-4FA6E9E0CEFF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540E0A-B6E0-4F95-A0D5-F8F8899F731D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2C599-1B0D-43B8-B592-2F56607569DB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684A33-86A3-4B64-AE8F-2603054985A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89FEFA-1503-4653-9E7B-A0522A36B06C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FE2CB-82FE-4D10-8CFD-592CE4098766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3D6B1E7-B78E-40BC-8F81-184AB6A54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0E6FC9E-1561-485D-98F6-C5564F5BB95A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5D5D13-C5D0-4184-8A4C-CB9EE9DA0806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08701B-A91A-4495-AB5F-E100251EB1AE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5A1832-884E-4A86-99BA-150A205B9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412" y="1739591"/>
            <a:ext cx="5980952" cy="7142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C794365-BB96-487F-9D6D-B287FD9A04D8}"/>
              </a:ext>
            </a:extLst>
          </p:cNvPr>
          <p:cNvSpPr/>
          <p:nvPr/>
        </p:nvSpPr>
        <p:spPr>
          <a:xfrm>
            <a:off x="2209412" y="2828835"/>
            <a:ext cx="9079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Association(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约束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      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用来约束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identifier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中的数据规格。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Splitter(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分隔符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      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用以限定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identifier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的数据规格大小（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=&gt;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用来限定不变的大小，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+=&gt;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用来限定下界）。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Reference(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引用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       : :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作为运算符，</a:t>
            </a:r>
            <a:r>
              <a:rPr lang="zh-CN" altLang="en-US" dirty="0"/>
              <a:t>表示作用域和所属关系（参考了</a:t>
            </a:r>
            <a:r>
              <a:rPr lang="en-US" altLang="zh-CN" dirty="0"/>
              <a:t>C</a:t>
            </a:r>
            <a:r>
              <a:rPr lang="zh-CN" altLang="en-US" dirty="0"/>
              <a:t>中的语法）。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1A9EB39-0B80-430B-A381-7F80611D045F}"/>
              </a:ext>
            </a:extLst>
          </p:cNvPr>
          <p:cNvSpPr/>
          <p:nvPr/>
        </p:nvSpPr>
        <p:spPr>
          <a:xfrm>
            <a:off x="-444500" y="4822744"/>
            <a:ext cx="13081000" cy="28067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A8E0DAB-CB01-411E-9E37-3B384B76F208}"/>
              </a:ext>
            </a:extLst>
          </p:cNvPr>
          <p:cNvSpPr/>
          <p:nvPr/>
        </p:nvSpPr>
        <p:spPr>
          <a:xfrm>
            <a:off x="-444500" y="4533900"/>
            <a:ext cx="13081000" cy="19939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noFill/>
          <a:ln w="19050"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81381F41-5FA9-4033-B28B-57E2B7B9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15" y="330200"/>
            <a:ext cx="4140170" cy="4143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444500">
              <a:srgbClr val="447A8D"/>
            </a:inn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1A3A3F1B-44F8-419E-B44B-9509AEB60ABF}"/>
              </a:ext>
            </a:extLst>
          </p:cNvPr>
          <p:cNvSpPr>
            <a:spLocks noEditPoints="1"/>
          </p:cNvSpPr>
          <p:nvPr/>
        </p:nvSpPr>
        <p:spPr bwMode="auto">
          <a:xfrm>
            <a:off x="5593754" y="937598"/>
            <a:ext cx="1152075" cy="1217138"/>
          </a:xfrm>
          <a:custGeom>
            <a:avLst/>
            <a:gdLst>
              <a:gd name="T0" fmla="*/ 2147483646 w 1404"/>
              <a:gd name="T1" fmla="*/ 0 h 1483"/>
              <a:gd name="T2" fmla="*/ 2147483646 w 1404"/>
              <a:gd name="T3" fmla="*/ 2147483646 h 1483"/>
              <a:gd name="T4" fmla="*/ 2147483646 w 1404"/>
              <a:gd name="T5" fmla="*/ 2147483646 h 1483"/>
              <a:gd name="T6" fmla="*/ 2147483646 w 1404"/>
              <a:gd name="T7" fmla="*/ 2147483646 h 1483"/>
              <a:gd name="T8" fmla="*/ 2147483646 w 1404"/>
              <a:gd name="T9" fmla="*/ 2147483646 h 1483"/>
              <a:gd name="T10" fmla="*/ 2147483646 w 1404"/>
              <a:gd name="T11" fmla="*/ 2147483646 h 1483"/>
              <a:gd name="T12" fmla="*/ 2147483646 w 1404"/>
              <a:gd name="T13" fmla="*/ 2147483646 h 1483"/>
              <a:gd name="T14" fmla="*/ 2147483646 w 1404"/>
              <a:gd name="T15" fmla="*/ 2147483646 h 1483"/>
              <a:gd name="T16" fmla="*/ 0 w 1404"/>
              <a:gd name="T17" fmla="*/ 2147483646 h 1483"/>
              <a:gd name="T18" fmla="*/ 2147483646 w 1404"/>
              <a:gd name="T19" fmla="*/ 2147483646 h 1483"/>
              <a:gd name="T20" fmla="*/ 2147483646 w 1404"/>
              <a:gd name="T21" fmla="*/ 2147483646 h 1483"/>
              <a:gd name="T22" fmla="*/ 2147483646 w 1404"/>
              <a:gd name="T23" fmla="*/ 2147483646 h 1483"/>
              <a:gd name="T24" fmla="*/ 2147483646 w 1404"/>
              <a:gd name="T25" fmla="*/ 2147483646 h 1483"/>
              <a:gd name="T26" fmla="*/ 2147483646 w 1404"/>
              <a:gd name="T27" fmla="*/ 2147483646 h 1483"/>
              <a:gd name="T28" fmla="*/ 2147483646 w 1404"/>
              <a:gd name="T29" fmla="*/ 2147483646 h 1483"/>
              <a:gd name="T30" fmla="*/ 2147483646 w 1404"/>
              <a:gd name="T31" fmla="*/ 2147483646 h 1483"/>
              <a:gd name="T32" fmla="*/ 2147483646 w 1404"/>
              <a:gd name="T33" fmla="*/ 2147483646 h 1483"/>
              <a:gd name="T34" fmla="*/ 2147483646 w 1404"/>
              <a:gd name="T35" fmla="*/ 2147483646 h 1483"/>
              <a:gd name="T36" fmla="*/ 2147483646 w 1404"/>
              <a:gd name="T37" fmla="*/ 2147483646 h 1483"/>
              <a:gd name="T38" fmla="*/ 2147483646 w 1404"/>
              <a:gd name="T39" fmla="*/ 2147483646 h 1483"/>
              <a:gd name="T40" fmla="*/ 2147483646 w 1404"/>
              <a:gd name="T41" fmla="*/ 2147483646 h 1483"/>
              <a:gd name="T42" fmla="*/ 2147483646 w 1404"/>
              <a:gd name="T43" fmla="*/ 2147483646 h 1483"/>
              <a:gd name="T44" fmla="*/ 2147483646 w 1404"/>
              <a:gd name="T45" fmla="*/ 2147483646 h 1483"/>
              <a:gd name="T46" fmla="*/ 2147483646 w 1404"/>
              <a:gd name="T47" fmla="*/ 2147483646 h 1483"/>
              <a:gd name="T48" fmla="*/ 2147483646 w 1404"/>
              <a:gd name="T49" fmla="*/ 2147483646 h 1483"/>
              <a:gd name="T50" fmla="*/ 2147483646 w 1404"/>
              <a:gd name="T51" fmla="*/ 2147483646 h 1483"/>
              <a:gd name="T52" fmla="*/ 2147483646 w 1404"/>
              <a:gd name="T53" fmla="*/ 2147483646 h 1483"/>
              <a:gd name="T54" fmla="*/ 2147483646 w 1404"/>
              <a:gd name="T55" fmla="*/ 2147483646 h 1483"/>
              <a:gd name="T56" fmla="*/ 2147483646 w 1404"/>
              <a:gd name="T57" fmla="*/ 2147483646 h 1483"/>
              <a:gd name="T58" fmla="*/ 2147483646 w 1404"/>
              <a:gd name="T59" fmla="*/ 2147483646 h 1483"/>
              <a:gd name="T60" fmla="*/ 2147483646 w 1404"/>
              <a:gd name="T61" fmla="*/ 2147483646 h 1483"/>
              <a:gd name="T62" fmla="*/ 2147483646 w 1404"/>
              <a:gd name="T63" fmla="*/ 2147483646 h 1483"/>
              <a:gd name="T64" fmla="*/ 2147483646 w 1404"/>
              <a:gd name="T65" fmla="*/ 2147483646 h 1483"/>
              <a:gd name="T66" fmla="*/ 2147483646 w 1404"/>
              <a:gd name="T67" fmla="*/ 2147483646 h 1483"/>
              <a:gd name="T68" fmla="*/ 2147483646 w 1404"/>
              <a:gd name="T69" fmla="*/ 2147483646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58836181-577B-4601-9622-0627588A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rgbClr val="447A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6" name="TextBox 77">
            <a:extLst>
              <a:ext uri="{FF2B5EF4-FFF2-40B4-BE49-F238E27FC236}">
                <a16:creationId xmlns:a16="http://schemas.microsoft.com/office/drawing/2014/main" id="{A3B961D5-626E-4A2D-88B5-E37BB26A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293" y="3089495"/>
            <a:ext cx="3167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447A8D"/>
                </a:solidFill>
                <a:latin typeface="微软雅黑" panose="020B0503020204020204" pitchFamily="34" charset="-122"/>
              </a:rPr>
              <a:t>指称语义设计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8653BC6-7DA6-43E6-A576-49C366BC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39" y="2256296"/>
            <a:ext cx="996427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2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5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8598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指称语义设计（以</a:t>
            </a:r>
            <a:r>
              <a:rPr lang="en-US" altLang="zh-CN" sz="2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ThreadSpec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FeatureSpec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为例）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D217D15-96A2-439B-8153-39FBA86BFC06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380B36B-A954-493E-B777-523C82C8F489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7277C89-9DB1-4CC5-BF07-06309D4185E1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883838F-CFF2-48E3-9749-6EA2398F302F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词法、语法设计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69A9B7-A525-43BF-8DA6-82E63FB7A0E4}"/>
              </a:ext>
            </a:extLst>
          </p:cNvPr>
          <p:cNvSpPr/>
          <p:nvPr/>
        </p:nvSpPr>
        <p:spPr>
          <a:xfrm>
            <a:off x="-14743" y="2859702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447A8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F6C9D59-03C6-443F-8B42-8572E29EA9BB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9C6AC68A-E871-43AE-8431-932EAC408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F2C06937-F094-44AC-ABFF-49C70D6A8DFD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7E85F12-B8D0-4F82-B33B-71FC6B1E3532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4B88009-0AC6-46F9-8202-2D7426C22DB6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BC8202-C37F-4197-8132-1733D06A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27" y="1476993"/>
            <a:ext cx="5334251" cy="5031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FB3ABD-78C4-4E06-8641-4600ED038C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5"/>
          <a:stretch/>
        </p:blipFill>
        <p:spPr>
          <a:xfrm>
            <a:off x="6645225" y="1476993"/>
            <a:ext cx="5765095" cy="503187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1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1A9EB39-0B80-430B-A381-7F80611D045F}"/>
              </a:ext>
            </a:extLst>
          </p:cNvPr>
          <p:cNvSpPr/>
          <p:nvPr/>
        </p:nvSpPr>
        <p:spPr>
          <a:xfrm>
            <a:off x="-444500" y="4731281"/>
            <a:ext cx="13081000" cy="28067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A8E0DAB-CB01-411E-9E37-3B384B76F208}"/>
              </a:ext>
            </a:extLst>
          </p:cNvPr>
          <p:cNvSpPr/>
          <p:nvPr/>
        </p:nvSpPr>
        <p:spPr>
          <a:xfrm>
            <a:off x="-444500" y="4533900"/>
            <a:ext cx="13081000" cy="19939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noFill/>
          <a:ln w="19050"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81381F41-5FA9-4033-B28B-57E2B7B9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15" y="330200"/>
            <a:ext cx="4140170" cy="4143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444500">
              <a:srgbClr val="447A8D"/>
            </a:inn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1A3A3F1B-44F8-419E-B44B-9509AEB60ABF}"/>
              </a:ext>
            </a:extLst>
          </p:cNvPr>
          <p:cNvSpPr>
            <a:spLocks noEditPoints="1"/>
          </p:cNvSpPr>
          <p:nvPr/>
        </p:nvSpPr>
        <p:spPr bwMode="auto">
          <a:xfrm>
            <a:off x="5593754" y="937598"/>
            <a:ext cx="1152075" cy="1217138"/>
          </a:xfrm>
          <a:custGeom>
            <a:avLst/>
            <a:gdLst>
              <a:gd name="T0" fmla="*/ 2147483646 w 1404"/>
              <a:gd name="T1" fmla="*/ 0 h 1483"/>
              <a:gd name="T2" fmla="*/ 2147483646 w 1404"/>
              <a:gd name="T3" fmla="*/ 2147483646 h 1483"/>
              <a:gd name="T4" fmla="*/ 2147483646 w 1404"/>
              <a:gd name="T5" fmla="*/ 2147483646 h 1483"/>
              <a:gd name="T6" fmla="*/ 2147483646 w 1404"/>
              <a:gd name="T7" fmla="*/ 2147483646 h 1483"/>
              <a:gd name="T8" fmla="*/ 2147483646 w 1404"/>
              <a:gd name="T9" fmla="*/ 2147483646 h 1483"/>
              <a:gd name="T10" fmla="*/ 2147483646 w 1404"/>
              <a:gd name="T11" fmla="*/ 2147483646 h 1483"/>
              <a:gd name="T12" fmla="*/ 2147483646 w 1404"/>
              <a:gd name="T13" fmla="*/ 2147483646 h 1483"/>
              <a:gd name="T14" fmla="*/ 2147483646 w 1404"/>
              <a:gd name="T15" fmla="*/ 2147483646 h 1483"/>
              <a:gd name="T16" fmla="*/ 0 w 1404"/>
              <a:gd name="T17" fmla="*/ 2147483646 h 1483"/>
              <a:gd name="T18" fmla="*/ 2147483646 w 1404"/>
              <a:gd name="T19" fmla="*/ 2147483646 h 1483"/>
              <a:gd name="T20" fmla="*/ 2147483646 w 1404"/>
              <a:gd name="T21" fmla="*/ 2147483646 h 1483"/>
              <a:gd name="T22" fmla="*/ 2147483646 w 1404"/>
              <a:gd name="T23" fmla="*/ 2147483646 h 1483"/>
              <a:gd name="T24" fmla="*/ 2147483646 w 1404"/>
              <a:gd name="T25" fmla="*/ 2147483646 h 1483"/>
              <a:gd name="T26" fmla="*/ 2147483646 w 1404"/>
              <a:gd name="T27" fmla="*/ 2147483646 h 1483"/>
              <a:gd name="T28" fmla="*/ 2147483646 w 1404"/>
              <a:gd name="T29" fmla="*/ 2147483646 h 1483"/>
              <a:gd name="T30" fmla="*/ 2147483646 w 1404"/>
              <a:gd name="T31" fmla="*/ 2147483646 h 1483"/>
              <a:gd name="T32" fmla="*/ 2147483646 w 1404"/>
              <a:gd name="T33" fmla="*/ 2147483646 h 1483"/>
              <a:gd name="T34" fmla="*/ 2147483646 w 1404"/>
              <a:gd name="T35" fmla="*/ 2147483646 h 1483"/>
              <a:gd name="T36" fmla="*/ 2147483646 w 1404"/>
              <a:gd name="T37" fmla="*/ 2147483646 h 1483"/>
              <a:gd name="T38" fmla="*/ 2147483646 w 1404"/>
              <a:gd name="T39" fmla="*/ 2147483646 h 1483"/>
              <a:gd name="T40" fmla="*/ 2147483646 w 1404"/>
              <a:gd name="T41" fmla="*/ 2147483646 h 1483"/>
              <a:gd name="T42" fmla="*/ 2147483646 w 1404"/>
              <a:gd name="T43" fmla="*/ 2147483646 h 1483"/>
              <a:gd name="T44" fmla="*/ 2147483646 w 1404"/>
              <a:gd name="T45" fmla="*/ 2147483646 h 1483"/>
              <a:gd name="T46" fmla="*/ 2147483646 w 1404"/>
              <a:gd name="T47" fmla="*/ 2147483646 h 1483"/>
              <a:gd name="T48" fmla="*/ 2147483646 w 1404"/>
              <a:gd name="T49" fmla="*/ 2147483646 h 1483"/>
              <a:gd name="T50" fmla="*/ 2147483646 w 1404"/>
              <a:gd name="T51" fmla="*/ 2147483646 h 1483"/>
              <a:gd name="T52" fmla="*/ 2147483646 w 1404"/>
              <a:gd name="T53" fmla="*/ 2147483646 h 1483"/>
              <a:gd name="T54" fmla="*/ 2147483646 w 1404"/>
              <a:gd name="T55" fmla="*/ 2147483646 h 1483"/>
              <a:gd name="T56" fmla="*/ 2147483646 w 1404"/>
              <a:gd name="T57" fmla="*/ 2147483646 h 1483"/>
              <a:gd name="T58" fmla="*/ 2147483646 w 1404"/>
              <a:gd name="T59" fmla="*/ 2147483646 h 1483"/>
              <a:gd name="T60" fmla="*/ 2147483646 w 1404"/>
              <a:gd name="T61" fmla="*/ 2147483646 h 1483"/>
              <a:gd name="T62" fmla="*/ 2147483646 w 1404"/>
              <a:gd name="T63" fmla="*/ 2147483646 h 1483"/>
              <a:gd name="T64" fmla="*/ 2147483646 w 1404"/>
              <a:gd name="T65" fmla="*/ 2147483646 h 1483"/>
              <a:gd name="T66" fmla="*/ 2147483646 w 1404"/>
              <a:gd name="T67" fmla="*/ 2147483646 h 1483"/>
              <a:gd name="T68" fmla="*/ 2147483646 w 1404"/>
              <a:gd name="T69" fmla="*/ 2147483646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58836181-577B-4601-9622-0627588A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rgbClr val="447A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6" name="TextBox 77">
            <a:extLst>
              <a:ext uri="{FF2B5EF4-FFF2-40B4-BE49-F238E27FC236}">
                <a16:creationId xmlns:a16="http://schemas.microsoft.com/office/drawing/2014/main" id="{A3B961D5-626E-4A2D-88B5-E37BB26A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293" y="3092669"/>
            <a:ext cx="3167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447A8D"/>
                </a:solidFill>
                <a:latin typeface="微软雅黑" panose="020B0503020204020204" pitchFamily="34" charset="-122"/>
              </a:rPr>
              <a:t>实现与验证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8653BC6-7DA6-43E6-A576-49C366BC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39" y="2256296"/>
            <a:ext cx="996427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4</a:t>
            </a:r>
            <a:endParaRPr lang="zh-CN" altLang="en-US" sz="2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DCD4892D-FBBD-4CC9-B0A3-A6822931BC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2919" y="5828363"/>
            <a:ext cx="172969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" name="TextBox 84">
            <a:extLst>
              <a:ext uri="{FF2B5EF4-FFF2-40B4-BE49-F238E27FC236}">
                <a16:creationId xmlns:a16="http://schemas.microsoft.com/office/drawing/2014/main" id="{368F7DCC-DB9B-4A67-BC4A-434E0386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685" y="5676023"/>
            <a:ext cx="3556108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9" dirty="0">
                <a:solidFill>
                  <a:schemeClr val="bg1"/>
                </a:solidFill>
                <a:latin typeface="微软雅黑" panose="020B0503020204020204" pitchFamily="34" charset="-122"/>
              </a:rPr>
              <a:t>实现</a:t>
            </a:r>
          </a:p>
        </p:txBody>
      </p:sp>
      <p:sp>
        <p:nvSpPr>
          <p:cNvPr id="47" name="Oval 42">
            <a:extLst>
              <a:ext uri="{FF2B5EF4-FFF2-40B4-BE49-F238E27FC236}">
                <a16:creationId xmlns:a16="http://schemas.microsoft.com/office/drawing/2014/main" id="{EBE90984-74DE-4F8C-9505-EFEEBA82C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8105" y="5828363"/>
            <a:ext cx="158688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0" name="TextBox 90">
            <a:extLst>
              <a:ext uri="{FF2B5EF4-FFF2-40B4-BE49-F238E27FC236}">
                <a16:creationId xmlns:a16="http://schemas.microsoft.com/office/drawing/2014/main" id="{647B33B3-C5A6-4397-8B87-C8B9E8DD5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873" y="5676023"/>
            <a:ext cx="2664372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9" dirty="0">
                <a:solidFill>
                  <a:schemeClr val="bg1"/>
                </a:solidFill>
                <a:latin typeface="微软雅黑" panose="020B0503020204020204" pitchFamily="34" charset="-122"/>
              </a:rPr>
              <a:t>测试验证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4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9AE4B11-BB65-4DC4-A1C1-6C37281C27A8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774F48-BBA4-4591-8A95-8DBD0546A2B6}"/>
              </a:ext>
            </a:extLst>
          </p:cNvPr>
          <p:cNvSpPr/>
          <p:nvPr/>
        </p:nvSpPr>
        <p:spPr>
          <a:xfrm>
            <a:off x="-14743" y="2859702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1F5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E2CC32-FA57-489B-941C-78F36376C3FF}"/>
              </a:ext>
            </a:extLst>
          </p:cNvPr>
          <p:cNvSpPr/>
          <p:nvPr/>
        </p:nvSpPr>
        <p:spPr>
          <a:xfrm>
            <a:off x="-16121" y="3655561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F47FA9-3DB2-498D-B32A-EFD15DB6810C}"/>
              </a:ext>
            </a:extLst>
          </p:cNvPr>
          <p:cNvSpPr/>
          <p:nvPr/>
        </p:nvSpPr>
        <p:spPr>
          <a:xfrm>
            <a:off x="-16121" y="44510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3F22C8-A8CF-45FB-BC61-2D44B76CC200}"/>
              </a:ext>
            </a:extLst>
          </p:cNvPr>
          <p:cNvSpPr/>
          <p:nvPr/>
        </p:nvSpPr>
        <p:spPr>
          <a:xfrm>
            <a:off x="-16121" y="52461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36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实现（词法分析器）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8B6BA76-A74F-44AE-9CA5-C45CD9089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96D2B1D-49C5-446A-9C04-358603AC8EF2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3F239D-1C4A-4FB1-AE3F-6355AFC8E12F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3C92E3-EFA2-4DDE-89B9-B6A054C44CFA}"/>
              </a:ext>
            </a:extLst>
          </p:cNvPr>
          <p:cNvSpPr/>
          <p:nvPr/>
        </p:nvSpPr>
        <p:spPr>
          <a:xfrm>
            <a:off x="2022923" y="1495143"/>
            <a:ext cx="28965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词法分析器：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    </a:t>
            </a:r>
            <a:r>
              <a:rPr lang="zh-CN" altLang="en-US" dirty="0"/>
              <a:t>词法分析的设计经历从正规表达式到不确定性有穷自动机（</a:t>
            </a:r>
            <a:r>
              <a:rPr lang="en-US" altLang="zh-CN" dirty="0"/>
              <a:t>NFA</a:t>
            </a:r>
            <a:r>
              <a:rPr lang="zh-CN" altLang="en-US" dirty="0"/>
              <a:t>）再通过词法规则的改写建立确定性有穷自动机（</a:t>
            </a:r>
            <a:r>
              <a:rPr lang="en-US" altLang="zh-CN" dirty="0"/>
              <a:t>DFA</a:t>
            </a:r>
            <a:r>
              <a:rPr lang="zh-CN" altLang="en-US" dirty="0"/>
              <a:t>），最后产生词法分析程序。</a:t>
            </a:r>
            <a:endParaRPr lang="en-US" altLang="zh-CN" dirty="0"/>
          </a:p>
          <a:p>
            <a:r>
              <a:rPr lang="zh-CN" altLang="en-US" dirty="0"/>
              <a:t>    词法分析器对输入的语言源码进行词法分析，生成</a:t>
            </a:r>
            <a:r>
              <a:rPr lang="en-US" altLang="zh-CN" dirty="0"/>
              <a:t>Token</a:t>
            </a:r>
            <a:r>
              <a:rPr lang="zh-CN" altLang="en-US" dirty="0"/>
              <a:t>序列，并按原顺序、结构输出到 </a:t>
            </a:r>
            <a:r>
              <a:rPr lang="en-US" altLang="zh-CN" dirty="0" err="1"/>
              <a:t>tokenOut</a:t>
            </a:r>
            <a:r>
              <a:rPr lang="en-US" altLang="zh-CN" dirty="0"/>
              <a:t> </a:t>
            </a:r>
            <a:r>
              <a:rPr lang="zh-CN" altLang="en-US" dirty="0"/>
              <a:t>文件中，等待下一步的语法分析。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E03D10-DE8B-4622-BF51-EB413D6F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531" y="1234851"/>
            <a:ext cx="6295508" cy="5610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F1EEE6-20CB-406E-AFFC-777721A0EC51}"/>
              </a:ext>
            </a:extLst>
          </p:cNvPr>
          <p:cNvSpPr txBox="1"/>
          <p:nvPr/>
        </p:nvSpPr>
        <p:spPr>
          <a:xfrm>
            <a:off x="2096377" y="575031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确定性有穷自动机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3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9AE4B11-BB65-4DC4-A1C1-6C37281C27A8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774F48-BBA4-4591-8A95-8DBD0546A2B6}"/>
              </a:ext>
            </a:extLst>
          </p:cNvPr>
          <p:cNvSpPr/>
          <p:nvPr/>
        </p:nvSpPr>
        <p:spPr>
          <a:xfrm>
            <a:off x="-14743" y="2859702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1F5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E2CC32-FA57-489B-941C-78F36376C3FF}"/>
              </a:ext>
            </a:extLst>
          </p:cNvPr>
          <p:cNvSpPr/>
          <p:nvPr/>
        </p:nvSpPr>
        <p:spPr>
          <a:xfrm>
            <a:off x="-16121" y="3655561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F47FA9-3DB2-498D-B32A-EFD15DB6810C}"/>
              </a:ext>
            </a:extLst>
          </p:cNvPr>
          <p:cNvSpPr/>
          <p:nvPr/>
        </p:nvSpPr>
        <p:spPr>
          <a:xfrm>
            <a:off x="-16121" y="44510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3F22C8-A8CF-45FB-BC61-2D44B76CC200}"/>
              </a:ext>
            </a:extLst>
          </p:cNvPr>
          <p:cNvSpPr/>
          <p:nvPr/>
        </p:nvSpPr>
        <p:spPr>
          <a:xfrm>
            <a:off x="-16121" y="52461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36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实现（语法分析器）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8B6BA76-A74F-44AE-9CA5-C45CD9089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96D2B1D-49C5-446A-9C04-358603AC8EF2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3F239D-1C4A-4FB1-AE3F-6355AFC8E12F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3C92E3-EFA2-4DDE-89B9-B6A054C44CFA}"/>
              </a:ext>
            </a:extLst>
          </p:cNvPr>
          <p:cNvSpPr/>
          <p:nvPr/>
        </p:nvSpPr>
        <p:spPr>
          <a:xfrm>
            <a:off x="2022923" y="1495143"/>
            <a:ext cx="9187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语法分析：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    </a:t>
            </a:r>
            <a:r>
              <a:rPr lang="en-US" altLang="zh-CN" dirty="0"/>
              <a:t>1. </a:t>
            </a:r>
            <a:r>
              <a:rPr lang="zh-CN" altLang="en-US" dirty="0"/>
              <a:t>对程序设计语言的语法规则进行形式化描述（用 </a:t>
            </a:r>
            <a:r>
              <a:rPr lang="en-US" altLang="zh-CN" dirty="0"/>
              <a:t>2 </a:t>
            </a:r>
            <a:r>
              <a:rPr lang="zh-CN" altLang="en-US" dirty="0"/>
              <a:t>型文法）； 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根据语言的语法描述形式，定义各种基本语法结构的抽象语法树； </a:t>
            </a:r>
            <a:endParaRPr lang="en-US" altLang="zh-CN" dirty="0"/>
          </a:p>
          <a:p>
            <a:r>
              <a:rPr lang="en-US" altLang="zh-CN" dirty="0"/>
              <a:t>    3. </a:t>
            </a:r>
            <a:r>
              <a:rPr lang="zh-CN" altLang="en-US" dirty="0"/>
              <a:t>选择一种合适的语法分析算法，并在分析程序中插入构造语法树等动作。 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1EEE6-20CB-406E-AFFC-777721A0EC51}"/>
              </a:ext>
            </a:extLst>
          </p:cNvPr>
          <p:cNvSpPr txBox="1"/>
          <p:nvPr/>
        </p:nvSpPr>
        <p:spPr>
          <a:xfrm>
            <a:off x="2272720" y="328622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抽象语法树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EDCD23-3BD7-4955-BF02-F5233BC7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368" y="2695472"/>
            <a:ext cx="4421284" cy="1682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95F7AA-65FD-466D-A872-A3FA8A8B2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149" y="4246318"/>
            <a:ext cx="3083257" cy="15779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516AEC-1BD2-4389-A9EF-7BF3F494D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89" y="5061022"/>
            <a:ext cx="5248227" cy="15479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AEB70-2A22-4F7E-9D1D-191EED3A3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612" y="4325045"/>
            <a:ext cx="2904399" cy="7891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B4CDD6-2357-47A3-8C1F-A8CB57CB8F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776" y="3873199"/>
            <a:ext cx="3378149" cy="1934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92D2EA-4E9B-4483-929C-8FD7717F4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692" y="2868530"/>
            <a:ext cx="2601158" cy="8503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AE107D-A9E9-4624-9237-525083643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9755" y="5756467"/>
            <a:ext cx="3838255" cy="10911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8B63857-1116-4E0C-ADEF-88AAA25C3107}"/>
              </a:ext>
            </a:extLst>
          </p:cNvPr>
          <p:cNvSpPr txBox="1"/>
          <p:nvPr/>
        </p:nvSpPr>
        <p:spPr>
          <a:xfrm>
            <a:off x="10604854" y="30832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 ···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8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158502" y="1624397"/>
            <a:ext cx="162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latin typeface="+mn-ea"/>
                <a:ea typeface="+mn-ea"/>
                <a:cs typeface="Times New Roman" panose="02020603050405020304" pitchFamily="18" charset="0"/>
              </a:rPr>
              <a:t>设计思路</a:t>
            </a:r>
            <a:endParaRPr lang="zh-CN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8560" y="2385639"/>
            <a:ext cx="272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latin typeface="+mn-ea"/>
                <a:ea typeface="+mn-ea"/>
                <a:cs typeface="Times New Roman" panose="02020603050405020304" pitchFamily="18" charset="0"/>
              </a:rPr>
              <a:t>词法、语法分析</a:t>
            </a:r>
            <a:endParaRPr lang="zh-CN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58560" y="3146052"/>
            <a:ext cx="2326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latin typeface="+mn-ea"/>
                <a:ea typeface="+mn-ea"/>
                <a:cs typeface="Times New Roman" panose="02020603050405020304" pitchFamily="18" charset="0"/>
              </a:rPr>
              <a:t>指称语义设计</a:t>
            </a:r>
            <a:endParaRPr lang="zh-CN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58560" y="390646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实现与验证</a:t>
            </a:r>
            <a:endParaRPr lang="zh-CN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 bwMode="auto">
          <a:xfrm>
            <a:off x="6382744" y="1614872"/>
            <a:ext cx="479425" cy="481012"/>
            <a:chOff x="1928879" y="1944350"/>
            <a:chExt cx="1129689" cy="1129689"/>
          </a:xfrm>
        </p:grpSpPr>
        <p:sp>
          <p:nvSpPr>
            <p:cNvPr id="31" name="椭圆 3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8214" name="Freeform 7"/>
            <p:cNvSpPr>
              <a:spLocks noEditPoints="1"/>
            </p:cNvSpPr>
            <p:nvPr/>
          </p:nvSpPr>
          <p:spPr bwMode="auto">
            <a:xfrm>
              <a:off x="2108994" y="2226858"/>
              <a:ext cx="751325" cy="615695"/>
            </a:xfrm>
            <a:custGeom>
              <a:avLst/>
              <a:gdLst>
                <a:gd name="T0" fmla="*/ 413696 w 563"/>
                <a:gd name="T1" fmla="*/ 496830 h 461"/>
                <a:gd name="T2" fmla="*/ 428375 w 563"/>
                <a:gd name="T3" fmla="*/ 494159 h 461"/>
                <a:gd name="T4" fmla="*/ 736645 w 563"/>
                <a:gd name="T5" fmla="*/ 331220 h 461"/>
                <a:gd name="T6" fmla="*/ 745987 w 563"/>
                <a:gd name="T7" fmla="*/ 301837 h 461"/>
                <a:gd name="T8" fmla="*/ 716628 w 563"/>
                <a:gd name="T9" fmla="*/ 293824 h 461"/>
                <a:gd name="T10" fmla="*/ 415030 w 563"/>
                <a:gd name="T11" fmla="*/ 452756 h 461"/>
                <a:gd name="T12" fmla="*/ 78736 w 563"/>
                <a:gd name="T13" fmla="*/ 380636 h 461"/>
                <a:gd name="T14" fmla="*/ 50711 w 563"/>
                <a:gd name="T15" fmla="*/ 337898 h 461"/>
                <a:gd name="T16" fmla="*/ 94750 w 563"/>
                <a:gd name="T17" fmla="*/ 309851 h 461"/>
                <a:gd name="T18" fmla="*/ 417699 w 563"/>
                <a:gd name="T19" fmla="*/ 377965 h 461"/>
                <a:gd name="T20" fmla="*/ 428375 w 563"/>
                <a:gd name="T21" fmla="*/ 375293 h 461"/>
                <a:gd name="T22" fmla="*/ 736645 w 563"/>
                <a:gd name="T23" fmla="*/ 212355 h 461"/>
                <a:gd name="T24" fmla="*/ 745987 w 563"/>
                <a:gd name="T25" fmla="*/ 184308 h 461"/>
                <a:gd name="T26" fmla="*/ 716628 w 563"/>
                <a:gd name="T27" fmla="*/ 174959 h 461"/>
                <a:gd name="T28" fmla="*/ 413696 w 563"/>
                <a:gd name="T29" fmla="*/ 335227 h 461"/>
                <a:gd name="T30" fmla="*/ 78736 w 563"/>
                <a:gd name="T31" fmla="*/ 263106 h 461"/>
                <a:gd name="T32" fmla="*/ 50711 w 563"/>
                <a:gd name="T33" fmla="*/ 219032 h 461"/>
                <a:gd name="T34" fmla="*/ 94750 w 563"/>
                <a:gd name="T35" fmla="*/ 190986 h 461"/>
                <a:gd name="T36" fmla="*/ 397682 w 563"/>
                <a:gd name="T37" fmla="*/ 255093 h 461"/>
                <a:gd name="T38" fmla="*/ 408358 w 563"/>
                <a:gd name="T39" fmla="*/ 252422 h 461"/>
                <a:gd name="T40" fmla="*/ 717962 w 563"/>
                <a:gd name="T41" fmla="*/ 92154 h 461"/>
                <a:gd name="T42" fmla="*/ 713959 w 563"/>
                <a:gd name="T43" fmla="*/ 64107 h 461"/>
                <a:gd name="T44" fmla="*/ 413696 w 563"/>
                <a:gd name="T45" fmla="*/ 5342 h 461"/>
                <a:gd name="T46" fmla="*/ 332291 w 563"/>
                <a:gd name="T47" fmla="*/ 16027 h 461"/>
                <a:gd name="T48" fmla="*/ 54715 w 563"/>
                <a:gd name="T49" fmla="*/ 152254 h 461"/>
                <a:gd name="T50" fmla="*/ 44039 w 563"/>
                <a:gd name="T51" fmla="*/ 158932 h 461"/>
                <a:gd name="T52" fmla="*/ 9342 w 563"/>
                <a:gd name="T53" fmla="*/ 209684 h 461"/>
                <a:gd name="T54" fmla="*/ 33363 w 563"/>
                <a:gd name="T55" fmla="*/ 285811 h 461"/>
                <a:gd name="T56" fmla="*/ 9342 w 563"/>
                <a:gd name="T57" fmla="*/ 328549 h 461"/>
                <a:gd name="T58" fmla="*/ 33363 w 563"/>
                <a:gd name="T59" fmla="*/ 404676 h 461"/>
                <a:gd name="T60" fmla="*/ 9342 w 563"/>
                <a:gd name="T61" fmla="*/ 447414 h 461"/>
                <a:gd name="T62" fmla="*/ 69394 w 563"/>
                <a:gd name="T63" fmla="*/ 540903 h 461"/>
                <a:gd name="T64" fmla="*/ 415030 w 563"/>
                <a:gd name="T65" fmla="*/ 614359 h 461"/>
                <a:gd name="T66" fmla="*/ 428375 w 563"/>
                <a:gd name="T67" fmla="*/ 613024 h 461"/>
                <a:gd name="T68" fmla="*/ 736645 w 563"/>
                <a:gd name="T69" fmla="*/ 450085 h 461"/>
                <a:gd name="T70" fmla="*/ 745987 w 563"/>
                <a:gd name="T71" fmla="*/ 420703 h 461"/>
                <a:gd name="T72" fmla="*/ 716628 w 563"/>
                <a:gd name="T73" fmla="*/ 411354 h 461"/>
                <a:gd name="T74" fmla="*/ 413696 w 563"/>
                <a:gd name="T75" fmla="*/ 571621 h 461"/>
                <a:gd name="T76" fmla="*/ 78736 w 563"/>
                <a:gd name="T77" fmla="*/ 499501 h 461"/>
                <a:gd name="T78" fmla="*/ 50711 w 563"/>
                <a:gd name="T79" fmla="*/ 455427 h 461"/>
                <a:gd name="T80" fmla="*/ 94750 w 563"/>
                <a:gd name="T81" fmla="*/ 427380 h 461"/>
                <a:gd name="T82" fmla="*/ 413696 w 563"/>
                <a:gd name="T83" fmla="*/ 496830 h 461"/>
                <a:gd name="T84" fmla="*/ 395013 w 563"/>
                <a:gd name="T85" fmla="*/ 76127 h 461"/>
                <a:gd name="T86" fmla="*/ 539139 w 563"/>
                <a:gd name="T87" fmla="*/ 104174 h 461"/>
                <a:gd name="T88" fmla="*/ 476417 w 563"/>
                <a:gd name="T89" fmla="*/ 134892 h 461"/>
                <a:gd name="T90" fmla="*/ 332291 w 563"/>
                <a:gd name="T91" fmla="*/ 105510 h 461"/>
                <a:gd name="T92" fmla="*/ 395013 w 563"/>
                <a:gd name="T93" fmla="*/ 7612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>
            <a:grpSpLocks noChangeAspect="1"/>
          </p:cNvGrpSpPr>
          <p:nvPr/>
        </p:nvGrpSpPr>
        <p:grpSpPr bwMode="auto">
          <a:xfrm>
            <a:off x="6382802" y="2376114"/>
            <a:ext cx="479425" cy="481013"/>
            <a:chOff x="1928879" y="1944350"/>
            <a:chExt cx="1129689" cy="1129689"/>
          </a:xfrm>
        </p:grpSpPr>
        <p:sp>
          <p:nvSpPr>
            <p:cNvPr id="34" name="椭圆 33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8212" name="Freeform 18"/>
            <p:cNvSpPr>
              <a:spLocks noEditPoints="1"/>
            </p:cNvSpPr>
            <p:nvPr/>
          </p:nvSpPr>
          <p:spPr bwMode="auto">
            <a:xfrm>
              <a:off x="2155101" y="2105687"/>
              <a:ext cx="659346" cy="790830"/>
            </a:xfrm>
            <a:custGeom>
              <a:avLst/>
              <a:gdLst>
                <a:gd name="T0" fmla="*/ 659346 w 456"/>
                <a:gd name="T1" fmla="*/ 761968 h 548"/>
                <a:gd name="T2" fmla="*/ 630427 w 456"/>
                <a:gd name="T3" fmla="*/ 790830 h 548"/>
                <a:gd name="T4" fmla="*/ 121458 w 456"/>
                <a:gd name="T5" fmla="*/ 790830 h 548"/>
                <a:gd name="T6" fmla="*/ 0 w 456"/>
                <a:gd name="T7" fmla="*/ 669608 h 548"/>
                <a:gd name="T8" fmla="*/ 121458 w 456"/>
                <a:gd name="T9" fmla="*/ 548386 h 548"/>
                <a:gd name="T10" fmla="*/ 630427 w 456"/>
                <a:gd name="T11" fmla="*/ 548386 h 548"/>
                <a:gd name="T12" fmla="*/ 659346 w 456"/>
                <a:gd name="T13" fmla="*/ 575805 h 548"/>
                <a:gd name="T14" fmla="*/ 630427 w 456"/>
                <a:gd name="T15" fmla="*/ 604667 h 548"/>
                <a:gd name="T16" fmla="*/ 130134 w 456"/>
                <a:gd name="T17" fmla="*/ 604667 h 548"/>
                <a:gd name="T18" fmla="*/ 65067 w 456"/>
                <a:gd name="T19" fmla="*/ 669608 h 548"/>
                <a:gd name="T20" fmla="*/ 130134 w 456"/>
                <a:gd name="T21" fmla="*/ 734548 h 548"/>
                <a:gd name="T22" fmla="*/ 630427 w 456"/>
                <a:gd name="T23" fmla="*/ 734548 h 548"/>
                <a:gd name="T24" fmla="*/ 659346 w 456"/>
                <a:gd name="T25" fmla="*/ 761968 h 548"/>
                <a:gd name="T26" fmla="*/ 339795 w 456"/>
                <a:gd name="T27" fmla="*/ 112563 h 548"/>
                <a:gd name="T28" fmla="*/ 446794 w 456"/>
                <a:gd name="T29" fmla="*/ 8659 h 548"/>
                <a:gd name="T30" fmla="*/ 446794 w 456"/>
                <a:gd name="T31" fmla="*/ 0 h 548"/>
                <a:gd name="T32" fmla="*/ 438118 w 456"/>
                <a:gd name="T33" fmla="*/ 0 h 548"/>
                <a:gd name="T34" fmla="*/ 329673 w 456"/>
                <a:gd name="T35" fmla="*/ 103905 h 548"/>
                <a:gd name="T36" fmla="*/ 331119 w 456"/>
                <a:gd name="T37" fmla="*/ 111120 h 548"/>
                <a:gd name="T38" fmla="*/ 339795 w 456"/>
                <a:gd name="T39" fmla="*/ 112563 h 548"/>
                <a:gd name="T40" fmla="*/ 537888 w 456"/>
                <a:gd name="T41" fmla="*/ 197708 h 548"/>
                <a:gd name="T42" fmla="*/ 426551 w 456"/>
                <a:gd name="T43" fmla="*/ 122665 h 548"/>
                <a:gd name="T44" fmla="*/ 335457 w 456"/>
                <a:gd name="T45" fmla="*/ 141426 h 548"/>
                <a:gd name="T46" fmla="*/ 245809 w 456"/>
                <a:gd name="T47" fmla="*/ 122665 h 548"/>
                <a:gd name="T48" fmla="*/ 134472 w 456"/>
                <a:gd name="T49" fmla="*/ 197708 h 548"/>
                <a:gd name="T50" fmla="*/ 253038 w 456"/>
                <a:gd name="T51" fmla="*/ 492104 h 548"/>
                <a:gd name="T52" fmla="*/ 335457 w 456"/>
                <a:gd name="T53" fmla="*/ 473344 h 548"/>
                <a:gd name="T54" fmla="*/ 419321 w 456"/>
                <a:gd name="T55" fmla="*/ 492104 h 548"/>
                <a:gd name="T56" fmla="*/ 537888 w 456"/>
                <a:gd name="T57" fmla="*/ 197708 h 548"/>
                <a:gd name="T58" fmla="*/ 248701 w 456"/>
                <a:gd name="T59" fmla="*/ 181833 h 548"/>
                <a:gd name="T60" fmla="*/ 242917 w 456"/>
                <a:gd name="T61" fmla="*/ 181833 h 548"/>
                <a:gd name="T62" fmla="*/ 185080 w 456"/>
                <a:gd name="T63" fmla="*/ 232342 h 548"/>
                <a:gd name="T64" fmla="*/ 172066 w 456"/>
                <a:gd name="T65" fmla="*/ 243887 h 548"/>
                <a:gd name="T66" fmla="*/ 170620 w 456"/>
                <a:gd name="T67" fmla="*/ 243887 h 548"/>
                <a:gd name="T68" fmla="*/ 167728 w 456"/>
                <a:gd name="T69" fmla="*/ 242444 h 548"/>
                <a:gd name="T70" fmla="*/ 157607 w 456"/>
                <a:gd name="T71" fmla="*/ 226570 h 548"/>
                <a:gd name="T72" fmla="*/ 242917 w 456"/>
                <a:gd name="T73" fmla="*/ 152971 h 548"/>
                <a:gd name="T74" fmla="*/ 250147 w 456"/>
                <a:gd name="T75" fmla="*/ 152971 h 548"/>
                <a:gd name="T76" fmla="*/ 261714 w 456"/>
                <a:gd name="T77" fmla="*/ 168845 h 548"/>
                <a:gd name="T78" fmla="*/ 248701 w 456"/>
                <a:gd name="T79" fmla="*/ 181833 h 5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>
            <a:grpSpLocks noChangeAspect="1"/>
          </p:cNvGrpSpPr>
          <p:nvPr/>
        </p:nvGrpSpPr>
        <p:grpSpPr bwMode="auto">
          <a:xfrm>
            <a:off x="6382802" y="3136527"/>
            <a:ext cx="479425" cy="481012"/>
            <a:chOff x="1928879" y="1944350"/>
            <a:chExt cx="1129689" cy="1129689"/>
          </a:xfrm>
        </p:grpSpPr>
        <p:sp>
          <p:nvSpPr>
            <p:cNvPr id="39" name="椭圆 38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119073" y="2251134"/>
              <a:ext cx="749300" cy="509588"/>
              <a:chOff x="3897313" y="2018126"/>
              <a:chExt cx="749300" cy="509588"/>
            </a:xfrm>
            <a:solidFill>
              <a:schemeClr val="bg1"/>
            </a:solidFill>
          </p:grpSpPr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3897313" y="2018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2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3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4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5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6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7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8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49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50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2" name="组合 51"/>
          <p:cNvGrpSpPr>
            <a:grpSpLocks noChangeAspect="1"/>
          </p:cNvGrpSpPr>
          <p:nvPr/>
        </p:nvGrpSpPr>
        <p:grpSpPr bwMode="auto">
          <a:xfrm>
            <a:off x="6382802" y="3896939"/>
            <a:ext cx="479425" cy="481013"/>
            <a:chOff x="2817516" y="1944350"/>
            <a:chExt cx="1129689" cy="1129689"/>
          </a:xfrm>
        </p:grpSpPr>
        <p:sp>
          <p:nvSpPr>
            <p:cNvPr id="53" name="椭圆 52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8208" name="Freeform 5"/>
            <p:cNvSpPr>
              <a:spLocks noEditPoints="1"/>
            </p:cNvSpPr>
            <p:nvPr/>
          </p:nvSpPr>
          <p:spPr bwMode="auto">
            <a:xfrm>
              <a:off x="3195035" y="2160665"/>
              <a:ext cx="444894" cy="657916"/>
            </a:xfrm>
            <a:custGeom>
              <a:avLst/>
              <a:gdLst>
                <a:gd name="T0" fmla="*/ 266092 w 316"/>
                <a:gd name="T1" fmla="*/ 22541 h 467"/>
                <a:gd name="T2" fmla="*/ 316776 w 316"/>
                <a:gd name="T3" fmla="*/ 9862 h 467"/>
                <a:gd name="T4" fmla="*/ 422368 w 316"/>
                <a:gd name="T5" fmla="*/ 73258 h 467"/>
                <a:gd name="T6" fmla="*/ 435039 w 316"/>
                <a:gd name="T7" fmla="*/ 125384 h 467"/>
                <a:gd name="T8" fmla="*/ 419552 w 316"/>
                <a:gd name="T9" fmla="*/ 147925 h 467"/>
                <a:gd name="T10" fmla="*/ 252013 w 316"/>
                <a:gd name="T11" fmla="*/ 46491 h 467"/>
                <a:gd name="T12" fmla="*/ 266092 w 316"/>
                <a:gd name="T13" fmla="*/ 22541 h 467"/>
                <a:gd name="T14" fmla="*/ 230894 w 316"/>
                <a:gd name="T15" fmla="*/ 81711 h 467"/>
                <a:gd name="T16" fmla="*/ 206960 w 316"/>
                <a:gd name="T17" fmla="*/ 119749 h 467"/>
                <a:gd name="T18" fmla="*/ 374499 w 316"/>
                <a:gd name="T19" fmla="*/ 221184 h 467"/>
                <a:gd name="T20" fmla="*/ 398434 w 316"/>
                <a:gd name="T21" fmla="*/ 183146 h 467"/>
                <a:gd name="T22" fmla="*/ 230894 w 316"/>
                <a:gd name="T23" fmla="*/ 81711 h 467"/>
                <a:gd name="T24" fmla="*/ 2816 w 316"/>
                <a:gd name="T25" fmla="*/ 628331 h 467"/>
                <a:gd name="T26" fmla="*/ 18303 w 316"/>
                <a:gd name="T27" fmla="*/ 498720 h 467"/>
                <a:gd name="T28" fmla="*/ 126710 w 316"/>
                <a:gd name="T29" fmla="*/ 564934 h 467"/>
                <a:gd name="T30" fmla="*/ 18303 w 316"/>
                <a:gd name="T31" fmla="*/ 638193 h 467"/>
                <a:gd name="T32" fmla="*/ 2816 w 316"/>
                <a:gd name="T33" fmla="*/ 628331 h 467"/>
                <a:gd name="T34" fmla="*/ 28158 w 316"/>
                <a:gd name="T35" fmla="*/ 417009 h 467"/>
                <a:gd name="T36" fmla="*/ 187250 w 316"/>
                <a:gd name="T37" fmla="*/ 153561 h 467"/>
                <a:gd name="T38" fmla="*/ 242157 w 316"/>
                <a:gd name="T39" fmla="*/ 187372 h 467"/>
                <a:gd name="T40" fmla="*/ 83066 w 316"/>
                <a:gd name="T41" fmla="*/ 450820 h 467"/>
                <a:gd name="T42" fmla="*/ 28158 w 316"/>
                <a:gd name="T43" fmla="*/ 417009 h 467"/>
                <a:gd name="T44" fmla="*/ 139381 w 316"/>
                <a:gd name="T45" fmla="*/ 484632 h 467"/>
                <a:gd name="T46" fmla="*/ 298473 w 316"/>
                <a:gd name="T47" fmla="*/ 222593 h 467"/>
                <a:gd name="T48" fmla="*/ 354789 w 316"/>
                <a:gd name="T49" fmla="*/ 256404 h 467"/>
                <a:gd name="T50" fmla="*/ 195697 w 316"/>
                <a:gd name="T51" fmla="*/ 518443 h 467"/>
                <a:gd name="T52" fmla="*/ 139381 w 316"/>
                <a:gd name="T53" fmla="*/ 484632 h 467"/>
                <a:gd name="T54" fmla="*/ 133750 w 316"/>
                <a:gd name="T55" fmla="*/ 628331 h 467"/>
                <a:gd name="T56" fmla="*/ 423776 w 316"/>
                <a:gd name="T57" fmla="*/ 628331 h 467"/>
                <a:gd name="T58" fmla="*/ 437855 w 316"/>
                <a:gd name="T59" fmla="*/ 642419 h 467"/>
                <a:gd name="T60" fmla="*/ 423776 w 316"/>
                <a:gd name="T61" fmla="*/ 657916 h 467"/>
                <a:gd name="T62" fmla="*/ 133750 w 316"/>
                <a:gd name="T63" fmla="*/ 657916 h 467"/>
                <a:gd name="T64" fmla="*/ 118263 w 316"/>
                <a:gd name="T65" fmla="*/ 642419 h 467"/>
                <a:gd name="T66" fmla="*/ 133750 w 316"/>
                <a:gd name="T67" fmla="*/ 628331 h 4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7158502" y="467640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latin typeface="+mn-ea"/>
                <a:ea typeface="+mn-ea"/>
                <a:cs typeface="Times New Roman" panose="02020603050405020304" pitchFamily="18" charset="0"/>
              </a:rPr>
              <a:t>总结与展望</a:t>
            </a:r>
            <a:endParaRPr lang="zh-CN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6382744" y="4666876"/>
            <a:ext cx="479425" cy="481013"/>
            <a:chOff x="2558424" y="1401428"/>
            <a:chExt cx="1318727" cy="1318727"/>
          </a:xfrm>
        </p:grpSpPr>
        <p:sp>
          <p:nvSpPr>
            <p:cNvPr id="38" name="椭圆 37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>
              <a:off x="2676010" y="1814946"/>
              <a:ext cx="1083553" cy="597017"/>
            </a:xfrm>
            <a:custGeom>
              <a:avLst/>
              <a:gdLst>
                <a:gd name="T0" fmla="*/ 11105 w 683"/>
                <a:gd name="T1" fmla="*/ 187362 h 376"/>
                <a:gd name="T2" fmla="*/ 529878 w 683"/>
                <a:gd name="T3" fmla="*/ 1588 h 376"/>
                <a:gd name="T4" fmla="*/ 540983 w 683"/>
                <a:gd name="T5" fmla="*/ 1588 h 376"/>
                <a:gd name="T6" fmla="*/ 1070861 w 683"/>
                <a:gd name="T7" fmla="*/ 187362 h 376"/>
                <a:gd name="T8" fmla="*/ 1083553 w 683"/>
                <a:gd name="T9" fmla="*/ 204828 h 376"/>
                <a:gd name="T10" fmla="*/ 1070861 w 683"/>
                <a:gd name="T11" fmla="*/ 220706 h 376"/>
                <a:gd name="T12" fmla="*/ 890005 w 683"/>
                <a:gd name="T13" fmla="*/ 273104 h 376"/>
                <a:gd name="T14" fmla="*/ 536224 w 683"/>
                <a:gd name="T15" fmla="*/ 188950 h 376"/>
                <a:gd name="T16" fmla="*/ 520359 w 683"/>
                <a:gd name="T17" fmla="*/ 206415 h 376"/>
                <a:gd name="T18" fmla="*/ 536224 w 683"/>
                <a:gd name="T19" fmla="*/ 222294 h 376"/>
                <a:gd name="T20" fmla="*/ 864621 w 683"/>
                <a:gd name="T21" fmla="*/ 293745 h 376"/>
                <a:gd name="T22" fmla="*/ 864621 w 683"/>
                <a:gd name="T23" fmla="*/ 404892 h 376"/>
                <a:gd name="T24" fmla="*/ 864621 w 683"/>
                <a:gd name="T25" fmla="*/ 406480 h 376"/>
                <a:gd name="T26" fmla="*/ 534637 w 683"/>
                <a:gd name="T27" fmla="*/ 484282 h 376"/>
                <a:gd name="T28" fmla="*/ 206240 w 683"/>
                <a:gd name="T29" fmla="*/ 406480 h 376"/>
                <a:gd name="T30" fmla="*/ 206240 w 683"/>
                <a:gd name="T31" fmla="*/ 404892 h 376"/>
                <a:gd name="T32" fmla="*/ 206240 w 683"/>
                <a:gd name="T33" fmla="*/ 276279 h 376"/>
                <a:gd name="T34" fmla="*/ 112639 w 683"/>
                <a:gd name="T35" fmla="*/ 249286 h 376"/>
                <a:gd name="T36" fmla="*/ 112639 w 683"/>
                <a:gd name="T37" fmla="*/ 395365 h 376"/>
                <a:gd name="T38" fmla="*/ 145954 w 683"/>
                <a:gd name="T39" fmla="*/ 439824 h 376"/>
                <a:gd name="T40" fmla="*/ 118985 w 683"/>
                <a:gd name="T41" fmla="*/ 481107 h 376"/>
                <a:gd name="T42" fmla="*/ 130090 w 683"/>
                <a:gd name="T43" fmla="*/ 536680 h 376"/>
                <a:gd name="T44" fmla="*/ 44421 w 683"/>
                <a:gd name="T45" fmla="*/ 573200 h 376"/>
                <a:gd name="T46" fmla="*/ 61872 w 683"/>
                <a:gd name="T47" fmla="*/ 477931 h 376"/>
                <a:gd name="T48" fmla="*/ 41248 w 683"/>
                <a:gd name="T49" fmla="*/ 439824 h 376"/>
                <a:gd name="T50" fmla="*/ 72977 w 683"/>
                <a:gd name="T51" fmla="*/ 395365 h 376"/>
                <a:gd name="T52" fmla="*/ 72977 w 683"/>
                <a:gd name="T53" fmla="*/ 238172 h 376"/>
                <a:gd name="T54" fmla="*/ 12692 w 683"/>
                <a:gd name="T55" fmla="*/ 220706 h 376"/>
                <a:gd name="T56" fmla="*/ 0 w 683"/>
                <a:gd name="T57" fmla="*/ 204828 h 376"/>
                <a:gd name="T58" fmla="*/ 11105 w 683"/>
                <a:gd name="T59" fmla="*/ 187362 h 3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9F7B21A-5E3F-45C1-8109-2B3BB64F44E7}"/>
              </a:ext>
            </a:extLst>
          </p:cNvPr>
          <p:cNvSpPr/>
          <p:nvPr/>
        </p:nvSpPr>
        <p:spPr>
          <a:xfrm>
            <a:off x="0" y="0"/>
            <a:ext cx="3695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id="{F5D4334B-773E-4504-9C30-01C52CD58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67" y="3623920"/>
            <a:ext cx="334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目录 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/ </a:t>
            </a:r>
            <a:r>
              <a:rPr lang="en-US" altLang="zh-CN" sz="2665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zh-CN" altLang="en-US" sz="2665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9A2A5DA-9BD2-455F-B084-BF53684F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9" y="2625223"/>
            <a:ext cx="3528017" cy="6708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639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验证测试（正确生成抽象语法树）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407B85-637A-468A-95A3-6FCD97FD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793" y="2046989"/>
            <a:ext cx="15103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25CD95-683E-4F29-8519-8817BB04D821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BE949B-720A-416E-A11F-805CDAC31F7E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66DE23-EFE1-47B1-8B05-C03CAC3D0EE9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B362E8-9149-4B1A-9C80-154C324CF3BD}"/>
              </a:ext>
            </a:extLst>
          </p:cNvPr>
          <p:cNvSpPr/>
          <p:nvPr/>
        </p:nvSpPr>
        <p:spPr>
          <a:xfrm>
            <a:off x="-14743" y="2859702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1F5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F00597-42C6-4143-B9CB-BCD4CAD53BB7}"/>
              </a:ext>
            </a:extLst>
          </p:cNvPr>
          <p:cNvSpPr/>
          <p:nvPr/>
        </p:nvSpPr>
        <p:spPr>
          <a:xfrm>
            <a:off x="-16121" y="3655561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7DE875-6FFD-4A4D-AE2C-BE6E54083C5F}"/>
              </a:ext>
            </a:extLst>
          </p:cNvPr>
          <p:cNvSpPr/>
          <p:nvPr/>
        </p:nvSpPr>
        <p:spPr>
          <a:xfrm>
            <a:off x="-16121" y="44510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318D45-8FAB-47AC-B8D7-2B40D6F2DA7D}"/>
              </a:ext>
            </a:extLst>
          </p:cNvPr>
          <p:cNvSpPr/>
          <p:nvPr/>
        </p:nvSpPr>
        <p:spPr>
          <a:xfrm>
            <a:off x="-16121" y="52461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904E6E-57AE-4DFF-BC03-CB27483B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97A1BCD-28D9-42F2-917D-A6E6AE9466EE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词法、语法设计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3044D6-8719-4E44-A7C7-2A27382A4E5C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182E6B-77BA-45A6-8B9C-6050A222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661" y="1504402"/>
            <a:ext cx="7771428" cy="18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F433E7-490D-427C-980F-7B8272425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93" y="4401683"/>
            <a:ext cx="9205442" cy="210718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DD287158-D7DD-4265-BAC4-51B0B97EF676}"/>
              </a:ext>
            </a:extLst>
          </p:cNvPr>
          <p:cNvSpPr/>
          <p:nvPr/>
        </p:nvSpPr>
        <p:spPr>
          <a:xfrm rot="2984725">
            <a:off x="6236080" y="3699824"/>
            <a:ext cx="1016001" cy="381686"/>
          </a:xfrm>
          <a:prstGeom prst="rightArrow">
            <a:avLst/>
          </a:prstGeom>
          <a:solidFill>
            <a:srgbClr val="447A8D"/>
          </a:solidFill>
          <a:ln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8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525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验证测试（出现错误情况）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407B85-637A-468A-95A3-6FCD97FD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793" y="2046989"/>
            <a:ext cx="15103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25CD95-683E-4F29-8519-8817BB04D821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BE949B-720A-416E-A11F-805CDAC31F7E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66DE23-EFE1-47B1-8B05-C03CAC3D0EE9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B362E8-9149-4B1A-9C80-154C324CF3BD}"/>
              </a:ext>
            </a:extLst>
          </p:cNvPr>
          <p:cNvSpPr/>
          <p:nvPr/>
        </p:nvSpPr>
        <p:spPr>
          <a:xfrm>
            <a:off x="-14743" y="2859702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1F5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F00597-42C6-4143-B9CB-BCD4CAD53BB7}"/>
              </a:ext>
            </a:extLst>
          </p:cNvPr>
          <p:cNvSpPr/>
          <p:nvPr/>
        </p:nvSpPr>
        <p:spPr>
          <a:xfrm>
            <a:off x="-16121" y="3655561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7DE875-6FFD-4A4D-AE2C-BE6E54083C5F}"/>
              </a:ext>
            </a:extLst>
          </p:cNvPr>
          <p:cNvSpPr/>
          <p:nvPr/>
        </p:nvSpPr>
        <p:spPr>
          <a:xfrm>
            <a:off x="-16121" y="44510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318D45-8FAB-47AC-B8D7-2B40D6F2DA7D}"/>
              </a:ext>
            </a:extLst>
          </p:cNvPr>
          <p:cNvSpPr/>
          <p:nvPr/>
        </p:nvSpPr>
        <p:spPr>
          <a:xfrm>
            <a:off x="-16121" y="52461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904E6E-57AE-4DFF-BC03-CB27483B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97A1BCD-28D9-42F2-917D-A6E6AE9466EE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词法、语法设计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3044D6-8719-4E44-A7C7-2A27382A4E5C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D287158-D7DD-4265-BAC4-51B0B97EF676}"/>
              </a:ext>
            </a:extLst>
          </p:cNvPr>
          <p:cNvSpPr/>
          <p:nvPr/>
        </p:nvSpPr>
        <p:spPr>
          <a:xfrm rot="2984725">
            <a:off x="7942570" y="2475785"/>
            <a:ext cx="1016001" cy="381686"/>
          </a:xfrm>
          <a:prstGeom prst="rightArrow">
            <a:avLst/>
          </a:prstGeom>
          <a:solidFill>
            <a:srgbClr val="447A8D"/>
          </a:solidFill>
          <a:ln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447A8D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7EBD17-7B3F-4C1E-A111-5C1EDF63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557" y="3177644"/>
            <a:ext cx="8952381" cy="5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E0CCB3-4EE4-441C-9DBF-D1DDF5A35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661" y="1434162"/>
            <a:ext cx="5939206" cy="15419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0B15A9-2A71-4313-8FE1-0CBF12878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847" y="3961780"/>
            <a:ext cx="4983006" cy="26666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8DF994-857B-4002-824F-77F4A6404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439" y="3968921"/>
            <a:ext cx="4588226" cy="2521679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952AF771-7A7A-47F3-B296-F4E80057B494}"/>
              </a:ext>
            </a:extLst>
          </p:cNvPr>
          <p:cNvSpPr/>
          <p:nvPr/>
        </p:nvSpPr>
        <p:spPr>
          <a:xfrm>
            <a:off x="6464990" y="4926408"/>
            <a:ext cx="466531" cy="692636"/>
          </a:xfrm>
          <a:prstGeom prst="rightArrow">
            <a:avLst/>
          </a:prstGeom>
          <a:solidFill>
            <a:srgbClr val="447A8D"/>
          </a:solidFill>
          <a:ln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06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1A9EB39-0B80-430B-A381-7F80611D045F}"/>
              </a:ext>
            </a:extLst>
          </p:cNvPr>
          <p:cNvSpPr/>
          <p:nvPr/>
        </p:nvSpPr>
        <p:spPr>
          <a:xfrm>
            <a:off x="-444500" y="4731281"/>
            <a:ext cx="13081000" cy="28067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A8E0DAB-CB01-411E-9E37-3B384B76F208}"/>
              </a:ext>
            </a:extLst>
          </p:cNvPr>
          <p:cNvSpPr/>
          <p:nvPr/>
        </p:nvSpPr>
        <p:spPr>
          <a:xfrm>
            <a:off x="-444500" y="4533900"/>
            <a:ext cx="13081000" cy="19939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noFill/>
          <a:ln w="19050"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81381F41-5FA9-4033-B28B-57E2B7B9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15" y="330200"/>
            <a:ext cx="4140170" cy="4143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444500">
              <a:srgbClr val="447A8D"/>
            </a:inn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1A3A3F1B-44F8-419E-B44B-9509AEB60ABF}"/>
              </a:ext>
            </a:extLst>
          </p:cNvPr>
          <p:cNvSpPr>
            <a:spLocks noEditPoints="1"/>
          </p:cNvSpPr>
          <p:nvPr/>
        </p:nvSpPr>
        <p:spPr bwMode="auto">
          <a:xfrm>
            <a:off x="5593754" y="937598"/>
            <a:ext cx="1152075" cy="1217138"/>
          </a:xfrm>
          <a:custGeom>
            <a:avLst/>
            <a:gdLst>
              <a:gd name="T0" fmla="*/ 2147483646 w 1404"/>
              <a:gd name="T1" fmla="*/ 0 h 1483"/>
              <a:gd name="T2" fmla="*/ 2147483646 w 1404"/>
              <a:gd name="T3" fmla="*/ 2147483646 h 1483"/>
              <a:gd name="T4" fmla="*/ 2147483646 w 1404"/>
              <a:gd name="T5" fmla="*/ 2147483646 h 1483"/>
              <a:gd name="T6" fmla="*/ 2147483646 w 1404"/>
              <a:gd name="T7" fmla="*/ 2147483646 h 1483"/>
              <a:gd name="T8" fmla="*/ 2147483646 w 1404"/>
              <a:gd name="T9" fmla="*/ 2147483646 h 1483"/>
              <a:gd name="T10" fmla="*/ 2147483646 w 1404"/>
              <a:gd name="T11" fmla="*/ 2147483646 h 1483"/>
              <a:gd name="T12" fmla="*/ 2147483646 w 1404"/>
              <a:gd name="T13" fmla="*/ 2147483646 h 1483"/>
              <a:gd name="T14" fmla="*/ 2147483646 w 1404"/>
              <a:gd name="T15" fmla="*/ 2147483646 h 1483"/>
              <a:gd name="T16" fmla="*/ 0 w 1404"/>
              <a:gd name="T17" fmla="*/ 2147483646 h 1483"/>
              <a:gd name="T18" fmla="*/ 2147483646 w 1404"/>
              <a:gd name="T19" fmla="*/ 2147483646 h 1483"/>
              <a:gd name="T20" fmla="*/ 2147483646 w 1404"/>
              <a:gd name="T21" fmla="*/ 2147483646 h 1483"/>
              <a:gd name="T22" fmla="*/ 2147483646 w 1404"/>
              <a:gd name="T23" fmla="*/ 2147483646 h 1483"/>
              <a:gd name="T24" fmla="*/ 2147483646 w 1404"/>
              <a:gd name="T25" fmla="*/ 2147483646 h 1483"/>
              <a:gd name="T26" fmla="*/ 2147483646 w 1404"/>
              <a:gd name="T27" fmla="*/ 2147483646 h 1483"/>
              <a:gd name="T28" fmla="*/ 2147483646 w 1404"/>
              <a:gd name="T29" fmla="*/ 2147483646 h 1483"/>
              <a:gd name="T30" fmla="*/ 2147483646 w 1404"/>
              <a:gd name="T31" fmla="*/ 2147483646 h 1483"/>
              <a:gd name="T32" fmla="*/ 2147483646 w 1404"/>
              <a:gd name="T33" fmla="*/ 2147483646 h 1483"/>
              <a:gd name="T34" fmla="*/ 2147483646 w 1404"/>
              <a:gd name="T35" fmla="*/ 2147483646 h 1483"/>
              <a:gd name="T36" fmla="*/ 2147483646 w 1404"/>
              <a:gd name="T37" fmla="*/ 2147483646 h 1483"/>
              <a:gd name="T38" fmla="*/ 2147483646 w 1404"/>
              <a:gd name="T39" fmla="*/ 2147483646 h 1483"/>
              <a:gd name="T40" fmla="*/ 2147483646 w 1404"/>
              <a:gd name="T41" fmla="*/ 2147483646 h 1483"/>
              <a:gd name="T42" fmla="*/ 2147483646 w 1404"/>
              <a:gd name="T43" fmla="*/ 2147483646 h 1483"/>
              <a:gd name="T44" fmla="*/ 2147483646 w 1404"/>
              <a:gd name="T45" fmla="*/ 2147483646 h 1483"/>
              <a:gd name="T46" fmla="*/ 2147483646 w 1404"/>
              <a:gd name="T47" fmla="*/ 2147483646 h 1483"/>
              <a:gd name="T48" fmla="*/ 2147483646 w 1404"/>
              <a:gd name="T49" fmla="*/ 2147483646 h 1483"/>
              <a:gd name="T50" fmla="*/ 2147483646 w 1404"/>
              <a:gd name="T51" fmla="*/ 2147483646 h 1483"/>
              <a:gd name="T52" fmla="*/ 2147483646 w 1404"/>
              <a:gd name="T53" fmla="*/ 2147483646 h 1483"/>
              <a:gd name="T54" fmla="*/ 2147483646 w 1404"/>
              <a:gd name="T55" fmla="*/ 2147483646 h 1483"/>
              <a:gd name="T56" fmla="*/ 2147483646 w 1404"/>
              <a:gd name="T57" fmla="*/ 2147483646 h 1483"/>
              <a:gd name="T58" fmla="*/ 2147483646 w 1404"/>
              <a:gd name="T59" fmla="*/ 2147483646 h 1483"/>
              <a:gd name="T60" fmla="*/ 2147483646 w 1404"/>
              <a:gd name="T61" fmla="*/ 2147483646 h 1483"/>
              <a:gd name="T62" fmla="*/ 2147483646 w 1404"/>
              <a:gd name="T63" fmla="*/ 2147483646 h 1483"/>
              <a:gd name="T64" fmla="*/ 2147483646 w 1404"/>
              <a:gd name="T65" fmla="*/ 2147483646 h 1483"/>
              <a:gd name="T66" fmla="*/ 2147483646 w 1404"/>
              <a:gd name="T67" fmla="*/ 2147483646 h 1483"/>
              <a:gd name="T68" fmla="*/ 2147483646 w 1404"/>
              <a:gd name="T69" fmla="*/ 2147483646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58836181-577B-4601-9622-0627588A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rgbClr val="447A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6" name="TextBox 77">
            <a:extLst>
              <a:ext uri="{FF2B5EF4-FFF2-40B4-BE49-F238E27FC236}">
                <a16:creationId xmlns:a16="http://schemas.microsoft.com/office/drawing/2014/main" id="{A3B961D5-626E-4A2D-88B5-E37BB26A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293" y="3092669"/>
            <a:ext cx="3167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447A8D"/>
                </a:solidFill>
                <a:latin typeface="微软雅黑" panose="020B0503020204020204" pitchFamily="34" charset="-122"/>
              </a:rPr>
              <a:t>总结与展望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8653BC6-7DA6-43E6-A576-49C366BC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39" y="2256296"/>
            <a:ext cx="996427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5</a:t>
            </a:r>
            <a:endParaRPr lang="zh-CN" altLang="en-US" sz="2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3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9AE4B11-BB65-4DC4-A1C1-6C37281C27A8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E2CC32-FA57-489B-941C-78F36376C3FF}"/>
              </a:ext>
            </a:extLst>
          </p:cNvPr>
          <p:cNvSpPr/>
          <p:nvPr/>
        </p:nvSpPr>
        <p:spPr>
          <a:xfrm>
            <a:off x="-16121" y="36555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F47FA9-3DB2-498D-B32A-EFD15DB6810C}"/>
              </a:ext>
            </a:extLst>
          </p:cNvPr>
          <p:cNvSpPr/>
          <p:nvPr/>
        </p:nvSpPr>
        <p:spPr>
          <a:xfrm>
            <a:off x="-16121" y="445108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3F22C8-A8CF-45FB-BC61-2D44B76CC200}"/>
              </a:ext>
            </a:extLst>
          </p:cNvPr>
          <p:cNvSpPr/>
          <p:nvPr/>
        </p:nvSpPr>
        <p:spPr>
          <a:xfrm>
            <a:off x="-16121" y="52461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36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78E6748-EC45-41D3-8EDB-B8010ECD390A}"/>
              </a:ext>
            </a:extLst>
          </p:cNvPr>
          <p:cNvSpPr/>
          <p:nvPr/>
        </p:nvSpPr>
        <p:spPr>
          <a:xfrm>
            <a:off x="5567379" y="2705523"/>
            <a:ext cx="2382981" cy="2382981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9130025-0D1E-4532-A996-103754948936}"/>
              </a:ext>
            </a:extLst>
          </p:cNvPr>
          <p:cNvCxnSpPr/>
          <p:nvPr/>
        </p:nvCxnSpPr>
        <p:spPr>
          <a:xfrm>
            <a:off x="6758870" y="2201341"/>
            <a:ext cx="0" cy="74527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7BA4C62-2128-46F7-A5E1-7211641CFBFE}"/>
              </a:ext>
            </a:extLst>
          </p:cNvPr>
          <p:cNvCxnSpPr/>
          <p:nvPr/>
        </p:nvCxnSpPr>
        <p:spPr>
          <a:xfrm>
            <a:off x="6758870" y="4822204"/>
            <a:ext cx="0" cy="744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3023396-19AA-4FEA-9D7F-D4DEA483A951}"/>
              </a:ext>
            </a:extLst>
          </p:cNvPr>
          <p:cNvCxnSpPr/>
          <p:nvPr/>
        </p:nvCxnSpPr>
        <p:spPr>
          <a:xfrm rot="5400000">
            <a:off x="8090975" y="3525013"/>
            <a:ext cx="0" cy="744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225098B-2D1A-4222-B424-1D7A5502DF3F}"/>
              </a:ext>
            </a:extLst>
          </p:cNvPr>
          <p:cNvCxnSpPr/>
          <p:nvPr/>
        </p:nvCxnSpPr>
        <p:spPr>
          <a:xfrm rot="5400000">
            <a:off x="5424791" y="3525013"/>
            <a:ext cx="0" cy="7440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32">
            <a:extLst>
              <a:ext uri="{FF2B5EF4-FFF2-40B4-BE49-F238E27FC236}">
                <a16:creationId xmlns:a16="http://schemas.microsoft.com/office/drawing/2014/main" id="{94507326-5541-4C7D-AF87-C49179E7A565}"/>
              </a:ext>
            </a:extLst>
          </p:cNvPr>
          <p:cNvSpPr txBox="1"/>
          <p:nvPr/>
        </p:nvSpPr>
        <p:spPr>
          <a:xfrm>
            <a:off x="6439744" y="1536748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81560847-75C2-46BC-BA7F-B0AB9EFC3020}"/>
              </a:ext>
            </a:extLst>
          </p:cNvPr>
          <p:cNvSpPr txBox="1"/>
          <p:nvPr/>
        </p:nvSpPr>
        <p:spPr>
          <a:xfrm>
            <a:off x="8558986" y="3650794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36">
            <a:extLst>
              <a:ext uri="{FF2B5EF4-FFF2-40B4-BE49-F238E27FC236}">
                <a16:creationId xmlns:a16="http://schemas.microsoft.com/office/drawing/2014/main" id="{DB4BCD83-BE5C-4243-AFE9-DC1D1697FE44}"/>
              </a:ext>
            </a:extLst>
          </p:cNvPr>
          <p:cNvSpPr txBox="1"/>
          <p:nvPr/>
        </p:nvSpPr>
        <p:spPr>
          <a:xfrm>
            <a:off x="6439744" y="5677036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37">
            <a:extLst>
              <a:ext uri="{FF2B5EF4-FFF2-40B4-BE49-F238E27FC236}">
                <a16:creationId xmlns:a16="http://schemas.microsoft.com/office/drawing/2014/main" id="{AFB700F2-080E-41E2-9771-43D8054DCDA9}"/>
              </a:ext>
            </a:extLst>
          </p:cNvPr>
          <p:cNvSpPr txBox="1"/>
          <p:nvPr/>
        </p:nvSpPr>
        <p:spPr>
          <a:xfrm>
            <a:off x="4377596" y="3650794"/>
            <a:ext cx="638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12AB9D1-F4DF-4C18-8F98-1252950D9AF9}"/>
              </a:ext>
            </a:extLst>
          </p:cNvPr>
          <p:cNvCxnSpPr/>
          <p:nvPr/>
        </p:nvCxnSpPr>
        <p:spPr>
          <a:xfrm>
            <a:off x="7425330" y="1451433"/>
            <a:ext cx="0" cy="11225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F569E94-B6FC-4220-9C94-FB1C1845DC22}"/>
              </a:ext>
            </a:extLst>
          </p:cNvPr>
          <p:cNvCxnSpPr>
            <a:stCxn id="68" idx="3"/>
          </p:cNvCxnSpPr>
          <p:nvPr/>
        </p:nvCxnSpPr>
        <p:spPr>
          <a:xfrm>
            <a:off x="7077996" y="1782970"/>
            <a:ext cx="3529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04CD09-1C75-43BC-B826-685AB19DB7B1}"/>
              </a:ext>
            </a:extLst>
          </p:cNvPr>
          <p:cNvCxnSpPr/>
          <p:nvPr/>
        </p:nvCxnSpPr>
        <p:spPr>
          <a:xfrm>
            <a:off x="9527276" y="3322886"/>
            <a:ext cx="0" cy="19232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7A06A11-5781-4C2B-9209-A0E3D5190FDD}"/>
              </a:ext>
            </a:extLst>
          </p:cNvPr>
          <p:cNvCxnSpPr/>
          <p:nvPr/>
        </p:nvCxnSpPr>
        <p:spPr>
          <a:xfrm>
            <a:off x="9179941" y="3867693"/>
            <a:ext cx="3529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E1AE38B-C92D-4521-885A-92276631D3E0}"/>
              </a:ext>
            </a:extLst>
          </p:cNvPr>
          <p:cNvCxnSpPr/>
          <p:nvPr/>
        </p:nvCxnSpPr>
        <p:spPr>
          <a:xfrm>
            <a:off x="6031376" y="5305036"/>
            <a:ext cx="0" cy="1063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3E4823F-6577-451E-B301-7E72C6389A94}"/>
              </a:ext>
            </a:extLst>
          </p:cNvPr>
          <p:cNvCxnSpPr/>
          <p:nvPr/>
        </p:nvCxnSpPr>
        <p:spPr>
          <a:xfrm flipH="1">
            <a:off x="6031377" y="5923257"/>
            <a:ext cx="3529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C900A1E-F6F9-44A5-952E-E12352961055}"/>
              </a:ext>
            </a:extLst>
          </p:cNvPr>
          <p:cNvCxnSpPr/>
          <p:nvPr/>
        </p:nvCxnSpPr>
        <p:spPr>
          <a:xfrm>
            <a:off x="3989918" y="2702641"/>
            <a:ext cx="0" cy="20068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8E38179-0010-40D3-BCD9-E5448B83BF6D}"/>
              </a:ext>
            </a:extLst>
          </p:cNvPr>
          <p:cNvCxnSpPr/>
          <p:nvPr/>
        </p:nvCxnSpPr>
        <p:spPr>
          <a:xfrm flipH="1">
            <a:off x="3989918" y="3867693"/>
            <a:ext cx="3529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1FD8519A-D5FE-4F58-995B-55B85D4A1D0E}"/>
              </a:ext>
            </a:extLst>
          </p:cNvPr>
          <p:cNvSpPr/>
          <p:nvPr/>
        </p:nvSpPr>
        <p:spPr>
          <a:xfrm>
            <a:off x="5660320" y="2798464"/>
            <a:ext cx="2197099" cy="2197099"/>
          </a:xfrm>
          <a:prstGeom prst="ellipse">
            <a:avLst/>
          </a:prstGeom>
          <a:solidFill>
            <a:srgbClr val="447A8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TextBox 29">
            <a:extLst>
              <a:ext uri="{FF2B5EF4-FFF2-40B4-BE49-F238E27FC236}">
                <a16:creationId xmlns:a16="http://schemas.microsoft.com/office/drawing/2014/main" id="{921A722B-F755-471D-9400-4AAC72F6632C}"/>
              </a:ext>
            </a:extLst>
          </p:cNvPr>
          <p:cNvSpPr txBox="1"/>
          <p:nvPr/>
        </p:nvSpPr>
        <p:spPr>
          <a:xfrm>
            <a:off x="5956520" y="3509917"/>
            <a:ext cx="159743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</a:p>
        </p:txBody>
      </p:sp>
      <p:sp>
        <p:nvSpPr>
          <p:cNvPr id="82" name="TextBox 52">
            <a:extLst>
              <a:ext uri="{FF2B5EF4-FFF2-40B4-BE49-F238E27FC236}">
                <a16:creationId xmlns:a16="http://schemas.microsoft.com/office/drawing/2014/main" id="{4F48FE72-C8B5-4CFC-8360-EEE07AD612BC}"/>
              </a:ext>
            </a:extLst>
          </p:cNvPr>
          <p:cNvSpPr txBox="1"/>
          <p:nvPr/>
        </p:nvSpPr>
        <p:spPr>
          <a:xfrm>
            <a:off x="7430944" y="1616984"/>
            <a:ext cx="3091279" cy="707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999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基本实现了当初设计的目标。</a:t>
            </a:r>
            <a:endParaRPr lang="en-US" altLang="zh-CN" sz="1999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52">
            <a:extLst>
              <a:ext uri="{FF2B5EF4-FFF2-40B4-BE49-F238E27FC236}">
                <a16:creationId xmlns:a16="http://schemas.microsoft.com/office/drawing/2014/main" id="{C5326E3E-EB5C-41C0-AAC1-617DC18B5178}"/>
              </a:ext>
            </a:extLst>
          </p:cNvPr>
          <p:cNvSpPr txBox="1"/>
          <p:nvPr/>
        </p:nvSpPr>
        <p:spPr>
          <a:xfrm>
            <a:off x="9587915" y="3434831"/>
            <a:ext cx="1868616" cy="132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999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能够给出较为清晰的语法树和词法、语法的错误反馈。</a:t>
            </a:r>
            <a:endParaRPr lang="en-US" altLang="zh-CN" sz="1999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52">
            <a:extLst>
              <a:ext uri="{FF2B5EF4-FFF2-40B4-BE49-F238E27FC236}">
                <a16:creationId xmlns:a16="http://schemas.microsoft.com/office/drawing/2014/main" id="{0C3F66BF-B6E2-4E23-A4A6-10DE4AD8CD32}"/>
              </a:ext>
            </a:extLst>
          </p:cNvPr>
          <p:cNvSpPr txBox="1"/>
          <p:nvPr/>
        </p:nvSpPr>
        <p:spPr>
          <a:xfrm>
            <a:off x="3573540" y="5420903"/>
            <a:ext cx="2382980" cy="707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1999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在数据流中添加延迟的约束等。</a:t>
            </a:r>
            <a:endParaRPr lang="en-US" altLang="zh-CN" sz="1999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2">
            <a:extLst>
              <a:ext uri="{FF2B5EF4-FFF2-40B4-BE49-F238E27FC236}">
                <a16:creationId xmlns:a16="http://schemas.microsoft.com/office/drawing/2014/main" id="{EE5AA8E0-D641-478E-9BBD-F061AE236063}"/>
              </a:ext>
            </a:extLst>
          </p:cNvPr>
          <p:cNvSpPr txBox="1"/>
          <p:nvPr/>
        </p:nvSpPr>
        <p:spPr>
          <a:xfrm>
            <a:off x="2081325" y="3243627"/>
            <a:ext cx="1874967" cy="1015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999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在属性中可以定义更多样的属性条件。</a:t>
            </a:r>
            <a:endParaRPr lang="en-US" altLang="zh-CN" sz="1999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A24E9228-BF05-49D5-A35F-4EFF9C84A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7FED0E27-277F-4209-A0B1-98D097C2873B}"/>
              </a:ext>
            </a:extLst>
          </p:cNvPr>
          <p:cNvSpPr/>
          <p:nvPr/>
        </p:nvSpPr>
        <p:spPr>
          <a:xfrm>
            <a:off x="-14743" y="2859702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1F5F7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DB0D48-49CC-4F59-8281-93065530DC6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词法、语法设计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C97CF8-35FE-4745-8268-3191E1433839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3375" y="2256455"/>
            <a:ext cx="8688625" cy="25224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 33"/>
          <p:cNvSpPr/>
          <p:nvPr/>
        </p:nvSpPr>
        <p:spPr>
          <a:xfrm>
            <a:off x="4755723" y="1627665"/>
            <a:ext cx="7436276" cy="62879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7546419" y="2634737"/>
            <a:ext cx="7729081" cy="131420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000" b="1" dirty="0">
                <a:solidFill>
                  <a:schemeClr val="bg1"/>
                </a:solidFill>
              </a:rPr>
              <a:t>谢谢！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" y="1627665"/>
            <a:ext cx="4756516" cy="3151192"/>
          </a:xfrm>
          <a:prstGeom prst="rect">
            <a:avLst/>
          </a:prstGeom>
        </p:spPr>
      </p:pic>
      <p:pic>
        <p:nvPicPr>
          <p:cNvPr id="7" name="Picture 2" descr="https://timgsa.baidu.com/timg?image&amp;quality=80&amp;size=b9999_10000&amp;sec=1599414983866&amp;di=dfaa3c9716a4336272a2b3c18e950f8a&amp;imgtype=0&amp;src=http%3A%2F%2F5b0988e595225.cdn.sohucs.com%2Fimages%2F20190924%2F74fb082ed05f4fc4b9fcc0e3f3a49342.jpeg">
            <a:extLst>
              <a:ext uri="{FF2B5EF4-FFF2-40B4-BE49-F238E27FC236}">
                <a16:creationId xmlns:a16="http://schemas.microsoft.com/office/drawing/2014/main" id="{AFBEEE69-D21E-4707-8192-D30D40F2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7666"/>
            <a:ext cx="4755722" cy="31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6D16AE-AFD0-4059-BC6B-D470F7DF03B5}"/>
              </a:ext>
            </a:extLst>
          </p:cNvPr>
          <p:cNvSpPr/>
          <p:nvPr/>
        </p:nvSpPr>
        <p:spPr>
          <a:xfrm>
            <a:off x="5587422" y="5057327"/>
            <a:ext cx="1107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66916D-0E87-4670-9852-6C123C4A49CE}"/>
              </a:ext>
            </a:extLst>
          </p:cNvPr>
          <p:cNvSpPr txBox="1"/>
          <p:nvPr/>
        </p:nvSpPr>
        <p:spPr>
          <a:xfrm>
            <a:off x="4682792" y="573246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ZY2006109 </a:t>
            </a:r>
            <a:r>
              <a:rPr lang="zh-CN" altLang="en-US" dirty="0"/>
              <a:t>姬轶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ZY2006321 </a:t>
            </a:r>
            <a:r>
              <a:rPr lang="zh-CN" altLang="en-US" dirty="0"/>
              <a:t>刘卓程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8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1A9EB39-0B80-430B-A381-7F80611D045F}"/>
              </a:ext>
            </a:extLst>
          </p:cNvPr>
          <p:cNvSpPr/>
          <p:nvPr/>
        </p:nvSpPr>
        <p:spPr>
          <a:xfrm>
            <a:off x="-444500" y="4731281"/>
            <a:ext cx="13081000" cy="28067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A8E0DAB-CB01-411E-9E37-3B384B76F208}"/>
              </a:ext>
            </a:extLst>
          </p:cNvPr>
          <p:cNvSpPr/>
          <p:nvPr/>
        </p:nvSpPr>
        <p:spPr>
          <a:xfrm>
            <a:off x="-444500" y="4533900"/>
            <a:ext cx="13081000" cy="19939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noFill/>
          <a:ln w="19050"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81381F41-5FA9-4033-B28B-57E2B7B9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15" y="330200"/>
            <a:ext cx="4140170" cy="4143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444500">
              <a:srgbClr val="447A8D"/>
            </a:inn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1A3A3F1B-44F8-419E-B44B-9509AEB60ABF}"/>
              </a:ext>
            </a:extLst>
          </p:cNvPr>
          <p:cNvSpPr>
            <a:spLocks noEditPoints="1"/>
          </p:cNvSpPr>
          <p:nvPr/>
        </p:nvSpPr>
        <p:spPr bwMode="auto">
          <a:xfrm>
            <a:off x="5593754" y="937598"/>
            <a:ext cx="1152075" cy="1217138"/>
          </a:xfrm>
          <a:custGeom>
            <a:avLst/>
            <a:gdLst>
              <a:gd name="T0" fmla="*/ 2147483646 w 1404"/>
              <a:gd name="T1" fmla="*/ 0 h 1483"/>
              <a:gd name="T2" fmla="*/ 2147483646 w 1404"/>
              <a:gd name="T3" fmla="*/ 2147483646 h 1483"/>
              <a:gd name="T4" fmla="*/ 2147483646 w 1404"/>
              <a:gd name="T5" fmla="*/ 2147483646 h 1483"/>
              <a:gd name="T6" fmla="*/ 2147483646 w 1404"/>
              <a:gd name="T7" fmla="*/ 2147483646 h 1483"/>
              <a:gd name="T8" fmla="*/ 2147483646 w 1404"/>
              <a:gd name="T9" fmla="*/ 2147483646 h 1483"/>
              <a:gd name="T10" fmla="*/ 2147483646 w 1404"/>
              <a:gd name="T11" fmla="*/ 2147483646 h 1483"/>
              <a:gd name="T12" fmla="*/ 2147483646 w 1404"/>
              <a:gd name="T13" fmla="*/ 2147483646 h 1483"/>
              <a:gd name="T14" fmla="*/ 2147483646 w 1404"/>
              <a:gd name="T15" fmla="*/ 2147483646 h 1483"/>
              <a:gd name="T16" fmla="*/ 0 w 1404"/>
              <a:gd name="T17" fmla="*/ 2147483646 h 1483"/>
              <a:gd name="T18" fmla="*/ 2147483646 w 1404"/>
              <a:gd name="T19" fmla="*/ 2147483646 h 1483"/>
              <a:gd name="T20" fmla="*/ 2147483646 w 1404"/>
              <a:gd name="T21" fmla="*/ 2147483646 h 1483"/>
              <a:gd name="T22" fmla="*/ 2147483646 w 1404"/>
              <a:gd name="T23" fmla="*/ 2147483646 h 1483"/>
              <a:gd name="T24" fmla="*/ 2147483646 w 1404"/>
              <a:gd name="T25" fmla="*/ 2147483646 h 1483"/>
              <a:gd name="T26" fmla="*/ 2147483646 w 1404"/>
              <a:gd name="T27" fmla="*/ 2147483646 h 1483"/>
              <a:gd name="T28" fmla="*/ 2147483646 w 1404"/>
              <a:gd name="T29" fmla="*/ 2147483646 h 1483"/>
              <a:gd name="T30" fmla="*/ 2147483646 w 1404"/>
              <a:gd name="T31" fmla="*/ 2147483646 h 1483"/>
              <a:gd name="T32" fmla="*/ 2147483646 w 1404"/>
              <a:gd name="T33" fmla="*/ 2147483646 h 1483"/>
              <a:gd name="T34" fmla="*/ 2147483646 w 1404"/>
              <a:gd name="T35" fmla="*/ 2147483646 h 1483"/>
              <a:gd name="T36" fmla="*/ 2147483646 w 1404"/>
              <a:gd name="T37" fmla="*/ 2147483646 h 1483"/>
              <a:gd name="T38" fmla="*/ 2147483646 w 1404"/>
              <a:gd name="T39" fmla="*/ 2147483646 h 1483"/>
              <a:gd name="T40" fmla="*/ 2147483646 w 1404"/>
              <a:gd name="T41" fmla="*/ 2147483646 h 1483"/>
              <a:gd name="T42" fmla="*/ 2147483646 w 1404"/>
              <a:gd name="T43" fmla="*/ 2147483646 h 1483"/>
              <a:gd name="T44" fmla="*/ 2147483646 w 1404"/>
              <a:gd name="T45" fmla="*/ 2147483646 h 1483"/>
              <a:gd name="T46" fmla="*/ 2147483646 w 1404"/>
              <a:gd name="T47" fmla="*/ 2147483646 h 1483"/>
              <a:gd name="T48" fmla="*/ 2147483646 w 1404"/>
              <a:gd name="T49" fmla="*/ 2147483646 h 1483"/>
              <a:gd name="T50" fmla="*/ 2147483646 w 1404"/>
              <a:gd name="T51" fmla="*/ 2147483646 h 1483"/>
              <a:gd name="T52" fmla="*/ 2147483646 w 1404"/>
              <a:gd name="T53" fmla="*/ 2147483646 h 1483"/>
              <a:gd name="T54" fmla="*/ 2147483646 w 1404"/>
              <a:gd name="T55" fmla="*/ 2147483646 h 1483"/>
              <a:gd name="T56" fmla="*/ 2147483646 w 1404"/>
              <a:gd name="T57" fmla="*/ 2147483646 h 1483"/>
              <a:gd name="T58" fmla="*/ 2147483646 w 1404"/>
              <a:gd name="T59" fmla="*/ 2147483646 h 1483"/>
              <a:gd name="T60" fmla="*/ 2147483646 w 1404"/>
              <a:gd name="T61" fmla="*/ 2147483646 h 1483"/>
              <a:gd name="T62" fmla="*/ 2147483646 w 1404"/>
              <a:gd name="T63" fmla="*/ 2147483646 h 1483"/>
              <a:gd name="T64" fmla="*/ 2147483646 w 1404"/>
              <a:gd name="T65" fmla="*/ 2147483646 h 1483"/>
              <a:gd name="T66" fmla="*/ 2147483646 w 1404"/>
              <a:gd name="T67" fmla="*/ 2147483646 h 1483"/>
              <a:gd name="T68" fmla="*/ 2147483646 w 1404"/>
              <a:gd name="T69" fmla="*/ 2147483646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58836181-577B-4601-9622-0627588A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rgbClr val="447A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36" name="TextBox 77">
            <a:extLst>
              <a:ext uri="{FF2B5EF4-FFF2-40B4-BE49-F238E27FC236}">
                <a16:creationId xmlns:a16="http://schemas.microsoft.com/office/drawing/2014/main" id="{A3B961D5-626E-4A2D-88B5-E37BB26A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293" y="3089495"/>
            <a:ext cx="3167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447A8D"/>
                </a:solidFill>
                <a:latin typeface="微软雅黑" panose="020B0503020204020204" pitchFamily="34" charset="-122"/>
              </a:rPr>
              <a:t>设计思路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8653BC6-7DA6-43E6-A576-49C366BC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39" y="2256296"/>
            <a:ext cx="996427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Part 1</a:t>
            </a:r>
          </a:p>
        </p:txBody>
      </p:sp>
      <p:sp>
        <p:nvSpPr>
          <p:cNvPr id="39" name="Oval 39">
            <a:extLst>
              <a:ext uri="{FF2B5EF4-FFF2-40B4-BE49-F238E27FC236}">
                <a16:creationId xmlns:a16="http://schemas.microsoft.com/office/drawing/2014/main" id="{1FCBD277-8B81-4B59-8176-B2F2BDF1E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9186" y="5841817"/>
            <a:ext cx="172969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" name="TextBox 83">
            <a:extLst>
              <a:ext uri="{FF2B5EF4-FFF2-40B4-BE49-F238E27FC236}">
                <a16:creationId xmlns:a16="http://schemas.microsoft.com/office/drawing/2014/main" id="{80F7AAAD-1CA5-4522-9279-D814840F2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952" y="5689477"/>
            <a:ext cx="2857971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9" dirty="0">
                <a:solidFill>
                  <a:schemeClr val="bg1"/>
                </a:solidFill>
                <a:latin typeface="微软雅黑" panose="020B0503020204020204" pitchFamily="34" charset="-122"/>
              </a:rPr>
              <a:t>设计驱动</a:t>
            </a:r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889A438B-CCA3-4F94-AB0E-2478C60DA6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3402" y="5841817"/>
            <a:ext cx="172969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83">
            <a:extLst>
              <a:ext uri="{FF2B5EF4-FFF2-40B4-BE49-F238E27FC236}">
                <a16:creationId xmlns:a16="http://schemas.microsoft.com/office/drawing/2014/main" id="{3271AE5C-75A5-4687-8C6F-40B67386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168" y="5689477"/>
            <a:ext cx="2857971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9" dirty="0">
                <a:solidFill>
                  <a:schemeClr val="bg1"/>
                </a:solidFill>
                <a:latin typeface="微软雅黑" panose="020B0503020204020204" pitchFamily="34" charset="-122"/>
              </a:rPr>
              <a:t>语言特性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BB20F62-4CE0-4D6D-A2FE-60711EAB624E}"/>
              </a:ext>
            </a:extLst>
          </p:cNvPr>
          <p:cNvSpPr/>
          <p:nvPr/>
        </p:nvSpPr>
        <p:spPr>
          <a:xfrm>
            <a:off x="5801166" y="2233480"/>
            <a:ext cx="502430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神经网络有着很广泛的应用场景，使用</a:t>
            </a:r>
            <a:r>
              <a:rPr lang="en-US" altLang="zh-CN" sz="2000" dirty="0"/>
              <a:t>CPU</a:t>
            </a:r>
            <a:r>
              <a:rPr lang="zh-CN" altLang="en-US" sz="2000" dirty="0"/>
              <a:t>的多线程技术，在数据传输与数据预处理过程中能够快速高效地完成任务。</a:t>
            </a:r>
            <a:endParaRPr lang="zh-CN" altLang="en-US" sz="1999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D4AA22-7C60-49A1-8EEA-D4B8451BB492}"/>
              </a:ext>
            </a:extLst>
          </p:cNvPr>
          <p:cNvSpPr/>
          <p:nvPr/>
        </p:nvSpPr>
        <p:spPr>
          <a:xfrm>
            <a:off x="5210918" y="4056582"/>
            <a:ext cx="5859037" cy="3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丰富的神经网络库，如</a:t>
            </a:r>
            <a:r>
              <a:rPr lang="en-US" altLang="zh-CN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Tensorflow</a:t>
            </a:r>
            <a:r>
              <a:rPr lang="zh-CN" alt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Pytorch</a:t>
            </a:r>
            <a:r>
              <a:rPr lang="zh-CN" alt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D02A4D-0035-46DC-A037-5850EAA568E5}"/>
              </a:ext>
            </a:extLst>
          </p:cNvPr>
          <p:cNvSpPr/>
          <p:nvPr/>
        </p:nvSpPr>
        <p:spPr>
          <a:xfrm>
            <a:off x="5520018" y="5411995"/>
            <a:ext cx="5305454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Python</a:t>
            </a:r>
            <a:r>
              <a:rPr lang="zh-CN" alt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存在全局解释器锁，</a:t>
            </a:r>
            <a:r>
              <a:rPr lang="zh-CN" altLang="en-US" sz="2000" dirty="0"/>
              <a:t>每当执行完</a:t>
            </a:r>
            <a:r>
              <a:rPr lang="en-US" altLang="zh-CN" sz="2000" dirty="0"/>
              <a:t>100</a:t>
            </a:r>
            <a:r>
              <a:rPr lang="zh-CN" altLang="en-US" sz="2000" dirty="0"/>
              <a:t>条字节码，全局锁才会释放，切换到其他线程执行，多线程名存实亡。</a:t>
            </a:r>
            <a:endParaRPr lang="zh-CN" altLang="en-US" sz="1999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3D2E31-B99C-4926-BEB5-644412E13706}"/>
              </a:ext>
            </a:extLst>
          </p:cNvPr>
          <p:cNvSpPr/>
          <p:nvPr/>
        </p:nvSpPr>
        <p:spPr>
          <a:xfrm>
            <a:off x="5520018" y="4888775"/>
            <a:ext cx="4711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全局解释器锁（</a:t>
            </a:r>
            <a:r>
              <a:rPr lang="en-US" altLang="zh-CN" sz="28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</a:t>
            </a:r>
            <a:r>
              <a:rPr lang="zh-CN" altLang="en-US" sz="28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）的存在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24138E-B18D-4FC9-9A96-A67E76770B98}"/>
              </a:ext>
            </a:extLst>
          </p:cNvPr>
          <p:cNvSpPr/>
          <p:nvPr/>
        </p:nvSpPr>
        <p:spPr>
          <a:xfrm>
            <a:off x="5198776" y="3558041"/>
            <a:ext cx="506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语言对神经网络的支持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7BE8D0-4B3F-4DEE-8257-79FB8FEEC086}"/>
              </a:ext>
            </a:extLst>
          </p:cNvPr>
          <p:cNvSpPr/>
          <p:nvPr/>
        </p:nvSpPr>
        <p:spPr>
          <a:xfrm>
            <a:off x="5831621" y="177454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神经网络的发展</a:t>
            </a:r>
          </a:p>
        </p:txBody>
      </p:sp>
      <p:sp>
        <p:nvSpPr>
          <p:cNvPr id="22" name="环形箭头 29">
            <a:extLst>
              <a:ext uri="{FF2B5EF4-FFF2-40B4-BE49-F238E27FC236}">
                <a16:creationId xmlns:a16="http://schemas.microsoft.com/office/drawing/2014/main" id="{AF3E5B37-3923-4EE3-88C7-93C98ED71F1A}"/>
              </a:ext>
            </a:extLst>
          </p:cNvPr>
          <p:cNvSpPr/>
          <p:nvPr/>
        </p:nvSpPr>
        <p:spPr>
          <a:xfrm rot="5821583">
            <a:off x="3382695" y="1830824"/>
            <a:ext cx="1897225" cy="1897225"/>
          </a:xfrm>
          <a:prstGeom prst="circularArrow">
            <a:avLst>
              <a:gd name="adj1" fmla="val 12210"/>
              <a:gd name="adj2" fmla="val 962415"/>
              <a:gd name="adj3" fmla="val 20476901"/>
              <a:gd name="adj4" fmla="val 4790682"/>
              <a:gd name="adj5" fmla="val 10014"/>
            </a:avLst>
          </a:prstGeom>
          <a:solidFill>
            <a:srgbClr val="447A8D"/>
          </a:solidFill>
          <a:ln>
            <a:noFill/>
          </a:ln>
          <a:effectLst>
            <a:outerShdw blurRad="50800" dist="762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环形箭头 30">
            <a:extLst>
              <a:ext uri="{FF2B5EF4-FFF2-40B4-BE49-F238E27FC236}">
                <a16:creationId xmlns:a16="http://schemas.microsoft.com/office/drawing/2014/main" id="{9BE2D37B-1C75-4C7B-AED2-7BE78FFC4018}"/>
              </a:ext>
            </a:extLst>
          </p:cNvPr>
          <p:cNvSpPr/>
          <p:nvPr/>
        </p:nvSpPr>
        <p:spPr>
          <a:xfrm rot="15407819" flipH="1">
            <a:off x="2800474" y="2956339"/>
            <a:ext cx="1897227" cy="1897227"/>
          </a:xfrm>
          <a:prstGeom prst="circularArrow">
            <a:avLst>
              <a:gd name="adj1" fmla="val 12210"/>
              <a:gd name="adj2" fmla="val 962415"/>
              <a:gd name="adj3" fmla="val 20476901"/>
              <a:gd name="adj4" fmla="val 7214319"/>
              <a:gd name="adj5" fmla="val 100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762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同心圆 4">
            <a:extLst>
              <a:ext uri="{FF2B5EF4-FFF2-40B4-BE49-F238E27FC236}">
                <a16:creationId xmlns:a16="http://schemas.microsoft.com/office/drawing/2014/main" id="{C19347FE-BBA8-463B-8FDD-4147BCB36800}"/>
              </a:ext>
            </a:extLst>
          </p:cNvPr>
          <p:cNvSpPr/>
          <p:nvPr/>
        </p:nvSpPr>
        <p:spPr>
          <a:xfrm>
            <a:off x="3493217" y="4186330"/>
            <a:ext cx="1705559" cy="1747029"/>
          </a:xfrm>
          <a:custGeom>
            <a:avLst/>
            <a:gdLst/>
            <a:ahLst/>
            <a:cxnLst/>
            <a:rect l="l" t="t" r="r" b="b"/>
            <a:pathLst>
              <a:path w="1505802" h="1542416">
                <a:moveTo>
                  <a:pt x="752901" y="0"/>
                </a:moveTo>
                <a:cubicBezTo>
                  <a:pt x="1168717" y="0"/>
                  <a:pt x="1505802" y="345282"/>
                  <a:pt x="1505802" y="771208"/>
                </a:cubicBezTo>
                <a:cubicBezTo>
                  <a:pt x="1505802" y="1197134"/>
                  <a:pt x="1168717" y="1542416"/>
                  <a:pt x="752901" y="1542416"/>
                </a:cubicBezTo>
                <a:cubicBezTo>
                  <a:pt x="337085" y="1542416"/>
                  <a:pt x="0" y="1197134"/>
                  <a:pt x="0" y="771208"/>
                </a:cubicBezTo>
                <a:lnTo>
                  <a:pt x="939" y="752159"/>
                </a:lnTo>
                <a:lnTo>
                  <a:pt x="192314" y="752159"/>
                </a:lnTo>
                <a:lnTo>
                  <a:pt x="190454" y="771208"/>
                </a:lnTo>
                <a:cubicBezTo>
                  <a:pt x="190454" y="1091950"/>
                  <a:pt x="442270" y="1351962"/>
                  <a:pt x="752901" y="1351962"/>
                </a:cubicBezTo>
                <a:cubicBezTo>
                  <a:pt x="1063532" y="1351962"/>
                  <a:pt x="1315348" y="1091950"/>
                  <a:pt x="1315348" y="771208"/>
                </a:cubicBezTo>
                <a:cubicBezTo>
                  <a:pt x="1315348" y="450466"/>
                  <a:pt x="1063532" y="190454"/>
                  <a:pt x="752901" y="190454"/>
                </a:cubicBezTo>
                <a:cubicBezTo>
                  <a:pt x="618068" y="190454"/>
                  <a:pt x="494315" y="239443"/>
                  <a:pt x="399119" y="323129"/>
                </a:cubicBezTo>
                <a:lnTo>
                  <a:pt x="237651" y="211403"/>
                </a:lnTo>
                <a:cubicBezTo>
                  <a:pt x="371203" y="79840"/>
                  <a:pt x="552949" y="0"/>
                  <a:pt x="752901" y="0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  <a:effectLst>
            <a:outerShdw blurRad="50800" dist="762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05B62679-331D-4C8A-9029-E8BA82F38B80}"/>
              </a:ext>
            </a:extLst>
          </p:cNvPr>
          <p:cNvSpPr txBox="1"/>
          <p:nvPr/>
        </p:nvSpPr>
        <p:spPr>
          <a:xfrm>
            <a:off x="3998314" y="2377309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rgbClr val="447A8D"/>
                </a:solidFill>
                <a:cs typeface="+mn-ea"/>
                <a:sym typeface="+mn-lt"/>
              </a:rPr>
              <a:t>01</a:t>
            </a:r>
            <a:endParaRPr lang="zh-CN" altLang="en-US" sz="3733" b="1" dirty="0">
              <a:solidFill>
                <a:srgbClr val="447A8D"/>
              </a:solidFill>
              <a:cs typeface="+mn-ea"/>
              <a:sym typeface="+mn-lt"/>
            </a:endParaRPr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EAC4AC58-382E-46D0-8D4F-B074FF1867B5}"/>
              </a:ext>
            </a:extLst>
          </p:cNvPr>
          <p:cNvSpPr txBox="1"/>
          <p:nvPr/>
        </p:nvSpPr>
        <p:spPr>
          <a:xfrm>
            <a:off x="3365238" y="3532221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733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98760D97-3CC3-4188-9C32-8D1C37826FF6}"/>
              </a:ext>
            </a:extLst>
          </p:cNvPr>
          <p:cNvSpPr txBox="1"/>
          <p:nvPr/>
        </p:nvSpPr>
        <p:spPr>
          <a:xfrm>
            <a:off x="3964539" y="4696343"/>
            <a:ext cx="71686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b="1" dirty="0">
                <a:solidFill>
                  <a:srgbClr val="447A8D"/>
                </a:solidFill>
                <a:cs typeface="+mn-ea"/>
                <a:sym typeface="+mn-lt"/>
              </a:rPr>
              <a:t>03</a:t>
            </a:r>
            <a:endParaRPr lang="zh-CN" altLang="en-US" sz="3733" b="1" dirty="0">
              <a:solidFill>
                <a:srgbClr val="447A8D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AE4B11-BB65-4DC4-A1C1-6C37281C27A8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B512C3-F34F-47DE-B09D-F1EF2EAC8768}"/>
              </a:ext>
            </a:extLst>
          </p:cNvPr>
          <p:cNvSpPr/>
          <p:nvPr/>
        </p:nvSpPr>
        <p:spPr>
          <a:xfrm>
            <a:off x="-14514" y="2051096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774F48-BBA4-4591-8A95-8DBD0546A2B6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E2CC32-FA57-489B-941C-78F36376C3FF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F47FA9-3DB2-498D-B32A-EFD15DB6810C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3F22C8-A8CF-45FB-BC61-2D44B76CC200}"/>
              </a:ext>
            </a:extLst>
          </p:cNvPr>
          <p:cNvSpPr/>
          <p:nvPr/>
        </p:nvSpPr>
        <p:spPr>
          <a:xfrm>
            <a:off x="-16121" y="52842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36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设计驱动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1B3C58-A4C1-4EC6-BF73-AE1A1D92B18B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6DA4-7A22-42EE-85CD-56A34E5583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36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语言特性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6D3640C-4BC4-4464-AE8D-77D6A6B62585}"/>
              </a:ext>
            </a:extLst>
          </p:cNvPr>
          <p:cNvGrpSpPr/>
          <p:nvPr/>
        </p:nvGrpSpPr>
        <p:grpSpPr>
          <a:xfrm>
            <a:off x="2339220" y="1908063"/>
            <a:ext cx="3806536" cy="4005187"/>
            <a:chOff x="2108506" y="1929448"/>
            <a:chExt cx="3806536" cy="4005187"/>
          </a:xfrm>
        </p:grpSpPr>
        <p:grpSp>
          <p:nvGrpSpPr>
            <p:cNvPr id="38" name="网线">
              <a:extLst>
                <a:ext uri="{FF2B5EF4-FFF2-40B4-BE49-F238E27FC236}">
                  <a16:creationId xmlns:a16="http://schemas.microsoft.com/office/drawing/2014/main" id="{911C18C1-C67C-4E22-B3C9-4557C0EBB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8506" y="1929448"/>
              <a:ext cx="3806536" cy="4005187"/>
              <a:chOff x="1937437" y="1332541"/>
              <a:chExt cx="3986578" cy="4192919"/>
            </a:xfrm>
          </p:grpSpPr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D788FC8C-3221-4A31-A898-67D59284F7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37437" y="3430588"/>
                <a:ext cx="3986578" cy="0"/>
              </a:xfrm>
              <a:prstGeom prst="line">
                <a:avLst/>
              </a:prstGeom>
              <a:noFill/>
              <a:ln w="28575">
                <a:solidFill>
                  <a:srgbClr val="447A8D">
                    <a:alpha val="5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C9A17F3C-B10F-48A4-B491-0C4A1BE3B27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3931520" y="1332541"/>
                <a:ext cx="0" cy="4192919"/>
              </a:xfrm>
              <a:prstGeom prst="line">
                <a:avLst/>
              </a:prstGeom>
              <a:noFill/>
              <a:ln w="28575">
                <a:solidFill>
                  <a:srgbClr val="447A8D">
                    <a:alpha val="5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45" name="Oval 10">
                <a:extLst>
                  <a:ext uri="{FF2B5EF4-FFF2-40B4-BE49-F238E27FC236}">
                    <a16:creationId xmlns:a16="http://schemas.microsoft.com/office/drawing/2014/main" id="{3C0D19B4-61E8-4737-B110-47A36FA8AB7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32760" y="1808648"/>
                <a:ext cx="3192756" cy="3216899"/>
              </a:xfrm>
              <a:prstGeom prst="ellipse">
                <a:avLst/>
              </a:prstGeom>
              <a:noFill/>
              <a:ln w="9525">
                <a:solidFill>
                  <a:srgbClr val="447A8D">
                    <a:alpha val="5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64999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46" name="Oval 15">
                <a:extLst>
                  <a:ext uri="{FF2B5EF4-FFF2-40B4-BE49-F238E27FC236}">
                    <a16:creationId xmlns:a16="http://schemas.microsoft.com/office/drawing/2014/main" id="{E03B7742-616E-4042-9963-7C10749D3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892" y="1600749"/>
                <a:ext cx="3608719" cy="3643808"/>
              </a:xfrm>
              <a:prstGeom prst="ellipse">
                <a:avLst/>
              </a:prstGeom>
              <a:noFill/>
              <a:ln w="19050">
                <a:solidFill>
                  <a:srgbClr val="447A8D">
                    <a:alpha val="50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39" name="标题">
              <a:extLst>
                <a:ext uri="{FF2B5EF4-FFF2-40B4-BE49-F238E27FC236}">
                  <a16:creationId xmlns:a16="http://schemas.microsoft.com/office/drawing/2014/main" id="{19ABA1EA-36DA-4681-81FD-6D83CEF7D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9370" y="2651160"/>
              <a:ext cx="2548130" cy="2599019"/>
              <a:chOff x="579" y="1589"/>
              <a:chExt cx="1358" cy="1358"/>
            </a:xfrm>
            <a:solidFill>
              <a:schemeClr val="accent1"/>
            </a:solidFill>
          </p:grpSpPr>
          <p:sp>
            <p:nvSpPr>
              <p:cNvPr id="40" name="Oval 12">
                <a:extLst>
                  <a:ext uri="{FF2B5EF4-FFF2-40B4-BE49-F238E27FC236}">
                    <a16:creationId xmlns:a16="http://schemas.microsoft.com/office/drawing/2014/main" id="{30EE35B1-E685-407E-A3E0-AF1ECD139ED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9" y="1589"/>
                <a:ext cx="1358" cy="1358"/>
              </a:xfrm>
              <a:prstGeom prst="ellipse">
                <a:avLst/>
              </a:prstGeom>
              <a:solidFill>
                <a:srgbClr val="447A8D"/>
              </a:solidFill>
              <a:ln w="3810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41" name="Oval 13">
                <a:extLst>
                  <a:ext uri="{FF2B5EF4-FFF2-40B4-BE49-F238E27FC236}">
                    <a16:creationId xmlns:a16="http://schemas.microsoft.com/office/drawing/2014/main" id="{9AF97D86-23EB-4CD5-B6FB-9C4B4BA061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35" y="1642"/>
                <a:ext cx="1245" cy="1246"/>
              </a:xfrm>
              <a:prstGeom prst="ellipse">
                <a:avLst/>
              </a:prstGeom>
              <a:solidFill>
                <a:srgbClr val="447A8D"/>
              </a:solidFill>
              <a:ln>
                <a:noFill/>
              </a:ln>
              <a:effectLst>
                <a:outerShdw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42" name="Oval 14">
                <a:extLst>
                  <a:ext uri="{FF2B5EF4-FFF2-40B4-BE49-F238E27FC236}">
                    <a16:creationId xmlns:a16="http://schemas.microsoft.com/office/drawing/2014/main" id="{9F4491FA-1E83-44C1-B9EF-E3E86F21E0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65" y="1880"/>
                <a:ext cx="797" cy="798"/>
              </a:xfrm>
              <a:prstGeom prst="ellipse">
                <a:avLst/>
              </a:prstGeom>
              <a:solidFill>
                <a:srgbClr val="447A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B2B2B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itchFamily="34" charset="-122"/>
                  </a:rPr>
                  <a:t>语言特性</a:t>
                </a:r>
              </a:p>
            </p:txBody>
          </p:sp>
        </p:grpSp>
      </p:grpSp>
      <p:sp>
        <p:nvSpPr>
          <p:cNvPr id="48" name="文本4">
            <a:extLst>
              <a:ext uri="{FF2B5EF4-FFF2-40B4-BE49-F238E27FC236}">
                <a16:creationId xmlns:a16="http://schemas.microsoft.com/office/drawing/2014/main" id="{C4385A52-8280-422E-A531-D294FEF9CF0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141090" y="4467363"/>
            <a:ext cx="2231470" cy="56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r>
              <a:rPr lang="zh-CN" altLang="en-US" sz="16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更快的</a:t>
            </a:r>
            <a:endParaRPr lang="en-US" altLang="zh-CN" sz="1600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响应速度</a:t>
            </a:r>
          </a:p>
        </p:txBody>
      </p:sp>
      <p:sp>
        <p:nvSpPr>
          <p:cNvPr id="49" name="文本3">
            <a:extLst>
              <a:ext uri="{FF2B5EF4-FFF2-40B4-BE49-F238E27FC236}">
                <a16:creationId xmlns:a16="http://schemas.microsoft.com/office/drawing/2014/main" id="{B695B2BE-A859-44DE-AE9C-423328E5707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250834" y="3627792"/>
            <a:ext cx="2229954" cy="56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r>
              <a:rPr lang="zh-CN" altLang="en-US" sz="16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</a:t>
            </a:r>
            <a:endParaRPr lang="en-US" altLang="zh-CN" sz="1600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结构化形式</a:t>
            </a:r>
          </a:p>
        </p:txBody>
      </p:sp>
      <p:sp>
        <p:nvSpPr>
          <p:cNvPr id="50" name="文本2">
            <a:extLst>
              <a:ext uri="{FF2B5EF4-FFF2-40B4-BE49-F238E27FC236}">
                <a16:creationId xmlns:a16="http://schemas.microsoft.com/office/drawing/2014/main" id="{915C3316-302B-4564-8124-201FEDE071A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142606" y="2780914"/>
            <a:ext cx="2229954" cy="56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r>
              <a:rPr lang="zh-CN" altLang="en-US" sz="16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完备的</a:t>
            </a:r>
            <a:endParaRPr lang="en-US" altLang="zh-CN" sz="1600" b="1" dirty="0">
              <a:solidFill>
                <a:srgbClr val="447A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grpSp>
        <p:nvGrpSpPr>
          <p:cNvPr id="55" name="圆圈2">
            <a:extLst>
              <a:ext uri="{FF2B5EF4-FFF2-40B4-BE49-F238E27FC236}">
                <a16:creationId xmlns:a16="http://schemas.microsoft.com/office/drawing/2014/main" id="{F62623BB-208E-4775-B94F-ED64DE99E2E5}"/>
              </a:ext>
            </a:extLst>
          </p:cNvPr>
          <p:cNvGrpSpPr>
            <a:grpSpLocks/>
          </p:cNvGrpSpPr>
          <p:nvPr/>
        </p:nvGrpSpPr>
        <p:grpSpPr bwMode="auto">
          <a:xfrm>
            <a:off x="5625297" y="2876079"/>
            <a:ext cx="364018" cy="363999"/>
            <a:chOff x="2928" y="2208"/>
            <a:chExt cx="262" cy="2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28">
              <a:extLst>
                <a:ext uri="{FF2B5EF4-FFF2-40B4-BE49-F238E27FC236}">
                  <a16:creationId xmlns:a16="http://schemas.microsoft.com/office/drawing/2014/main" id="{F15F39D4-B2DE-4D82-8BE6-4B114FC8FB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894C9FEE-23BB-4681-A888-907192C93E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8" name="圆圈3">
            <a:extLst>
              <a:ext uri="{FF2B5EF4-FFF2-40B4-BE49-F238E27FC236}">
                <a16:creationId xmlns:a16="http://schemas.microsoft.com/office/drawing/2014/main" id="{F00A7466-4CA4-4B42-8DD2-123077B9AE6C}"/>
              </a:ext>
            </a:extLst>
          </p:cNvPr>
          <p:cNvGrpSpPr>
            <a:grpSpLocks/>
          </p:cNvGrpSpPr>
          <p:nvPr/>
        </p:nvGrpSpPr>
        <p:grpSpPr bwMode="auto">
          <a:xfrm>
            <a:off x="5873644" y="3699327"/>
            <a:ext cx="364018" cy="363999"/>
            <a:chOff x="2928" y="2208"/>
            <a:chExt cx="262" cy="262"/>
          </a:xfrm>
          <a:solidFill>
            <a:srgbClr val="447A8D"/>
          </a:solidFill>
        </p:grpSpPr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45AF22A0-FB77-4E3D-898B-165C15A674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60" name="Oval 32">
              <a:extLst>
                <a:ext uri="{FF2B5EF4-FFF2-40B4-BE49-F238E27FC236}">
                  <a16:creationId xmlns:a16="http://schemas.microsoft.com/office/drawing/2014/main" id="{E025A529-6206-4CD0-8D81-87D84E96DB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61" name="圆圈4">
            <a:extLst>
              <a:ext uri="{FF2B5EF4-FFF2-40B4-BE49-F238E27FC236}">
                <a16:creationId xmlns:a16="http://schemas.microsoft.com/office/drawing/2014/main" id="{1FD8B2D2-77DE-4586-863D-FB0D1B3A3F75}"/>
              </a:ext>
            </a:extLst>
          </p:cNvPr>
          <p:cNvGrpSpPr>
            <a:grpSpLocks/>
          </p:cNvGrpSpPr>
          <p:nvPr/>
        </p:nvGrpSpPr>
        <p:grpSpPr bwMode="auto">
          <a:xfrm>
            <a:off x="5615091" y="4573606"/>
            <a:ext cx="364018" cy="363999"/>
            <a:chOff x="2928" y="2208"/>
            <a:chExt cx="262" cy="2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2" name="Oval 34">
              <a:extLst>
                <a:ext uri="{FF2B5EF4-FFF2-40B4-BE49-F238E27FC236}">
                  <a16:creationId xmlns:a16="http://schemas.microsoft.com/office/drawing/2014/main" id="{7C3C6BEC-CEA0-4ED8-8414-DEFE3F40F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63" name="Oval 35">
              <a:extLst>
                <a:ext uri="{FF2B5EF4-FFF2-40B4-BE49-F238E27FC236}">
                  <a16:creationId xmlns:a16="http://schemas.microsoft.com/office/drawing/2014/main" id="{09340AB3-2421-4940-8A88-BCB8A9FC58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F8FC919B-DADA-4054-82AD-0C6417721EC7}"/>
              </a:ext>
            </a:extLst>
          </p:cNvPr>
          <p:cNvSpPr/>
          <p:nvPr/>
        </p:nvSpPr>
        <p:spPr>
          <a:xfrm>
            <a:off x="7333757" y="2652773"/>
            <a:ext cx="396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基础数据类型主要参考</a:t>
            </a:r>
            <a:r>
              <a:rPr lang="en-US" altLang="zh-CN" sz="1600" dirty="0"/>
              <a:t>Python</a:t>
            </a:r>
            <a:r>
              <a:rPr lang="zh-CN" altLang="en-US" sz="1600" dirty="0"/>
              <a:t>的数据类型</a:t>
            </a:r>
            <a:endParaRPr lang="en-US" altLang="zh-CN" sz="1600" dirty="0"/>
          </a:p>
          <a:p>
            <a:r>
              <a:rPr lang="zh-CN" altLang="en-US" sz="1600" dirty="0"/>
              <a:t>在此基础上定义了线程规格中所需的数据类型。 </a:t>
            </a:r>
            <a:endParaRPr lang="zh-CN" altLang="en-US" sz="15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CD899D8-B3FE-4B2A-97A0-CCC46B5C7787}"/>
              </a:ext>
            </a:extLst>
          </p:cNvPr>
          <p:cNvSpPr/>
          <p:nvPr/>
        </p:nvSpPr>
        <p:spPr>
          <a:xfrm>
            <a:off x="7722333" y="3508043"/>
            <a:ext cx="370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对每个线程都以 </a:t>
            </a:r>
            <a:r>
              <a:rPr lang="en-US" altLang="zh-CN" sz="1600" dirty="0"/>
              <a:t>thread identifier </a:t>
            </a:r>
            <a:r>
              <a:rPr lang="zh-CN" altLang="en-US" sz="1600" dirty="0"/>
              <a:t>和 </a:t>
            </a:r>
            <a:r>
              <a:rPr lang="en-US" altLang="zh-CN" sz="1600" dirty="0"/>
              <a:t>end identifier </a:t>
            </a:r>
            <a:r>
              <a:rPr lang="zh-CN" altLang="en-US" sz="1600" dirty="0"/>
              <a:t>来标识。</a:t>
            </a:r>
            <a:endParaRPr lang="en-US" altLang="zh-CN" sz="1600" dirty="0"/>
          </a:p>
          <a:p>
            <a:r>
              <a:rPr lang="zh-CN" altLang="en-US" sz="1600" dirty="0"/>
              <a:t>每个参数有严格的结构化定义。</a:t>
            </a:r>
            <a:endParaRPr lang="zh-CN" altLang="en-US" sz="15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873950C-93E0-4606-9226-C2A6CE1E5075}"/>
              </a:ext>
            </a:extLst>
          </p:cNvPr>
          <p:cNvSpPr/>
          <p:nvPr/>
        </p:nvSpPr>
        <p:spPr>
          <a:xfrm>
            <a:off x="7365811" y="4421579"/>
            <a:ext cx="329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实现了多线程的功能。</a:t>
            </a:r>
            <a:endParaRPr lang="en-US" altLang="zh-CN" sz="1600" dirty="0"/>
          </a:p>
          <a:p>
            <a:r>
              <a:rPr lang="zh-CN" altLang="en-US" sz="1600" dirty="0"/>
              <a:t>充分利用了多核 </a:t>
            </a:r>
            <a:r>
              <a:rPr lang="en-US" altLang="zh-CN" sz="1600" dirty="0"/>
              <a:t>CPU </a:t>
            </a:r>
            <a:r>
              <a:rPr lang="zh-CN" altLang="en-US" sz="1600" dirty="0"/>
              <a:t>的计算能力。</a:t>
            </a:r>
            <a:endParaRPr lang="en-US" altLang="zh-CN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0BC615-04C4-415E-B51D-490F655CDC07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969521-CF28-40C5-9E8A-8B776BA07E1A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2B97B3-12C0-4588-99FB-F366B2241816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06873E1-93A7-46A7-A6E4-50EB30E3CCFC}"/>
              </a:ext>
            </a:extLst>
          </p:cNvPr>
          <p:cNvSpPr/>
          <p:nvPr/>
        </p:nvSpPr>
        <p:spPr>
          <a:xfrm>
            <a:off x="-14514" y="2051096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BA72B7D-81DE-44B6-AE3D-8DDE45ED896E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B108ED4-C130-4C77-A143-F89A2B87AA88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112EF5F-5564-41E6-A22D-5ECBB441AEB3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58C82E4-64AA-4C4D-A7FD-1FEC44BBD191}"/>
              </a:ext>
            </a:extLst>
          </p:cNvPr>
          <p:cNvSpPr/>
          <p:nvPr/>
        </p:nvSpPr>
        <p:spPr>
          <a:xfrm>
            <a:off x="-16121" y="52842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383226-DA52-4398-801D-E1E4A37A5ABB}"/>
              </a:ext>
            </a:extLst>
          </p:cNvPr>
          <p:cNvSpPr/>
          <p:nvPr/>
        </p:nvSpPr>
        <p:spPr>
          <a:xfrm>
            <a:off x="-16121" y="1268321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8DC16D5B-A89F-460A-9EBA-4259457B7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F13D906-595A-40ED-8E39-7D0038AD880F}"/>
              </a:ext>
            </a:extLst>
          </p:cNvPr>
          <p:cNvSpPr/>
          <p:nvPr/>
        </p:nvSpPr>
        <p:spPr>
          <a:xfrm>
            <a:off x="-444500" y="4875660"/>
            <a:ext cx="13081000" cy="28067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AD951EC-D9AC-41C6-8526-9A07B08BEB45}"/>
              </a:ext>
            </a:extLst>
          </p:cNvPr>
          <p:cNvSpPr/>
          <p:nvPr/>
        </p:nvSpPr>
        <p:spPr>
          <a:xfrm>
            <a:off x="-444500" y="4533900"/>
            <a:ext cx="13081000" cy="1993900"/>
          </a:xfrm>
          <a:custGeom>
            <a:avLst/>
            <a:gdLst>
              <a:gd name="connsiteX0" fmla="*/ 537642 w 13081000"/>
              <a:gd name="connsiteY0" fmla="*/ 0 h 2540000"/>
              <a:gd name="connsiteX1" fmla="*/ 6002858 w 13081000"/>
              <a:gd name="connsiteY1" fmla="*/ 0 h 2540000"/>
              <a:gd name="connsiteX2" fmla="*/ 6540500 w 13081000"/>
              <a:gd name="connsiteY2" fmla="*/ 537642 h 2540000"/>
              <a:gd name="connsiteX3" fmla="*/ 7078142 w 13081000"/>
              <a:gd name="connsiteY3" fmla="*/ 0 h 2540000"/>
              <a:gd name="connsiteX4" fmla="*/ 12543358 w 13081000"/>
              <a:gd name="connsiteY4" fmla="*/ 0 h 2540000"/>
              <a:gd name="connsiteX5" fmla="*/ 13081000 w 13081000"/>
              <a:gd name="connsiteY5" fmla="*/ 537642 h 2540000"/>
              <a:gd name="connsiteX6" fmla="*/ 13081000 w 13081000"/>
              <a:gd name="connsiteY6" fmla="*/ 2002358 h 2540000"/>
              <a:gd name="connsiteX7" fmla="*/ 12543358 w 13081000"/>
              <a:gd name="connsiteY7" fmla="*/ 2540000 h 2540000"/>
              <a:gd name="connsiteX8" fmla="*/ 7078142 w 13081000"/>
              <a:gd name="connsiteY8" fmla="*/ 2540000 h 2540000"/>
              <a:gd name="connsiteX9" fmla="*/ 6540500 w 13081000"/>
              <a:gd name="connsiteY9" fmla="*/ 2002358 h 2540000"/>
              <a:gd name="connsiteX10" fmla="*/ 6002858 w 13081000"/>
              <a:gd name="connsiteY10" fmla="*/ 2540000 h 2540000"/>
              <a:gd name="connsiteX11" fmla="*/ 537642 w 13081000"/>
              <a:gd name="connsiteY11" fmla="*/ 2540000 h 2540000"/>
              <a:gd name="connsiteX12" fmla="*/ 0 w 13081000"/>
              <a:gd name="connsiteY12" fmla="*/ 2002358 h 2540000"/>
              <a:gd name="connsiteX13" fmla="*/ 0 w 13081000"/>
              <a:gd name="connsiteY13" fmla="*/ 537642 h 2540000"/>
              <a:gd name="connsiteX14" fmla="*/ 537642 w 13081000"/>
              <a:gd name="connsiteY14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81000" h="2540000">
                <a:moveTo>
                  <a:pt x="537642" y="0"/>
                </a:moveTo>
                <a:lnTo>
                  <a:pt x="6002858" y="0"/>
                </a:lnTo>
                <a:cubicBezTo>
                  <a:pt x="6299789" y="0"/>
                  <a:pt x="6540500" y="240711"/>
                  <a:pt x="6540500" y="537642"/>
                </a:cubicBezTo>
                <a:cubicBezTo>
                  <a:pt x="6540500" y="240711"/>
                  <a:pt x="6781211" y="0"/>
                  <a:pt x="7078142" y="0"/>
                </a:cubicBezTo>
                <a:lnTo>
                  <a:pt x="12543358" y="0"/>
                </a:lnTo>
                <a:cubicBezTo>
                  <a:pt x="12840289" y="0"/>
                  <a:pt x="13081000" y="240711"/>
                  <a:pt x="13081000" y="537642"/>
                </a:cubicBezTo>
                <a:lnTo>
                  <a:pt x="13081000" y="2002358"/>
                </a:lnTo>
                <a:cubicBezTo>
                  <a:pt x="13081000" y="2299289"/>
                  <a:pt x="12840289" y="2540000"/>
                  <a:pt x="12543358" y="2540000"/>
                </a:cubicBezTo>
                <a:lnTo>
                  <a:pt x="7078142" y="2540000"/>
                </a:lnTo>
                <a:cubicBezTo>
                  <a:pt x="6781211" y="2540000"/>
                  <a:pt x="6540500" y="2299289"/>
                  <a:pt x="6540500" y="2002358"/>
                </a:cubicBezTo>
                <a:cubicBezTo>
                  <a:pt x="6540500" y="2299289"/>
                  <a:pt x="6299789" y="2540000"/>
                  <a:pt x="6002858" y="2540000"/>
                </a:cubicBezTo>
                <a:lnTo>
                  <a:pt x="537642" y="2540000"/>
                </a:lnTo>
                <a:cubicBezTo>
                  <a:pt x="240711" y="2540000"/>
                  <a:pt x="0" y="2299289"/>
                  <a:pt x="0" y="2002358"/>
                </a:cubicBezTo>
                <a:lnTo>
                  <a:pt x="0" y="537642"/>
                </a:lnTo>
                <a:cubicBezTo>
                  <a:pt x="0" y="240711"/>
                  <a:pt x="240711" y="0"/>
                  <a:pt x="537642" y="0"/>
                </a:cubicBezTo>
                <a:close/>
              </a:path>
            </a:pathLst>
          </a:custGeom>
          <a:noFill/>
          <a:ln w="19050">
            <a:solidFill>
              <a:srgbClr val="447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2" name="Oval 5">
            <a:extLst>
              <a:ext uri="{FF2B5EF4-FFF2-40B4-BE49-F238E27FC236}">
                <a16:creationId xmlns:a16="http://schemas.microsoft.com/office/drawing/2014/main" id="{78B7FFF4-4E3F-40D1-98A0-D84ABFE6C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15" y="330200"/>
            <a:ext cx="4140170" cy="4143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444500">
              <a:srgbClr val="447A8D"/>
            </a:inn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Line 12">
            <a:extLst>
              <a:ext uri="{FF2B5EF4-FFF2-40B4-BE49-F238E27FC236}">
                <a16:creationId xmlns:a16="http://schemas.microsoft.com/office/drawing/2014/main" id="{F76101C2-86CA-4AFC-96B4-CA5DC4D2C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25" y="2740294"/>
            <a:ext cx="3806925" cy="0"/>
          </a:xfrm>
          <a:prstGeom prst="line">
            <a:avLst/>
          </a:prstGeom>
          <a:noFill/>
          <a:ln w="12700">
            <a:solidFill>
              <a:srgbClr val="447A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799"/>
          </a:p>
        </p:txBody>
      </p:sp>
      <p:sp>
        <p:nvSpPr>
          <p:cNvPr id="10245" name="TextBox 77">
            <a:extLst>
              <a:ext uri="{FF2B5EF4-FFF2-40B4-BE49-F238E27FC236}">
                <a16:creationId xmlns:a16="http://schemas.microsoft.com/office/drawing/2014/main" id="{BCFD4E21-FDD1-48BA-9403-330804EA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967" y="3017999"/>
            <a:ext cx="41401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3200" b="1">
                <a:solidFill>
                  <a:srgbClr val="447A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词法、语法分析</a:t>
            </a:r>
          </a:p>
        </p:txBody>
      </p:sp>
      <p:sp>
        <p:nvSpPr>
          <p:cNvPr id="10246" name="Rectangle 14">
            <a:extLst>
              <a:ext uri="{FF2B5EF4-FFF2-40B4-BE49-F238E27FC236}">
                <a16:creationId xmlns:a16="http://schemas.microsoft.com/office/drawing/2014/main" id="{74C7012E-24ED-4AE0-BFBB-01BCC209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39" y="2256296"/>
            <a:ext cx="996427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25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zh-CN" altLang="en-US" sz="2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7" name="Oval 39">
            <a:extLst>
              <a:ext uri="{FF2B5EF4-FFF2-40B4-BE49-F238E27FC236}">
                <a16:creationId xmlns:a16="http://schemas.microsoft.com/office/drawing/2014/main" id="{79DFE7F2-9772-4BFC-AF5B-B63B55F05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9021" y="5391971"/>
            <a:ext cx="172969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50" name="Oval 42">
            <a:extLst>
              <a:ext uri="{FF2B5EF4-FFF2-40B4-BE49-F238E27FC236}">
                <a16:creationId xmlns:a16="http://schemas.microsoft.com/office/drawing/2014/main" id="{F23189CC-C653-4099-B7B8-73AB73461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4777" y="5391971"/>
            <a:ext cx="158688" cy="158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9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TextBox 83">
            <a:extLst>
              <a:ext uri="{FF2B5EF4-FFF2-40B4-BE49-F238E27FC236}">
                <a16:creationId xmlns:a16="http://schemas.microsoft.com/office/drawing/2014/main" id="{00DBF364-19C1-4DAE-AF7F-E7C3D7FFF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787" y="5239631"/>
            <a:ext cx="2857971" cy="46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9" dirty="0">
                <a:solidFill>
                  <a:schemeClr val="bg1"/>
                </a:solidFill>
                <a:latin typeface="微软雅黑" panose="020B0503020204020204" pitchFamily="34" charset="-122"/>
              </a:rPr>
              <a:t>词法规则设计</a:t>
            </a:r>
          </a:p>
        </p:txBody>
      </p:sp>
      <p:sp>
        <p:nvSpPr>
          <p:cNvPr id="10256" name="TextBox 88">
            <a:extLst>
              <a:ext uri="{FF2B5EF4-FFF2-40B4-BE49-F238E27FC236}">
                <a16:creationId xmlns:a16="http://schemas.microsoft.com/office/drawing/2014/main" id="{61EE5136-2DE3-43B6-A776-1906EF57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545" y="5239631"/>
            <a:ext cx="2664372" cy="46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99" dirty="0">
                <a:solidFill>
                  <a:schemeClr val="bg1"/>
                </a:solidFill>
                <a:latin typeface="微软雅黑" panose="020B0503020204020204" pitchFamily="34" charset="-122"/>
              </a:rPr>
              <a:t>语法规则设计</a:t>
            </a: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D90DFDA-7B84-4254-81A4-6A15F8066618}"/>
              </a:ext>
            </a:extLst>
          </p:cNvPr>
          <p:cNvSpPr>
            <a:spLocks noEditPoints="1"/>
          </p:cNvSpPr>
          <p:nvPr/>
        </p:nvSpPr>
        <p:spPr bwMode="auto">
          <a:xfrm>
            <a:off x="5577467" y="862080"/>
            <a:ext cx="1362378" cy="1278413"/>
          </a:xfrm>
          <a:custGeom>
            <a:avLst/>
            <a:gdLst>
              <a:gd name="T0" fmla="*/ 0 w 957"/>
              <a:gd name="T1" fmla="*/ 2147483646 h 885"/>
              <a:gd name="T2" fmla="*/ 2147483646 w 957"/>
              <a:gd name="T3" fmla="*/ 2147483646 h 885"/>
              <a:gd name="T4" fmla="*/ 2147483646 w 957"/>
              <a:gd name="T5" fmla="*/ 2147483646 h 885"/>
              <a:gd name="T6" fmla="*/ 2147483646 w 957"/>
              <a:gd name="T7" fmla="*/ 2147483646 h 885"/>
              <a:gd name="T8" fmla="*/ 2147483646 w 957"/>
              <a:gd name="T9" fmla="*/ 2147483646 h 885"/>
              <a:gd name="T10" fmla="*/ 2147483646 w 957"/>
              <a:gd name="T11" fmla="*/ 2147483646 h 885"/>
              <a:gd name="T12" fmla="*/ 2147483646 w 957"/>
              <a:gd name="T13" fmla="*/ 2147483646 h 885"/>
              <a:gd name="T14" fmla="*/ 2147483646 w 957"/>
              <a:gd name="T15" fmla="*/ 2147483646 h 885"/>
              <a:gd name="T16" fmla="*/ 2147483646 w 957"/>
              <a:gd name="T17" fmla="*/ 2147483646 h 885"/>
              <a:gd name="T18" fmla="*/ 2147483646 w 957"/>
              <a:gd name="T19" fmla="*/ 2147483646 h 885"/>
              <a:gd name="T20" fmla="*/ 0 w 957"/>
              <a:gd name="T21" fmla="*/ 2147483646 h 885"/>
              <a:gd name="T22" fmla="*/ 2147483646 w 957"/>
              <a:gd name="T23" fmla="*/ 2147483646 h 885"/>
              <a:gd name="T24" fmla="*/ 2147483646 w 957"/>
              <a:gd name="T25" fmla="*/ 2147483646 h 885"/>
              <a:gd name="T26" fmla="*/ 2147483646 w 957"/>
              <a:gd name="T27" fmla="*/ 2147483646 h 885"/>
              <a:gd name="T28" fmla="*/ 2147483646 w 957"/>
              <a:gd name="T29" fmla="*/ 2147483646 h 885"/>
              <a:gd name="T30" fmla="*/ 2147483646 w 957"/>
              <a:gd name="T31" fmla="*/ 2147483646 h 885"/>
              <a:gd name="T32" fmla="*/ 2147483646 w 957"/>
              <a:gd name="T33" fmla="*/ 2147483646 h 885"/>
              <a:gd name="T34" fmla="*/ 2147483646 w 957"/>
              <a:gd name="T35" fmla="*/ 2147483646 h 885"/>
              <a:gd name="T36" fmla="*/ 2147483646 w 957"/>
              <a:gd name="T37" fmla="*/ 2147483646 h 885"/>
              <a:gd name="T38" fmla="*/ 2147483646 w 957"/>
              <a:gd name="T39" fmla="*/ 2147483646 h 885"/>
              <a:gd name="T40" fmla="*/ 2147483646 w 957"/>
              <a:gd name="T41" fmla="*/ 2147483646 h 885"/>
              <a:gd name="T42" fmla="*/ 2147483646 w 957"/>
              <a:gd name="T43" fmla="*/ 2147483646 h 885"/>
              <a:gd name="T44" fmla="*/ 2147483646 w 957"/>
              <a:gd name="T45" fmla="*/ 2147483646 h 885"/>
              <a:gd name="T46" fmla="*/ 2147483646 w 957"/>
              <a:gd name="T47" fmla="*/ 2147483646 h 885"/>
              <a:gd name="T48" fmla="*/ 2147483646 w 957"/>
              <a:gd name="T49" fmla="*/ 2147483646 h 885"/>
              <a:gd name="T50" fmla="*/ 2147483646 w 957"/>
              <a:gd name="T51" fmla="*/ 2147483646 h 885"/>
              <a:gd name="T52" fmla="*/ 2147483646 w 957"/>
              <a:gd name="T53" fmla="*/ 2147483646 h 885"/>
              <a:gd name="T54" fmla="*/ 2147483646 w 957"/>
              <a:gd name="T55" fmla="*/ 2147483646 h 885"/>
              <a:gd name="T56" fmla="*/ 2147483646 w 957"/>
              <a:gd name="T57" fmla="*/ 2147483646 h 885"/>
              <a:gd name="T58" fmla="*/ 2147483646 w 957"/>
              <a:gd name="T59" fmla="*/ 2147483646 h 885"/>
              <a:gd name="T60" fmla="*/ 2147483646 w 957"/>
              <a:gd name="T61" fmla="*/ 2147483646 h 885"/>
              <a:gd name="T62" fmla="*/ 2147483646 w 957"/>
              <a:gd name="T63" fmla="*/ 2147483646 h 885"/>
              <a:gd name="T64" fmla="*/ 2147483646 w 957"/>
              <a:gd name="T65" fmla="*/ 2147483646 h 885"/>
              <a:gd name="T66" fmla="*/ 2147483646 w 957"/>
              <a:gd name="T67" fmla="*/ 2147483646 h 885"/>
              <a:gd name="T68" fmla="*/ 2147483646 w 957"/>
              <a:gd name="T69" fmla="*/ 2147483646 h 885"/>
              <a:gd name="T70" fmla="*/ 2147483646 w 957"/>
              <a:gd name="T71" fmla="*/ 2147483646 h 885"/>
              <a:gd name="T72" fmla="*/ 2147483646 w 957"/>
              <a:gd name="T73" fmla="*/ 2147483646 h 885"/>
              <a:gd name="T74" fmla="*/ 2147483646 w 957"/>
              <a:gd name="T75" fmla="*/ 2147483646 h 885"/>
              <a:gd name="T76" fmla="*/ 2147483646 w 957"/>
              <a:gd name="T77" fmla="*/ 2147483646 h 885"/>
              <a:gd name="T78" fmla="*/ 2147483646 w 957"/>
              <a:gd name="T79" fmla="*/ 2147483646 h 885"/>
              <a:gd name="T80" fmla="*/ 2147483646 w 957"/>
              <a:gd name="T81" fmla="*/ 2147483646 h 885"/>
              <a:gd name="T82" fmla="*/ 2147483646 w 957"/>
              <a:gd name="T83" fmla="*/ 2147483646 h 885"/>
              <a:gd name="T84" fmla="*/ 2147483646 w 957"/>
              <a:gd name="T85" fmla="*/ 2147483646 h 885"/>
              <a:gd name="T86" fmla="*/ 2147483646 w 957"/>
              <a:gd name="T87" fmla="*/ 2147483646 h 885"/>
              <a:gd name="T88" fmla="*/ 2147483646 w 957"/>
              <a:gd name="T89" fmla="*/ 2147483646 h 885"/>
              <a:gd name="T90" fmla="*/ 2147483646 w 957"/>
              <a:gd name="T91" fmla="*/ 2147483646 h 885"/>
              <a:gd name="T92" fmla="*/ 2147483646 w 957"/>
              <a:gd name="T93" fmla="*/ 2147483646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rgbClr val="447A8D"/>
          </a:solidFill>
          <a:ln>
            <a:noFill/>
          </a:ln>
          <a:extLst/>
        </p:spPr>
        <p:txBody>
          <a:bodyPr/>
          <a:lstStyle/>
          <a:p>
            <a:endParaRPr lang="zh-CN" altLang="en-US" sz="1799">
              <a:solidFill>
                <a:srgbClr val="447A8D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413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词法规则设计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F0FA73-6AC7-4D64-8435-62CA19EFC4DA}"/>
              </a:ext>
            </a:extLst>
          </p:cNvPr>
          <p:cNvSpPr/>
          <p:nvPr/>
        </p:nvSpPr>
        <p:spPr>
          <a:xfrm>
            <a:off x="2304288" y="1674674"/>
            <a:ext cx="9079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关键字：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        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额外定义了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18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个关键字作为保留字（必须为小写）。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        thread, features, flows, properties, end, none, in, out, data, </a:t>
            </a: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        port, event, parameter, flow , source, sink , path, constant , access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 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69DB8D-408C-413A-BF9F-DE69B3F48D52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065254-90E6-489F-8355-CE8B96573D10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AA85C7-E2A7-482A-AA45-3F8090A6B3AC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6D3B05-DBC6-43FB-8846-547423A477F6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CC2935-0076-42FE-8C4E-29B626057707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38A49E-0DAD-4CE9-B0A2-08AAA44128DD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0DC3299-1902-412E-B8A5-15519ADD8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5556DC6-F788-4155-9F85-0370BF42FDCE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12CEFFA-C9C9-47F8-AD6C-D895522EB06B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0390521-724E-41C1-ABA7-B1D0140E88D7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E6F2961-4E17-41C2-96F4-EB10AD09E420}"/>
              </a:ext>
            </a:extLst>
          </p:cNvPr>
          <p:cNvSpPr/>
          <p:nvPr/>
        </p:nvSpPr>
        <p:spPr>
          <a:xfrm>
            <a:off x="2304288" y="3105834"/>
            <a:ext cx="907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专用符号：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         在线程规格定义中定义了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8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个专用符号。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FA293B-D813-49BC-9AFD-25CF5B2C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25685"/>
              </p:ext>
            </p:extLst>
          </p:nvPr>
        </p:nvGraphicFramePr>
        <p:xfrm>
          <a:off x="3026980" y="3821459"/>
          <a:ext cx="4223565" cy="2723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172">
                  <a:extLst>
                    <a:ext uri="{9D8B030D-6E8A-4147-A177-3AD203B41FA5}">
                      <a16:colId xmlns:a16="http://schemas.microsoft.com/office/drawing/2014/main" val="1088054517"/>
                    </a:ext>
                  </a:extLst>
                </a:gridCol>
                <a:gridCol w="2819393">
                  <a:extLst>
                    <a:ext uri="{9D8B030D-6E8A-4147-A177-3AD203B41FA5}">
                      <a16:colId xmlns:a16="http://schemas.microsoft.com/office/drawing/2014/main" val="657549497"/>
                    </a:ext>
                  </a:extLst>
                </a:gridCol>
              </a:tblGrid>
              <a:tr h="305454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专有符号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TokenType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90975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+=&gt;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PLUSEQUALTO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4418254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-&gt;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MINUSTO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687102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=&gt;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EQUALTO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297080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LBRACE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836125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RBRACE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549298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: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COLON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720291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::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DOUBLECOLON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391804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;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A8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SEMI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74618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9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413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词法规则设计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69DB8D-408C-413A-BF9F-DE69B3F48D52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065254-90E6-489F-8355-CE8B96573D10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AA85C7-E2A7-482A-AA45-3F8090A6B3AC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6D3B05-DBC6-43FB-8846-547423A477F6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CC2935-0076-42FE-8C4E-29B626057707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38A49E-0DAD-4CE9-B0A2-08AAA44128DD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0DC3299-1902-412E-B8A5-15519ADD8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5556DC6-F788-4155-9F85-0370BF42FDCE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12CEFFA-C9C9-47F8-AD6C-D895522EB06B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0390521-724E-41C1-ABA7-B1D0140E88D7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B90FDE7-963B-4024-A5D7-6532BB05C33F}"/>
              </a:ext>
            </a:extLst>
          </p:cNvPr>
          <p:cNvSpPr/>
          <p:nvPr/>
        </p:nvSpPr>
        <p:spPr>
          <a:xfrm>
            <a:off x="2221161" y="1790964"/>
            <a:ext cx="90799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数值类型：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主要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数据类型为标识符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identifier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和浮点数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decimal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zh-CN" altLang="en-US" dirty="0"/>
              <a:t>保存具有小数点而且数值确定的数值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identifier = </a:t>
            </a:r>
            <a:r>
              <a:rPr lang="en-US" altLang="zh-CN" dirty="0" err="1">
                <a:solidFill>
                  <a:srgbClr val="4D4D4D"/>
                </a:solidFill>
                <a:latin typeface="+mn-ea"/>
              </a:rPr>
              <a:t>identifier_letter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 (</a:t>
            </a:r>
            <a:r>
              <a:rPr lang="en-US" altLang="zh-CN" dirty="0" err="1">
                <a:solidFill>
                  <a:srgbClr val="4D4D4D"/>
                </a:solidFill>
                <a:latin typeface="+mn-ea"/>
              </a:rPr>
              <a:t>underline?letter_or_digit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)*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	</a:t>
            </a:r>
            <a:r>
              <a:rPr lang="en-US" altLang="zh-CN" dirty="0" err="1">
                <a:solidFill>
                  <a:srgbClr val="4D4D4D"/>
                </a:solidFill>
                <a:latin typeface="+mn-ea"/>
              </a:rPr>
              <a:t>identifier_letter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=a|..|</a:t>
            </a:r>
            <a:r>
              <a:rPr lang="en-US" altLang="zh-CN" dirty="0" err="1">
                <a:solidFill>
                  <a:srgbClr val="4D4D4D"/>
                </a:solidFill>
                <a:latin typeface="+mn-ea"/>
              </a:rPr>
              <a:t>z|A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|..|Z|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	</a:t>
            </a:r>
            <a:r>
              <a:rPr lang="en-US" altLang="zh-CN" dirty="0" err="1">
                <a:solidFill>
                  <a:srgbClr val="4D4D4D"/>
                </a:solidFill>
                <a:latin typeface="+mn-ea"/>
              </a:rPr>
              <a:t>letter_or_digit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 = </a:t>
            </a:r>
            <a:r>
              <a:rPr lang="en-US" altLang="zh-CN" dirty="0" err="1">
                <a:solidFill>
                  <a:srgbClr val="4D4D4D"/>
                </a:solidFill>
                <a:latin typeface="+mn-ea"/>
              </a:rPr>
              <a:t>identifier_letter</a:t>
            </a:r>
            <a:r>
              <a:rPr lang="en-US" altLang="zh-CN" dirty="0">
                <a:solidFill>
                  <a:srgbClr val="4D4D4D"/>
                </a:solidFill>
                <a:latin typeface="+mn-ea"/>
              </a:rPr>
              <a:t> | digit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	digit = 0|..|9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	underline=_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 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decimal = sign? numeral . numeral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	numeral= digit (digit)*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+mn-ea"/>
              </a:rPr>
              <a:t>	sign = + | -</a:t>
            </a:r>
            <a:endParaRPr lang="zh-CN" altLang="zh-CN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234919" y="1238956"/>
            <a:ext cx="1065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EB359A-E95A-4072-85B4-BE11EF590B17}"/>
              </a:ext>
            </a:extLst>
          </p:cNvPr>
          <p:cNvSpPr txBox="1"/>
          <p:nvPr/>
        </p:nvSpPr>
        <p:spPr>
          <a:xfrm>
            <a:off x="1962661" y="349134"/>
            <a:ext cx="50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语法规则设计（设计原则）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8B0CBB-CF6A-4512-BB3C-8DE028CB921D}"/>
              </a:ext>
            </a:extLst>
          </p:cNvPr>
          <p:cNvSpPr/>
          <p:nvPr/>
        </p:nvSpPr>
        <p:spPr>
          <a:xfrm>
            <a:off x="2309092" y="1782648"/>
            <a:ext cx="87185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在语法设计上，我们充分考虑到</a:t>
            </a:r>
            <a:r>
              <a:rPr lang="en-US" altLang="zh-CN" dirty="0"/>
              <a:t>Python</a:t>
            </a:r>
            <a:r>
              <a:rPr lang="zh-CN" altLang="en-US" dirty="0">
                <a:latin typeface="+mn-ea"/>
              </a:rPr>
              <a:t>语言的编程特点，</a:t>
            </a:r>
            <a:r>
              <a:rPr lang="en-US" altLang="zh-CN" dirty="0" err="1"/>
              <a:t>ThrPy</a:t>
            </a:r>
            <a:r>
              <a:rPr lang="zh-CN" altLang="en-US" dirty="0">
                <a:latin typeface="+mn-ea"/>
              </a:rPr>
              <a:t>在多线程规格定义上的设计原则有：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已有的数据类型上追加定义了</a:t>
            </a:r>
            <a:r>
              <a:rPr lang="en-US" altLang="zh-CN" dirty="0"/>
              <a:t>decimal</a:t>
            </a:r>
            <a:r>
              <a:rPr lang="zh-CN" altLang="en-US" dirty="0"/>
              <a:t>浮点数，不同于</a:t>
            </a:r>
            <a:r>
              <a:rPr lang="en-US" altLang="zh-CN" dirty="0"/>
              <a:t>float</a:t>
            </a:r>
            <a:r>
              <a:rPr lang="zh-CN" altLang="en-US" dirty="0"/>
              <a:t>等已有的数值类型，</a:t>
            </a:r>
            <a:r>
              <a:rPr lang="en-US" altLang="zh-CN" dirty="0"/>
              <a:t>decimal</a:t>
            </a:r>
            <a:r>
              <a:rPr lang="zh-CN" altLang="en-US" dirty="0"/>
              <a:t>有着保存具有小数点而且数值确定的数值的作用。能够更加精确、完备地表示语法中的功能。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有严格的结构化形式，且该语言有利于书写。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查错能力强，有完善的词法、语法错误反馈机制。</a:t>
            </a:r>
          </a:p>
          <a:p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014A26-2113-45BE-980F-E4191E722B1F}"/>
              </a:ext>
            </a:extLst>
          </p:cNvPr>
          <p:cNvSpPr/>
          <p:nvPr/>
        </p:nvSpPr>
        <p:spPr bwMode="auto">
          <a:xfrm>
            <a:off x="493485" y="336367"/>
            <a:ext cx="4320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65AAA9-A558-492C-9BCD-3B7594314DDC}"/>
              </a:ext>
            </a:extLst>
          </p:cNvPr>
          <p:cNvSpPr/>
          <p:nvPr/>
        </p:nvSpPr>
        <p:spPr bwMode="auto">
          <a:xfrm>
            <a:off x="744243" y="573932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37B8FF-CF1D-4A49-B7E6-71564822DC2C}"/>
              </a:ext>
            </a:extLst>
          </p:cNvPr>
          <p:cNvSpPr/>
          <p:nvPr/>
        </p:nvSpPr>
        <p:spPr>
          <a:xfrm>
            <a:off x="-14743" y="-30164"/>
            <a:ext cx="1650454" cy="1281817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D9D3A-F357-4E80-8CED-500438224F00}"/>
              </a:ext>
            </a:extLst>
          </p:cNvPr>
          <p:cNvSpPr/>
          <p:nvPr/>
        </p:nvSpPr>
        <p:spPr>
          <a:xfrm>
            <a:off x="-14514" y="2064543"/>
            <a:ext cx="1650454" cy="77866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词法、语法分析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62FBB8-CDF7-4F29-9F83-BCB1143B54AF}"/>
              </a:ext>
            </a:extLst>
          </p:cNvPr>
          <p:cNvSpPr/>
          <p:nvPr/>
        </p:nvSpPr>
        <p:spPr>
          <a:xfrm>
            <a:off x="-16121" y="5271533"/>
            <a:ext cx="1650454" cy="174702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B494C5-1D65-4552-BB5A-F38FF1EF5280}"/>
              </a:ext>
            </a:extLst>
          </p:cNvPr>
          <p:cNvSpPr/>
          <p:nvPr/>
        </p:nvSpPr>
        <p:spPr>
          <a:xfrm>
            <a:off x="-16121" y="128102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设计思路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26727C-740B-40D5-8133-845B60F43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t="25521" r="74913" b="19194"/>
          <a:stretch/>
        </p:blipFill>
        <p:spPr>
          <a:xfrm>
            <a:off x="215900" y="34121"/>
            <a:ext cx="1181100" cy="120073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F61828F-D391-4A22-826B-521FEF6355D0}"/>
              </a:ext>
            </a:extLst>
          </p:cNvPr>
          <p:cNvSpPr/>
          <p:nvPr/>
        </p:nvSpPr>
        <p:spPr>
          <a:xfrm>
            <a:off x="-14743" y="2858955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指称语义设计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6CF159-2A9D-4114-AB46-8C967E637755}"/>
              </a:ext>
            </a:extLst>
          </p:cNvPr>
          <p:cNvSpPr/>
          <p:nvPr/>
        </p:nvSpPr>
        <p:spPr>
          <a:xfrm>
            <a:off x="-16121" y="3668261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实现与验证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F414BA-33C5-42F1-97C2-A8F35FFE464F}"/>
              </a:ext>
            </a:extLst>
          </p:cNvPr>
          <p:cNvSpPr/>
          <p:nvPr/>
        </p:nvSpPr>
        <p:spPr>
          <a:xfrm>
            <a:off x="-16121" y="4476483"/>
            <a:ext cx="1650454" cy="778669"/>
          </a:xfrm>
          <a:prstGeom prst="rect">
            <a:avLst/>
          </a:prstGeom>
          <a:solidFill>
            <a:srgbClr val="447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总结与展望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E2E0-6DDF-4FAE-9DBA-F1C48BF5C1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0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FEBA01"/>
      </a:accent2>
      <a:accent3>
        <a:srgbClr val="0070C0"/>
      </a:accent3>
      <a:accent4>
        <a:srgbClr val="C00000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1713</Words>
  <Application>Microsoft Office PowerPoint</Application>
  <PresentationFormat>宽屏</PresentationFormat>
  <Paragraphs>313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-apple-system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Betsitasie C.C.</dc:creator>
  <cp:lastModifiedBy>姬轶</cp:lastModifiedBy>
  <cp:revision>135</cp:revision>
  <dcterms:created xsi:type="dcterms:W3CDTF">2015-10-07T04:46:00Z</dcterms:created>
  <dcterms:modified xsi:type="dcterms:W3CDTF">2020-12-21T07:59:17Z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