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424" r:id="rId2"/>
    <p:sldId id="395" r:id="rId3"/>
    <p:sldId id="258" r:id="rId4"/>
    <p:sldId id="422" r:id="rId5"/>
    <p:sldId id="776" r:id="rId6"/>
    <p:sldId id="483" r:id="rId7"/>
    <p:sldId id="781" r:id="rId8"/>
    <p:sldId id="792" r:id="rId9"/>
    <p:sldId id="777" r:id="rId10"/>
    <p:sldId id="484" r:id="rId11"/>
    <p:sldId id="784" r:id="rId12"/>
    <p:sldId id="785" r:id="rId13"/>
    <p:sldId id="790" r:id="rId14"/>
    <p:sldId id="791" r:id="rId15"/>
    <p:sldId id="778" r:id="rId16"/>
    <p:sldId id="485" r:id="rId17"/>
    <p:sldId id="786" r:id="rId18"/>
    <p:sldId id="787" r:id="rId19"/>
    <p:sldId id="796" r:id="rId20"/>
    <p:sldId id="788" r:id="rId21"/>
    <p:sldId id="794" r:id="rId22"/>
    <p:sldId id="793" r:id="rId23"/>
    <p:sldId id="779" r:id="rId24"/>
    <p:sldId id="452" r:id="rId25"/>
    <p:sldId id="797" r:id="rId26"/>
    <p:sldId id="453" r:id="rId27"/>
    <p:sldId id="789" r:id="rId28"/>
    <p:sldId id="798" r:id="rId29"/>
    <p:sldId id="454" r:id="rId30"/>
    <p:sldId id="43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A8D"/>
    <a:srgbClr val="F1F5F7"/>
    <a:srgbClr val="EEECE1"/>
    <a:srgbClr val="FFFFFF"/>
    <a:srgbClr val="093B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697" autoAdjust="0"/>
  </p:normalViewPr>
  <p:slideViewPr>
    <p:cSldViewPr snapToGrid="0">
      <p:cViewPr varScale="1">
        <p:scale>
          <a:sx n="75" d="100"/>
          <a:sy n="75" d="100"/>
        </p:scale>
        <p:origin x="1392" y="3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45441-8662-40C9-8B97-07E8A97C8913}" type="datetimeFigureOut">
              <a:rPr lang="zh-CN" altLang="en-US" smtClean="0"/>
              <a:t>2021/4/11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1AA3C-9855-47E7-A100-B684445D7EC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10</a:t>
            </a:fld>
            <a:endParaRPr lang="zh-CN" altLang="en-US"/>
          </a:p>
        </p:txBody>
      </p:sp>
    </p:spTree>
    <p:extLst>
      <p:ext uri="{BB962C8B-B14F-4D97-AF65-F5344CB8AC3E}">
        <p14:creationId xmlns:p14="http://schemas.microsoft.com/office/powerpoint/2010/main" val="43834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11</a:t>
            </a:fld>
            <a:endParaRPr lang="zh-CN" altLang="en-US"/>
          </a:p>
        </p:txBody>
      </p:sp>
    </p:spTree>
    <p:extLst>
      <p:ext uri="{BB962C8B-B14F-4D97-AF65-F5344CB8AC3E}">
        <p14:creationId xmlns:p14="http://schemas.microsoft.com/office/powerpoint/2010/main" val="301429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12</a:t>
            </a:fld>
            <a:endParaRPr lang="zh-CN" altLang="en-US"/>
          </a:p>
        </p:txBody>
      </p:sp>
    </p:spTree>
    <p:extLst>
      <p:ext uri="{BB962C8B-B14F-4D97-AF65-F5344CB8AC3E}">
        <p14:creationId xmlns:p14="http://schemas.microsoft.com/office/powerpoint/2010/main" val="176444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13</a:t>
            </a:fld>
            <a:endParaRPr lang="zh-CN" altLang="en-US"/>
          </a:p>
        </p:txBody>
      </p:sp>
    </p:spTree>
    <p:extLst>
      <p:ext uri="{BB962C8B-B14F-4D97-AF65-F5344CB8AC3E}">
        <p14:creationId xmlns:p14="http://schemas.microsoft.com/office/powerpoint/2010/main" val="3341117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14</a:t>
            </a:fld>
            <a:endParaRPr lang="zh-CN" altLang="en-US"/>
          </a:p>
        </p:txBody>
      </p:sp>
    </p:spTree>
    <p:extLst>
      <p:ext uri="{BB962C8B-B14F-4D97-AF65-F5344CB8AC3E}">
        <p14:creationId xmlns:p14="http://schemas.microsoft.com/office/powerpoint/2010/main" val="2690614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15</a:t>
            </a:fld>
            <a:endParaRPr lang="zh-CN" altLang="en-US"/>
          </a:p>
        </p:txBody>
      </p:sp>
    </p:spTree>
    <p:extLst>
      <p:ext uri="{BB962C8B-B14F-4D97-AF65-F5344CB8AC3E}">
        <p14:creationId xmlns:p14="http://schemas.microsoft.com/office/powerpoint/2010/main" val="1293847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16</a:t>
            </a:fld>
            <a:endParaRPr lang="zh-CN" altLang="en-US"/>
          </a:p>
        </p:txBody>
      </p:sp>
    </p:spTree>
    <p:extLst>
      <p:ext uri="{BB962C8B-B14F-4D97-AF65-F5344CB8AC3E}">
        <p14:creationId xmlns:p14="http://schemas.microsoft.com/office/powerpoint/2010/main" val="605269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17</a:t>
            </a:fld>
            <a:endParaRPr lang="zh-CN" altLang="en-US"/>
          </a:p>
        </p:txBody>
      </p:sp>
    </p:spTree>
    <p:extLst>
      <p:ext uri="{BB962C8B-B14F-4D97-AF65-F5344CB8AC3E}">
        <p14:creationId xmlns:p14="http://schemas.microsoft.com/office/powerpoint/2010/main" val="3459225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18</a:t>
            </a:fld>
            <a:endParaRPr lang="zh-CN" altLang="en-US"/>
          </a:p>
        </p:txBody>
      </p:sp>
    </p:spTree>
    <p:extLst>
      <p:ext uri="{BB962C8B-B14F-4D97-AF65-F5344CB8AC3E}">
        <p14:creationId xmlns:p14="http://schemas.microsoft.com/office/powerpoint/2010/main" val="2885574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19</a:t>
            </a:fld>
            <a:endParaRPr lang="zh-CN" altLang="en-US"/>
          </a:p>
        </p:txBody>
      </p:sp>
    </p:spTree>
    <p:extLst>
      <p:ext uri="{BB962C8B-B14F-4D97-AF65-F5344CB8AC3E}">
        <p14:creationId xmlns:p14="http://schemas.microsoft.com/office/powerpoint/2010/main" val="114586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fontAlgn="base">
              <a:spcBef>
                <a:spcPct val="0"/>
              </a:spcBef>
              <a:spcAft>
                <a:spcPct val="0"/>
              </a:spcAft>
            </a:pPr>
            <a:fld id="{08424E46-9E8B-4FAB-9DE0-1CB38AB4711F}"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20</a:t>
            </a:fld>
            <a:endParaRPr lang="zh-CN" altLang="en-US"/>
          </a:p>
        </p:txBody>
      </p:sp>
    </p:spTree>
    <p:extLst>
      <p:ext uri="{BB962C8B-B14F-4D97-AF65-F5344CB8AC3E}">
        <p14:creationId xmlns:p14="http://schemas.microsoft.com/office/powerpoint/2010/main" val="2962705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21</a:t>
            </a:fld>
            <a:endParaRPr lang="zh-CN" altLang="en-US"/>
          </a:p>
        </p:txBody>
      </p:sp>
    </p:spTree>
    <p:extLst>
      <p:ext uri="{BB962C8B-B14F-4D97-AF65-F5344CB8AC3E}">
        <p14:creationId xmlns:p14="http://schemas.microsoft.com/office/powerpoint/2010/main" val="973787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22</a:t>
            </a:fld>
            <a:endParaRPr lang="zh-CN" altLang="en-US"/>
          </a:p>
        </p:txBody>
      </p:sp>
    </p:spTree>
    <p:extLst>
      <p:ext uri="{BB962C8B-B14F-4D97-AF65-F5344CB8AC3E}">
        <p14:creationId xmlns:p14="http://schemas.microsoft.com/office/powerpoint/2010/main" val="102971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23</a:t>
            </a:fld>
            <a:endParaRPr lang="zh-CN" altLang="en-US"/>
          </a:p>
        </p:txBody>
      </p:sp>
    </p:spTree>
    <p:extLst>
      <p:ext uri="{BB962C8B-B14F-4D97-AF65-F5344CB8AC3E}">
        <p14:creationId xmlns:p14="http://schemas.microsoft.com/office/powerpoint/2010/main" val="3230420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24</a:t>
            </a:fld>
            <a:endParaRPr lang="zh-CN" altLang="en-US"/>
          </a:p>
        </p:txBody>
      </p:sp>
    </p:spTree>
    <p:extLst>
      <p:ext uri="{BB962C8B-B14F-4D97-AF65-F5344CB8AC3E}">
        <p14:creationId xmlns:p14="http://schemas.microsoft.com/office/powerpoint/2010/main" val="1376219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25</a:t>
            </a:fld>
            <a:endParaRPr lang="zh-CN" altLang="en-US"/>
          </a:p>
        </p:txBody>
      </p:sp>
    </p:spTree>
    <p:extLst>
      <p:ext uri="{BB962C8B-B14F-4D97-AF65-F5344CB8AC3E}">
        <p14:creationId xmlns:p14="http://schemas.microsoft.com/office/powerpoint/2010/main" val="831076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26</a:t>
            </a:fld>
            <a:endParaRPr lang="zh-CN" altLang="en-US"/>
          </a:p>
        </p:txBody>
      </p:sp>
    </p:spTree>
    <p:extLst>
      <p:ext uri="{BB962C8B-B14F-4D97-AF65-F5344CB8AC3E}">
        <p14:creationId xmlns:p14="http://schemas.microsoft.com/office/powerpoint/2010/main" val="914361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27</a:t>
            </a:fld>
            <a:endParaRPr lang="zh-CN" altLang="en-US"/>
          </a:p>
        </p:txBody>
      </p:sp>
    </p:spTree>
    <p:extLst>
      <p:ext uri="{BB962C8B-B14F-4D97-AF65-F5344CB8AC3E}">
        <p14:creationId xmlns:p14="http://schemas.microsoft.com/office/powerpoint/2010/main" val="2871068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28</a:t>
            </a:fld>
            <a:endParaRPr lang="zh-CN" altLang="en-US"/>
          </a:p>
        </p:txBody>
      </p:sp>
    </p:spTree>
    <p:extLst>
      <p:ext uri="{BB962C8B-B14F-4D97-AF65-F5344CB8AC3E}">
        <p14:creationId xmlns:p14="http://schemas.microsoft.com/office/powerpoint/2010/main" val="2438159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29</a:t>
            </a:fld>
            <a:endParaRPr lang="zh-CN" altLang="en-US"/>
          </a:p>
        </p:txBody>
      </p:sp>
    </p:spTree>
    <p:extLst>
      <p:ext uri="{BB962C8B-B14F-4D97-AF65-F5344CB8AC3E}">
        <p14:creationId xmlns:p14="http://schemas.microsoft.com/office/powerpoint/2010/main" val="303480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30</a:t>
            </a:fld>
            <a:endParaRPr lang="zh-CN" altLang="en-US"/>
          </a:p>
        </p:txBody>
      </p:sp>
    </p:spTree>
    <p:extLst>
      <p:ext uri="{BB962C8B-B14F-4D97-AF65-F5344CB8AC3E}">
        <p14:creationId xmlns:p14="http://schemas.microsoft.com/office/powerpoint/2010/main" val="3655785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7CBEA733-CCD1-4035-90EC-F5C19946797C}"/>
              </a:ext>
            </a:extLst>
          </p:cNvPr>
          <p:cNvSpPr>
            <a:spLocks noGrp="1" noRot="1" noChangeAspect="1" noTextEdit="1"/>
          </p:cNvSpPr>
          <p:nvPr>
            <p:ph type="sldImg"/>
          </p:nvPr>
        </p:nvSpPr>
        <p:spPr>
          <a:xfrm>
            <a:off x="381000" y="685800"/>
            <a:ext cx="6096000" cy="3429000"/>
          </a:xfrm>
        </p:spPr>
      </p:sp>
      <p:sp>
        <p:nvSpPr>
          <p:cNvPr id="23555" name="备注占位符 2">
            <a:extLst>
              <a:ext uri="{FF2B5EF4-FFF2-40B4-BE49-F238E27FC236}">
                <a16:creationId xmlns:a16="http://schemas.microsoft.com/office/drawing/2014/main" id="{6BDB9A64-C410-44EA-B8B5-A0A7FF5B67A3}"/>
              </a:ext>
            </a:extLst>
          </p:cNvPr>
          <p:cNvSpPr>
            <a:spLocks noGrp="1"/>
          </p:cNvSpPr>
          <p:nvPr>
            <p:ph type="body" idx="1"/>
          </p:nvPr>
        </p:nvSpPr>
        <p:spPr>
          <a:noFill/>
        </p:spPr>
        <p:txBody>
          <a:bodyPr/>
          <a:lstStyle/>
          <a:p>
            <a:endParaRPr lang="zh-CN" altLang="en-US" dirty="0"/>
          </a:p>
        </p:txBody>
      </p:sp>
      <p:sp>
        <p:nvSpPr>
          <p:cNvPr id="23556" name="灯片编号占位符 3">
            <a:extLst>
              <a:ext uri="{FF2B5EF4-FFF2-40B4-BE49-F238E27FC236}">
                <a16:creationId xmlns:a16="http://schemas.microsoft.com/office/drawing/2014/main" id="{96BF9381-9B83-4DAB-AFF5-98AAB3E12B9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EED6FD-4211-4930-B931-D823F7C50C5C}" type="slidenum">
              <a:rPr lang="zh-CN" altLang="en-US" smtClean="0"/>
              <a:pPr/>
              <a:t>5</a:t>
            </a:fld>
            <a:endParaRPr lang="en-US" altLang="zh-CN"/>
          </a:p>
        </p:txBody>
      </p:sp>
    </p:spTree>
    <p:extLst>
      <p:ext uri="{BB962C8B-B14F-4D97-AF65-F5344CB8AC3E}">
        <p14:creationId xmlns:p14="http://schemas.microsoft.com/office/powerpoint/2010/main" val="100418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6</a:t>
            </a:fld>
            <a:endParaRPr lang="zh-CN" altLang="en-US"/>
          </a:p>
        </p:txBody>
      </p:sp>
    </p:spTree>
    <p:extLst>
      <p:ext uri="{BB962C8B-B14F-4D97-AF65-F5344CB8AC3E}">
        <p14:creationId xmlns:p14="http://schemas.microsoft.com/office/powerpoint/2010/main" val="417525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7</a:t>
            </a:fld>
            <a:endParaRPr lang="zh-CN" altLang="en-US"/>
          </a:p>
        </p:txBody>
      </p:sp>
    </p:spTree>
    <p:extLst>
      <p:ext uri="{BB962C8B-B14F-4D97-AF65-F5344CB8AC3E}">
        <p14:creationId xmlns:p14="http://schemas.microsoft.com/office/powerpoint/2010/main" val="379102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8</a:t>
            </a:fld>
            <a:endParaRPr lang="zh-CN" altLang="en-US"/>
          </a:p>
        </p:txBody>
      </p:sp>
    </p:spTree>
    <p:extLst>
      <p:ext uri="{BB962C8B-B14F-4D97-AF65-F5344CB8AC3E}">
        <p14:creationId xmlns:p14="http://schemas.microsoft.com/office/powerpoint/2010/main" val="62072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9</a:t>
            </a:fld>
            <a:endParaRPr lang="zh-CN" altLang="en-US"/>
          </a:p>
        </p:txBody>
      </p:sp>
    </p:spTree>
    <p:extLst>
      <p:ext uri="{BB962C8B-B14F-4D97-AF65-F5344CB8AC3E}">
        <p14:creationId xmlns:p14="http://schemas.microsoft.com/office/powerpoint/2010/main" val="22692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5B155A-6C3F-4654-B89E-25DB213E399B}" type="datetimeFigureOut">
              <a:rPr lang="zh-CN" altLang="en-US" smtClean="0"/>
              <a:t>2021/4/11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5CE2E0-6DDF-4FAE-9DBA-F1C48BF5C13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5B155A-6C3F-4654-B89E-25DB213E399B}" type="datetimeFigureOut">
              <a:rPr lang="zh-CN" altLang="en-US" smtClean="0"/>
              <a:t>2021/4/11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5CE2E0-6DDF-4FAE-9DBA-F1C48BF5C13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E137E13-6931-4ECB-BB5B-849FB74182C0}" type="datetimeFigureOut">
              <a:rPr lang="zh-CN" altLang="en-US" smtClean="0"/>
              <a:t>2021/4/11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23CBF4B4-C160-4F55-AC7D-1C8FF5BA05F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155A-6C3F-4654-B89E-25DB213E399B}" type="datetimeFigureOut">
              <a:rPr lang="zh-CN" altLang="en-US" smtClean="0"/>
              <a:t>2021/4/11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E2E0-6DDF-4FAE-9DBA-F1C48BF5C13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3376" y="2256455"/>
            <a:ext cx="8688625" cy="25224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4" name="矩形 33"/>
          <p:cNvSpPr/>
          <p:nvPr/>
        </p:nvSpPr>
        <p:spPr>
          <a:xfrm>
            <a:off x="4755724" y="1627665"/>
            <a:ext cx="7436276" cy="62879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9" name="TextBox 28"/>
          <p:cNvSpPr txBox="1"/>
          <p:nvPr/>
        </p:nvSpPr>
        <p:spPr>
          <a:xfrm>
            <a:off x="4837560" y="2274442"/>
            <a:ext cx="7272603" cy="2405980"/>
          </a:xfrm>
          <a:prstGeom prst="rect">
            <a:avLst/>
          </a:prstGeom>
        </p:spPr>
        <p:txBody>
          <a:bodyPr wrap="square" lIns="91440" tIns="45720" rIns="91440" bIns="4572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ctr"/>
            <a:r>
              <a:rPr lang="en-US" altLang="zh-CN" sz="2400" b="1" dirty="0">
                <a:solidFill>
                  <a:schemeClr val="bg1"/>
                </a:solidFill>
              </a:rPr>
              <a:t>Design Rule Spaces (</a:t>
            </a:r>
            <a:r>
              <a:rPr lang="en-US" altLang="zh-CN" sz="2400" b="1" dirty="0" err="1">
                <a:solidFill>
                  <a:schemeClr val="bg1"/>
                </a:solidFill>
              </a:rPr>
              <a:t>DRSpace</a:t>
            </a:r>
            <a:r>
              <a:rPr lang="en-US" altLang="zh-CN" sz="2400" b="1" dirty="0">
                <a:solidFill>
                  <a:schemeClr val="bg1"/>
                </a:solidFill>
              </a:rPr>
              <a:t>,</a:t>
            </a:r>
            <a:r>
              <a:rPr lang="zh-CN" altLang="en-US" sz="2400" b="1" dirty="0">
                <a:solidFill>
                  <a:schemeClr val="bg1"/>
                </a:solidFill>
              </a:rPr>
              <a:t> 设计规则空间集</a:t>
            </a:r>
            <a:r>
              <a:rPr lang="en-US" altLang="zh-CN" sz="2400" b="1" dirty="0">
                <a:solidFill>
                  <a:schemeClr val="bg1"/>
                </a:solidFill>
              </a:rPr>
              <a:t>)</a:t>
            </a:r>
          </a:p>
          <a:p>
            <a:pPr algn="ctr"/>
            <a:r>
              <a:rPr lang="en-US" altLang="zh-CN" sz="2400" b="1" dirty="0">
                <a:solidFill>
                  <a:schemeClr val="bg1"/>
                </a:solidFill>
              </a:rPr>
              <a:t>A New Model for representing and</a:t>
            </a:r>
          </a:p>
          <a:p>
            <a:pPr algn="ctr"/>
            <a:r>
              <a:rPr lang="en-US" altLang="zh-CN" sz="2400" b="1" dirty="0">
                <a:solidFill>
                  <a:schemeClr val="bg1"/>
                </a:solidFill>
              </a:rPr>
              <a:t> analyzing software architecture</a:t>
            </a:r>
          </a:p>
          <a:p>
            <a:pPr algn="ctr"/>
            <a:r>
              <a:rPr lang="zh-CN" altLang="en-US" sz="2800" b="1" dirty="0">
                <a:solidFill>
                  <a:schemeClr val="bg1"/>
                </a:solidFill>
              </a:rPr>
              <a:t>一种表示和分析软件体系结构的新模型</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 y="1627665"/>
            <a:ext cx="4756516" cy="3151192"/>
          </a:xfrm>
          <a:prstGeom prst="rect">
            <a:avLst/>
          </a:prstGeom>
        </p:spPr>
      </p:pic>
      <p:pic>
        <p:nvPicPr>
          <p:cNvPr id="7" name="Picture 2" descr="https://timgsa.baidu.com/timg?image&amp;quality=80&amp;size=b9999_10000&amp;sec=1599414983866&amp;di=dfaa3c9716a4336272a2b3c18e950f8a&amp;imgtype=0&amp;src=http%3A%2F%2F5b0988e595225.cdn.sohucs.com%2Fimages%2F20190924%2F74fb082ed05f4fc4b9fcc0e3f3a49342.jpeg">
            <a:extLst>
              <a:ext uri="{FF2B5EF4-FFF2-40B4-BE49-F238E27FC236}">
                <a16:creationId xmlns:a16="http://schemas.microsoft.com/office/drawing/2014/main" id="{3F8BABD2-42BA-46B2-862E-F1C2F13F1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7666"/>
            <a:ext cx="4755722" cy="3151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a:extLst>
              <a:ext uri="{FF2B5EF4-FFF2-40B4-BE49-F238E27FC236}">
                <a16:creationId xmlns:a16="http://schemas.microsoft.com/office/drawing/2014/main" id="{ADDAAD83-14C0-4F42-88E5-0DD2EE793167}"/>
              </a:ext>
            </a:extLst>
          </p:cNvPr>
          <p:cNvGraphicFramePr>
            <a:graphicFrameLocks noGrp="1"/>
          </p:cNvGraphicFramePr>
          <p:nvPr>
            <p:extLst>
              <p:ext uri="{D42A27DB-BD31-4B8C-83A1-F6EECF244321}">
                <p14:modId xmlns:p14="http://schemas.microsoft.com/office/powerpoint/2010/main" val="2966507660"/>
              </p:ext>
            </p:extLst>
          </p:nvPr>
        </p:nvGraphicFramePr>
        <p:xfrm>
          <a:off x="3629025" y="5509246"/>
          <a:ext cx="4933949" cy="548640"/>
        </p:xfrm>
        <a:graphic>
          <a:graphicData uri="http://schemas.openxmlformats.org/drawingml/2006/table">
            <a:tbl>
              <a:tblPr>
                <a:tableStyleId>{5C22544A-7EE6-4342-B048-85BDC9FD1C3A}</a:tableStyleId>
              </a:tblPr>
              <a:tblGrid>
                <a:gridCol w="1029758">
                  <a:extLst>
                    <a:ext uri="{9D8B030D-6E8A-4147-A177-3AD203B41FA5}">
                      <a16:colId xmlns:a16="http://schemas.microsoft.com/office/drawing/2014/main" val="2969187963"/>
                    </a:ext>
                  </a:extLst>
                </a:gridCol>
                <a:gridCol w="1207558">
                  <a:extLst>
                    <a:ext uri="{9D8B030D-6E8A-4147-A177-3AD203B41FA5}">
                      <a16:colId xmlns:a16="http://schemas.microsoft.com/office/drawing/2014/main" val="302159492"/>
                    </a:ext>
                  </a:extLst>
                </a:gridCol>
                <a:gridCol w="2696633">
                  <a:extLst>
                    <a:ext uri="{9D8B030D-6E8A-4147-A177-3AD203B41FA5}">
                      <a16:colId xmlns:a16="http://schemas.microsoft.com/office/drawing/2014/main" val="1364749445"/>
                    </a:ext>
                  </a:extLst>
                </a:gridCol>
              </a:tblGrid>
              <a:tr h="0">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姓名</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学号</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分工</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5365165"/>
                  </a:ext>
                </a:extLst>
              </a:tr>
              <a:tr h="0">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姬轶</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b="1" kern="100" dirty="0">
                          <a:effectLst/>
                          <a:latin typeface="等线" panose="02010600030101010101" pitchFamily="2" charset="-122"/>
                          <a:ea typeface="等线" panose="02010600030101010101" pitchFamily="2" charset="-122"/>
                        </a:rPr>
                        <a:t>ZY2006109</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精读论文，撰写精读报告并制作</a:t>
                      </a:r>
                      <a:r>
                        <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6261354"/>
                  </a:ext>
                </a:extLst>
              </a:tr>
              <a:tr h="0">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rPr>
                        <a:t>曲卓涵</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b="1" kern="100" dirty="0">
                          <a:effectLst/>
                          <a:latin typeface="等线" panose="02010600030101010101" pitchFamily="2" charset="-122"/>
                          <a:ea typeface="等线" panose="02010600030101010101" pitchFamily="2" charset="-122"/>
                        </a:rPr>
                        <a:t>SY2006316</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精读论文，撰写精读报告并制作</a:t>
                      </a:r>
                      <a:r>
                        <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708128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133339"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概念解释</a:t>
            </a:r>
          </a:p>
        </p:txBody>
      </p:sp>
      <p:sp>
        <p:nvSpPr>
          <p:cNvPr id="39" name="矩形 38">
            <a:extLst>
              <a:ext uri="{FF2B5EF4-FFF2-40B4-BE49-F238E27FC236}">
                <a16:creationId xmlns:a16="http://schemas.microsoft.com/office/drawing/2014/main" id="{1ACA7B21-F6B3-42E9-A7C6-DD7C0B21645F}"/>
              </a:ext>
            </a:extLst>
          </p:cNvPr>
          <p:cNvSpPr/>
          <p:nvPr/>
        </p:nvSpPr>
        <p:spPr>
          <a:xfrm>
            <a:off x="-16121" y="2866702"/>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关键问题</a:t>
            </a:r>
            <a:endParaRPr lang="en-US" altLang="zh-CN" sz="1600" b="1" dirty="0">
              <a:solidFill>
                <a:schemeClr val="tx2"/>
              </a:solidFill>
              <a:latin typeface="等线" panose="02010600030101010101" pitchFamily="2" charset="-122"/>
              <a:ea typeface="等线" panose="02010600030101010101" pitchFamily="2" charset="-122"/>
            </a:endParaRPr>
          </a:p>
          <a:p>
            <a:pPr algn="ctr"/>
            <a:r>
              <a:rPr lang="zh-CN" altLang="en-US" sz="1600" b="1" dirty="0">
                <a:solidFill>
                  <a:schemeClr val="tx2"/>
                </a:solidFill>
                <a:latin typeface="等线" panose="02010600030101010101" pitchFamily="2" charset="-122"/>
                <a:ea typeface="等线" panose="02010600030101010101" pitchFamily="2" charset="-122"/>
              </a:rPr>
              <a:t>解决方案</a:t>
            </a:r>
          </a:p>
        </p:txBody>
      </p:sp>
      <p:sp>
        <p:nvSpPr>
          <p:cNvPr id="40" name="矩形 39">
            <a:extLst>
              <a:ext uri="{FF2B5EF4-FFF2-40B4-BE49-F238E27FC236}">
                <a16:creationId xmlns:a16="http://schemas.microsoft.com/office/drawing/2014/main" id="{7E787CB2-296E-4375-BA3C-0719E304407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41" name="矩形 40">
            <a:extLst>
              <a:ext uri="{FF2B5EF4-FFF2-40B4-BE49-F238E27FC236}">
                <a16:creationId xmlns:a16="http://schemas.microsoft.com/office/drawing/2014/main" id="{60EB6936-2F89-44A3-81DD-F01A595CFD77}"/>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42" name="矩形 41">
            <a:extLst>
              <a:ext uri="{FF2B5EF4-FFF2-40B4-BE49-F238E27FC236}">
                <a16:creationId xmlns:a16="http://schemas.microsoft.com/office/drawing/2014/main" id="{DBFFC0FE-90BC-4937-8B88-5E6E9F056174}"/>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64C86E04-4A2A-4876-AC91-EC76A045D98C}"/>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4" name="矩形 43">
            <a:extLst>
              <a:ext uri="{FF2B5EF4-FFF2-40B4-BE49-F238E27FC236}">
                <a16:creationId xmlns:a16="http://schemas.microsoft.com/office/drawing/2014/main" id="{3F2FEF2A-D033-46B5-AC62-B5519BDB3C0E}"/>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5" name="矩形 44">
            <a:extLst>
              <a:ext uri="{FF2B5EF4-FFF2-40B4-BE49-F238E27FC236}">
                <a16:creationId xmlns:a16="http://schemas.microsoft.com/office/drawing/2014/main" id="{45945C6F-EAC8-4C11-AD1A-BA3275B294A1}"/>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46" name="矩形 45">
            <a:extLst>
              <a:ext uri="{FF2B5EF4-FFF2-40B4-BE49-F238E27FC236}">
                <a16:creationId xmlns:a16="http://schemas.microsoft.com/office/drawing/2014/main" id="{33E62108-E649-405B-8BBD-BE82F695C666}"/>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47" name="矩形 46">
            <a:extLst>
              <a:ext uri="{FF2B5EF4-FFF2-40B4-BE49-F238E27FC236}">
                <a16:creationId xmlns:a16="http://schemas.microsoft.com/office/drawing/2014/main" id="{5DE637BB-7BD2-488A-AC38-592762B6F8F0}"/>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48" name="矩形 47">
            <a:extLst>
              <a:ext uri="{FF2B5EF4-FFF2-40B4-BE49-F238E27FC236}">
                <a16:creationId xmlns:a16="http://schemas.microsoft.com/office/drawing/2014/main" id="{5E04F18B-D668-4BF7-984D-94BA14FCD4BB}"/>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49" name="图片 48">
            <a:extLst>
              <a:ext uri="{FF2B5EF4-FFF2-40B4-BE49-F238E27FC236}">
                <a16:creationId xmlns:a16="http://schemas.microsoft.com/office/drawing/2014/main" id="{21945DE0-7266-46BE-9D19-84049D670CAE}"/>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50" name="Freeform 14">
            <a:extLst>
              <a:ext uri="{FF2B5EF4-FFF2-40B4-BE49-F238E27FC236}">
                <a16:creationId xmlns:a16="http://schemas.microsoft.com/office/drawing/2014/main" id="{3121420A-8078-4239-847D-8A23D96A3892}"/>
              </a:ext>
            </a:extLst>
          </p:cNvPr>
          <p:cNvSpPr>
            <a:spLocks/>
          </p:cNvSpPr>
          <p:nvPr/>
        </p:nvSpPr>
        <p:spPr bwMode="auto">
          <a:xfrm>
            <a:off x="2315067" y="1524851"/>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0A97A6"/>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1" name="TextBox 8">
            <a:extLst>
              <a:ext uri="{FF2B5EF4-FFF2-40B4-BE49-F238E27FC236}">
                <a16:creationId xmlns:a16="http://schemas.microsoft.com/office/drawing/2014/main" id="{CD18BA0F-8891-4EE1-B22B-4372CD4A6129}"/>
              </a:ext>
            </a:extLst>
          </p:cNvPr>
          <p:cNvSpPr txBox="1"/>
          <p:nvPr/>
        </p:nvSpPr>
        <p:spPr>
          <a:xfrm>
            <a:off x="3946209" y="1466839"/>
            <a:ext cx="7497284" cy="1200329"/>
          </a:xfrm>
          <a:prstGeom prst="rect">
            <a:avLst/>
          </a:prstGeom>
          <a:noFill/>
        </p:spPr>
        <p:txBody>
          <a:bodyPr wrap="square" rtlCol="0">
            <a:spAutoFit/>
          </a:bodyPr>
          <a:lstStyle/>
          <a:p>
            <a:pPr algn="just"/>
            <a:r>
              <a:rPr lang="zh-CN" altLang="zh-CN" b="1" dirty="0">
                <a:latin typeface="等线" panose="02010600030101010101" pitchFamily="2" charset="-122"/>
                <a:ea typeface="等线" panose="02010600030101010101" pitchFamily="2" charset="-122"/>
              </a:rPr>
              <a:t>重要的设计决策，这些决策将系统的其他部分解耦为相互独立的模块。作为解耦接口，设计规则支持模块内部的相互依赖和模块之间的独立。只要遵守和维护既定的设计规则，独立模块的设计、实现和改进不应影响其他模块。</a:t>
            </a:r>
            <a:endParaRPr lang="zh-CN" altLang="en-US" dirty="0">
              <a:solidFill>
                <a:schemeClr val="accent1"/>
              </a:solidFill>
              <a:latin typeface="等线" panose="02010600030101010101" pitchFamily="2" charset="-122"/>
              <a:ea typeface="等线" panose="02010600030101010101" pitchFamily="2" charset="-122"/>
            </a:endParaRPr>
          </a:p>
        </p:txBody>
      </p:sp>
      <p:sp>
        <p:nvSpPr>
          <p:cNvPr id="52" name="TextBox 10">
            <a:extLst>
              <a:ext uri="{FF2B5EF4-FFF2-40B4-BE49-F238E27FC236}">
                <a16:creationId xmlns:a16="http://schemas.microsoft.com/office/drawing/2014/main" id="{920FB64C-7BB5-4490-98E9-7C478C4A0AE1}"/>
              </a:ext>
            </a:extLst>
          </p:cNvPr>
          <p:cNvSpPr txBox="1"/>
          <p:nvPr/>
        </p:nvSpPr>
        <p:spPr>
          <a:xfrm>
            <a:off x="2251603" y="1796934"/>
            <a:ext cx="1500087" cy="646331"/>
          </a:xfrm>
          <a:prstGeom prst="rect">
            <a:avLst/>
          </a:prstGeom>
          <a:noFill/>
        </p:spPr>
        <p:txBody>
          <a:bodyPr wrap="square" rtlCol="0">
            <a:spAutoFit/>
          </a:bodyPr>
          <a:lstStyle/>
          <a:p>
            <a:pPr algn="ctr"/>
            <a:r>
              <a:rPr lang="zh-CN"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设计规则</a:t>
            </a:r>
            <a:r>
              <a:rPr lang="en-US"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(Design Rule)</a:t>
            </a:r>
            <a:endParaRPr lang="zh-CN" altLang="en-US" sz="24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3" name="Freeform 14">
            <a:extLst>
              <a:ext uri="{FF2B5EF4-FFF2-40B4-BE49-F238E27FC236}">
                <a16:creationId xmlns:a16="http://schemas.microsoft.com/office/drawing/2014/main" id="{013E5D11-67BA-4CEA-B485-0077A3E520AC}"/>
              </a:ext>
            </a:extLst>
          </p:cNvPr>
          <p:cNvSpPr>
            <a:spLocks/>
          </p:cNvSpPr>
          <p:nvPr/>
        </p:nvSpPr>
        <p:spPr bwMode="auto">
          <a:xfrm>
            <a:off x="2315067" y="3358615"/>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ECA11A"/>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4" name="TextBox 12">
            <a:extLst>
              <a:ext uri="{FF2B5EF4-FFF2-40B4-BE49-F238E27FC236}">
                <a16:creationId xmlns:a16="http://schemas.microsoft.com/office/drawing/2014/main" id="{4B2685B6-85E8-4B9A-9E7B-BFB6F12DCD52}"/>
              </a:ext>
            </a:extLst>
          </p:cNvPr>
          <p:cNvSpPr txBox="1"/>
          <p:nvPr/>
        </p:nvSpPr>
        <p:spPr>
          <a:xfrm>
            <a:off x="3946208" y="3331493"/>
            <a:ext cx="7944711" cy="1785104"/>
          </a:xfrm>
          <a:prstGeom prst="rect">
            <a:avLst/>
          </a:prstGeom>
          <a:noFill/>
        </p:spPr>
        <p:txBody>
          <a:bodyPr wrap="square" rtlCol="0">
            <a:spAutoFit/>
          </a:bodyPr>
          <a:lstStyle>
            <a:defPPr>
              <a:defRPr lang="zh-CN"/>
            </a:defPPr>
            <a:lvl1pPr algn="just">
              <a:defRPr sz="2400">
                <a:solidFill>
                  <a:schemeClr val="accent1"/>
                </a:solidFill>
                <a:latin typeface="+mj-ea"/>
                <a:ea typeface="+mj-ea"/>
              </a:defRPr>
            </a:lvl1pPr>
          </a:lstStyle>
          <a:p>
            <a:r>
              <a:rPr lang="zh-CN" altLang="en-US" sz="1800" b="1" dirty="0">
                <a:solidFill>
                  <a:schemeClr val="tx1"/>
                </a:solidFill>
                <a:latin typeface="等线" panose="02010600030101010101" pitchFamily="2" charset="-122"/>
                <a:ea typeface="等线" panose="02010600030101010101" pitchFamily="2" charset="-122"/>
                <a:cs typeface="Times New Roman" panose="02020603050405020304" pitchFamily="18" charset="0"/>
              </a:rPr>
              <a:t>由系统文件的子集以及这些文件之间的体系结构连接组成。</a:t>
            </a:r>
            <a:r>
              <a:rPr lang="en-US" altLang="zh-CN" sz="1800" b="1" dirty="0" err="1">
                <a:solidFill>
                  <a:schemeClr val="tx1"/>
                </a:solidFill>
                <a:latin typeface="等线" panose="02010600030101010101" pitchFamily="2" charset="-122"/>
                <a:ea typeface="等线" panose="02010600030101010101" pitchFamily="2" charset="-122"/>
                <a:cs typeface="Times New Roman" panose="02020603050405020304" pitchFamily="18" charset="0"/>
              </a:rPr>
              <a:t>DRSpace</a:t>
            </a:r>
            <a:r>
              <a:rPr lang="zh-CN" altLang="en-US" sz="1800" b="1" dirty="0">
                <a:solidFill>
                  <a:schemeClr val="tx1"/>
                </a:solidFill>
                <a:latin typeface="等线" panose="02010600030101010101" pitchFamily="2" charset="-122"/>
                <a:ea typeface="等线" panose="02010600030101010101" pitchFamily="2" charset="-122"/>
                <a:cs typeface="Times New Roman" panose="02020603050405020304" pitchFamily="18" charset="0"/>
              </a:rPr>
              <a:t>具有以下关键特征</a:t>
            </a:r>
            <a:r>
              <a:rPr lang="en-US" altLang="zh-CN" sz="1800" b="1" dirty="0">
                <a:solidFill>
                  <a:schemeClr val="tx1"/>
                </a:solidFill>
                <a:latin typeface="等线" panose="02010600030101010101" pitchFamily="2" charset="-122"/>
                <a:ea typeface="等线" panose="02010600030101010101" pitchFamily="2" charset="-122"/>
                <a:cs typeface="Times New Roman" panose="02020603050405020304" pitchFamily="18" charset="0"/>
              </a:rPr>
              <a:t>:</a:t>
            </a:r>
          </a:p>
          <a:p>
            <a:pPr marL="342900" lvl="0" indent="-342900">
              <a:buFont typeface="+mj-lt"/>
              <a:buAutoNum type="arabicPeriod"/>
            </a:pPr>
            <a:r>
              <a:rPr lang="en-US" altLang="zh-CN" sz="1400" b="1" dirty="0" err="1">
                <a:solidFill>
                  <a:schemeClr val="tx1"/>
                </a:solidFill>
                <a:latin typeface="等线" panose="02010600030101010101" pitchFamily="2" charset="-122"/>
                <a:ea typeface="等线" panose="02010600030101010101" pitchFamily="2" charset="-122"/>
              </a:rPr>
              <a:t>DRSpace</a:t>
            </a:r>
            <a:r>
              <a:rPr lang="zh-CN" altLang="zh-CN" sz="1400" b="1" dirty="0">
                <a:solidFill>
                  <a:schemeClr val="tx1"/>
                </a:solidFill>
                <a:latin typeface="等线" panose="02010600030101010101" pitchFamily="2" charset="-122"/>
                <a:ea typeface="等线" panose="02010600030101010101" pitchFamily="2" charset="-122"/>
              </a:rPr>
              <a:t>总是包含一个或多个前导文件，即空间中所有其他文件直接或间接依赖的文件。</a:t>
            </a:r>
            <a:endParaRPr lang="zh-CN" altLang="zh-CN" sz="1400" dirty="0">
              <a:solidFill>
                <a:schemeClr val="tx1"/>
              </a:solidFill>
              <a:latin typeface="等线" panose="02010600030101010101" pitchFamily="2" charset="-122"/>
              <a:ea typeface="等线" panose="02010600030101010101" pitchFamily="2" charset="-122"/>
            </a:endParaRPr>
          </a:p>
          <a:p>
            <a:pPr marL="342900" lvl="0" indent="-342900">
              <a:buFont typeface="+mj-lt"/>
              <a:buAutoNum type="arabicPeriod"/>
            </a:pPr>
            <a:r>
              <a:rPr lang="en-US" altLang="zh-CN" sz="1400" b="1" dirty="0" err="1">
                <a:solidFill>
                  <a:schemeClr val="tx1"/>
                </a:solidFill>
                <a:latin typeface="等线" panose="02010600030101010101" pitchFamily="2" charset="-122"/>
                <a:ea typeface="等线" panose="02010600030101010101" pitchFamily="2" charset="-122"/>
              </a:rPr>
              <a:t>DRSpace</a:t>
            </a:r>
            <a:r>
              <a:rPr lang="zh-CN" altLang="zh-CN" sz="1400" b="1" dirty="0">
                <a:solidFill>
                  <a:schemeClr val="tx1"/>
                </a:solidFill>
                <a:latin typeface="等线" panose="02010600030101010101" pitchFamily="2" charset="-122"/>
                <a:ea typeface="等线" panose="02010600030101010101" pitchFamily="2" charset="-122"/>
              </a:rPr>
              <a:t>捕获文件之间的各种关系。这些关系可以是文件之间的结构依赖关系或演化耦合关系。</a:t>
            </a:r>
            <a:endParaRPr lang="zh-CN" altLang="zh-CN" sz="1400" dirty="0">
              <a:solidFill>
                <a:schemeClr val="tx1"/>
              </a:solidFill>
              <a:latin typeface="等线" panose="02010600030101010101" pitchFamily="2" charset="-122"/>
              <a:ea typeface="等线" panose="02010600030101010101" pitchFamily="2" charset="-122"/>
            </a:endParaRPr>
          </a:p>
          <a:p>
            <a:pPr marL="342900" lvl="0" indent="-342900">
              <a:buFont typeface="+mj-lt"/>
              <a:buAutoNum type="arabicPeriod"/>
            </a:pPr>
            <a:r>
              <a:rPr lang="zh-CN" altLang="zh-CN" sz="1400" b="1" dirty="0">
                <a:solidFill>
                  <a:schemeClr val="tx1"/>
                </a:solidFill>
                <a:latin typeface="等线" panose="02010600030101010101" pitchFamily="2" charset="-122"/>
                <a:ea typeface="等线" panose="02010600030101010101" pitchFamily="2" charset="-122"/>
              </a:rPr>
              <a:t>使用</a:t>
            </a:r>
            <a:r>
              <a:rPr lang="en-US" altLang="zh-CN" sz="1400" b="1" dirty="0">
                <a:solidFill>
                  <a:schemeClr val="tx1"/>
                </a:solidFill>
                <a:latin typeface="等线" panose="02010600030101010101" pitchFamily="2" charset="-122"/>
                <a:ea typeface="等线" panose="02010600030101010101" pitchFamily="2" charset="-122"/>
              </a:rPr>
              <a:t>DRH</a:t>
            </a:r>
            <a:r>
              <a:rPr lang="zh-CN" altLang="zh-CN" sz="1400" b="1" dirty="0">
                <a:solidFill>
                  <a:schemeClr val="tx1"/>
                </a:solidFill>
                <a:latin typeface="等线" panose="02010600030101010101" pitchFamily="2" charset="-122"/>
                <a:ea typeface="等线" panose="02010600030101010101" pitchFamily="2" charset="-122"/>
              </a:rPr>
              <a:t>算法对每个</a:t>
            </a:r>
            <a:r>
              <a:rPr lang="en-US" altLang="zh-CN" sz="1400" b="1" dirty="0" err="1">
                <a:solidFill>
                  <a:schemeClr val="tx1"/>
                </a:solidFill>
                <a:latin typeface="等线" panose="02010600030101010101" pitchFamily="2" charset="-122"/>
                <a:ea typeface="等线" panose="02010600030101010101" pitchFamily="2" charset="-122"/>
              </a:rPr>
              <a:t>DRSpace</a:t>
            </a:r>
            <a:r>
              <a:rPr lang="zh-CN" altLang="zh-CN" sz="1400" b="1" dirty="0">
                <a:solidFill>
                  <a:schemeClr val="tx1"/>
                </a:solidFill>
                <a:latin typeface="等线" panose="02010600030101010101" pitchFamily="2" charset="-122"/>
                <a:ea typeface="等线" panose="02010600030101010101" pitchFamily="2" charset="-122"/>
              </a:rPr>
              <a:t>进行集群，根据选择的一种或多种关系类型，自动将引导文件和模块显示在</a:t>
            </a:r>
            <a:r>
              <a:rPr lang="en-US" altLang="zh-CN" sz="1400" b="1" dirty="0" err="1">
                <a:solidFill>
                  <a:schemeClr val="tx1"/>
                </a:solidFill>
                <a:latin typeface="等线" panose="02010600030101010101" pitchFamily="2" charset="-122"/>
                <a:ea typeface="等线" panose="02010600030101010101" pitchFamily="2" charset="-122"/>
              </a:rPr>
              <a:t>DRSpace</a:t>
            </a:r>
            <a:r>
              <a:rPr lang="zh-CN" altLang="zh-CN" sz="1400" b="1" dirty="0">
                <a:solidFill>
                  <a:schemeClr val="tx1"/>
                </a:solidFill>
                <a:latin typeface="等线" panose="02010600030101010101" pitchFamily="2" charset="-122"/>
                <a:ea typeface="等线" panose="02010600030101010101" pitchFamily="2" charset="-122"/>
              </a:rPr>
              <a:t>中。</a:t>
            </a:r>
            <a:endParaRPr lang="zh-CN" altLang="zh-CN" sz="1400" dirty="0">
              <a:solidFill>
                <a:schemeClr val="tx1"/>
              </a:solidFill>
              <a:latin typeface="等线" panose="02010600030101010101" pitchFamily="2" charset="-122"/>
              <a:ea typeface="等线" panose="02010600030101010101" pitchFamily="2" charset="-122"/>
            </a:endParaRPr>
          </a:p>
          <a:p>
            <a:endParaRPr lang="zh-CN" altLang="en-US" sz="1800" b="1"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5" name="TextBox 13">
            <a:extLst>
              <a:ext uri="{FF2B5EF4-FFF2-40B4-BE49-F238E27FC236}">
                <a16:creationId xmlns:a16="http://schemas.microsoft.com/office/drawing/2014/main" id="{E20B8C75-B9C1-4D8D-931D-DD0236D09739}"/>
              </a:ext>
            </a:extLst>
          </p:cNvPr>
          <p:cNvSpPr txBox="1"/>
          <p:nvPr/>
        </p:nvSpPr>
        <p:spPr>
          <a:xfrm>
            <a:off x="2267862" y="3521357"/>
            <a:ext cx="1500087" cy="923330"/>
          </a:xfrm>
          <a:prstGeom prst="rect">
            <a:avLst/>
          </a:prstGeom>
          <a:noFill/>
        </p:spPr>
        <p:txBody>
          <a:bodyPr wrap="square" rtlCol="0">
            <a:spAutoFit/>
          </a:bodyPr>
          <a:lstStyle/>
          <a:p>
            <a:pPr algn="ctr"/>
            <a:r>
              <a:rPr lang="zh-CN"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设计规则</a:t>
            </a:r>
            <a:endParaRPr lang="en-US"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a:p>
            <a:pPr algn="ctr"/>
            <a:r>
              <a:rPr lang="zh-CN"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空间集</a:t>
            </a:r>
            <a:r>
              <a:rPr lang="en-US"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b="1" dirty="0" err="1">
                <a:solidFill>
                  <a:schemeClr val="bg1"/>
                </a:solidFill>
                <a:latin typeface="Times New Roman" panose="02020603050405020304" pitchFamily="18" charset="0"/>
                <a:ea typeface="等线" panose="02010600030101010101" pitchFamily="2" charset="-122"/>
                <a:cs typeface="Times New Roman" panose="02020603050405020304" pitchFamily="18" charset="0"/>
              </a:rPr>
              <a:t>DRSpace</a:t>
            </a:r>
            <a:r>
              <a:rPr lang="en-US"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6" name="Freeform 14">
            <a:extLst>
              <a:ext uri="{FF2B5EF4-FFF2-40B4-BE49-F238E27FC236}">
                <a16:creationId xmlns:a16="http://schemas.microsoft.com/office/drawing/2014/main" id="{C930CB3D-6D8D-438C-8E05-497141B7454D}"/>
              </a:ext>
            </a:extLst>
          </p:cNvPr>
          <p:cNvSpPr>
            <a:spLocks/>
          </p:cNvSpPr>
          <p:nvPr/>
        </p:nvSpPr>
        <p:spPr bwMode="auto">
          <a:xfrm>
            <a:off x="2315067" y="5175153"/>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D53E25"/>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7" name="TextBox 15">
            <a:extLst>
              <a:ext uri="{FF2B5EF4-FFF2-40B4-BE49-F238E27FC236}">
                <a16:creationId xmlns:a16="http://schemas.microsoft.com/office/drawing/2014/main" id="{7DC07D14-55FC-4F44-BD8A-0F9F1867C9E9}"/>
              </a:ext>
            </a:extLst>
          </p:cNvPr>
          <p:cNvSpPr txBox="1"/>
          <p:nvPr/>
        </p:nvSpPr>
        <p:spPr>
          <a:xfrm>
            <a:off x="3946209" y="5480749"/>
            <a:ext cx="7497284" cy="369332"/>
          </a:xfrm>
          <a:prstGeom prst="rect">
            <a:avLst/>
          </a:prstGeom>
          <a:noFill/>
        </p:spPr>
        <p:txBody>
          <a:bodyPr wrap="square" rtlCol="0">
            <a:spAutoFit/>
          </a:bodyPr>
          <a:lstStyle/>
          <a:p>
            <a:pPr algn="just"/>
            <a:r>
              <a:rPr lang="zh-CN" altLang="zh-CN" b="1" dirty="0">
                <a:latin typeface="等线" panose="02010600030101010101" pitchFamily="2" charset="-122"/>
                <a:ea typeface="等线" panose="02010600030101010101" pitchFamily="2" charset="-122"/>
              </a:rPr>
              <a:t>连接系统中最容易出现错误的文件的最小</a:t>
            </a:r>
            <a:r>
              <a:rPr lang="en-US" altLang="zh-CN" b="1" dirty="0" err="1">
                <a:latin typeface="等线" panose="02010600030101010101" pitchFamily="2" charset="-122"/>
                <a:ea typeface="等线" panose="02010600030101010101" pitchFamily="2" charset="-122"/>
              </a:rPr>
              <a:t>DRSpace</a:t>
            </a:r>
            <a:r>
              <a:rPr lang="zh-CN" altLang="zh-CN" b="1" dirty="0">
                <a:latin typeface="等线" panose="02010600030101010101" pitchFamily="2" charset="-122"/>
                <a:ea typeface="等线" panose="02010600030101010101" pitchFamily="2" charset="-122"/>
              </a:rPr>
              <a:t>集来实现的。</a:t>
            </a:r>
            <a:endParaRPr lang="zh-CN" altLang="en-US" dirty="0">
              <a:solidFill>
                <a:schemeClr val="accent1"/>
              </a:solidFill>
              <a:latin typeface="等线" panose="02010600030101010101" pitchFamily="2" charset="-122"/>
              <a:ea typeface="等线" panose="02010600030101010101" pitchFamily="2" charset="-122"/>
            </a:endParaRPr>
          </a:p>
        </p:txBody>
      </p:sp>
      <p:sp>
        <p:nvSpPr>
          <p:cNvPr id="58" name="TextBox 16">
            <a:extLst>
              <a:ext uri="{FF2B5EF4-FFF2-40B4-BE49-F238E27FC236}">
                <a16:creationId xmlns:a16="http://schemas.microsoft.com/office/drawing/2014/main" id="{29470D4A-98A9-4E5E-A2C1-0535B1925863}"/>
              </a:ext>
            </a:extLst>
          </p:cNvPr>
          <p:cNvSpPr txBox="1"/>
          <p:nvPr/>
        </p:nvSpPr>
        <p:spPr>
          <a:xfrm>
            <a:off x="2235343" y="5435418"/>
            <a:ext cx="1532606" cy="646331"/>
          </a:xfrm>
          <a:prstGeom prst="rect">
            <a:avLst/>
          </a:prstGeom>
          <a:noFill/>
        </p:spPr>
        <p:txBody>
          <a:bodyPr wrap="square" rtlCol="0">
            <a:spAutoFit/>
          </a:bodyPr>
          <a:lstStyle/>
          <a:p>
            <a:pPr algn="ctr"/>
            <a:r>
              <a:rPr lang="zh-CN"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架构根</a:t>
            </a:r>
            <a:r>
              <a:rPr lang="en-US"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b="1" dirty="0" err="1">
                <a:solidFill>
                  <a:schemeClr val="bg1"/>
                </a:solidFill>
                <a:latin typeface="Times New Roman" panose="02020603050405020304" pitchFamily="18" charset="0"/>
                <a:ea typeface="等线" panose="02010600030101010101" pitchFamily="2" charset="-122"/>
                <a:cs typeface="Times New Roman" panose="02020603050405020304" pitchFamily="18" charset="0"/>
              </a:rPr>
              <a:t>ArchRoots</a:t>
            </a:r>
            <a:r>
              <a:rPr lang="en-US" altLang="zh-CN"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794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133339"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关键问题</a:t>
            </a:r>
          </a:p>
        </p:txBody>
      </p:sp>
      <p:sp>
        <p:nvSpPr>
          <p:cNvPr id="39" name="矩形 38">
            <a:extLst>
              <a:ext uri="{FF2B5EF4-FFF2-40B4-BE49-F238E27FC236}">
                <a16:creationId xmlns:a16="http://schemas.microsoft.com/office/drawing/2014/main" id="{1ACA7B21-F6B3-42E9-A7C6-DD7C0B21645F}"/>
              </a:ext>
            </a:extLst>
          </p:cNvPr>
          <p:cNvSpPr/>
          <p:nvPr/>
        </p:nvSpPr>
        <p:spPr>
          <a:xfrm>
            <a:off x="-16121" y="2866702"/>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关键问题</a:t>
            </a:r>
            <a:endParaRPr lang="en-US" altLang="zh-CN" sz="1600" b="1" dirty="0">
              <a:solidFill>
                <a:schemeClr val="tx2"/>
              </a:solidFill>
              <a:latin typeface="等线" panose="02010600030101010101" pitchFamily="2" charset="-122"/>
              <a:ea typeface="等线" panose="02010600030101010101" pitchFamily="2" charset="-122"/>
            </a:endParaRPr>
          </a:p>
          <a:p>
            <a:pPr algn="ctr"/>
            <a:r>
              <a:rPr lang="zh-CN" altLang="en-US" sz="1600" b="1" dirty="0">
                <a:solidFill>
                  <a:schemeClr val="tx2"/>
                </a:solidFill>
                <a:latin typeface="等线" panose="02010600030101010101" pitchFamily="2" charset="-122"/>
                <a:ea typeface="等线" panose="02010600030101010101" pitchFamily="2" charset="-122"/>
              </a:rPr>
              <a:t>解决方案</a:t>
            </a:r>
          </a:p>
        </p:txBody>
      </p:sp>
      <p:sp>
        <p:nvSpPr>
          <p:cNvPr id="40" name="矩形 39">
            <a:extLst>
              <a:ext uri="{FF2B5EF4-FFF2-40B4-BE49-F238E27FC236}">
                <a16:creationId xmlns:a16="http://schemas.microsoft.com/office/drawing/2014/main" id="{7E787CB2-296E-4375-BA3C-0719E304407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41" name="矩形 40">
            <a:extLst>
              <a:ext uri="{FF2B5EF4-FFF2-40B4-BE49-F238E27FC236}">
                <a16:creationId xmlns:a16="http://schemas.microsoft.com/office/drawing/2014/main" id="{60EB6936-2F89-44A3-81DD-F01A595CFD77}"/>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42" name="矩形 41">
            <a:extLst>
              <a:ext uri="{FF2B5EF4-FFF2-40B4-BE49-F238E27FC236}">
                <a16:creationId xmlns:a16="http://schemas.microsoft.com/office/drawing/2014/main" id="{DBFFC0FE-90BC-4937-8B88-5E6E9F056174}"/>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64C86E04-4A2A-4876-AC91-EC76A045D98C}"/>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4" name="矩形 43">
            <a:extLst>
              <a:ext uri="{FF2B5EF4-FFF2-40B4-BE49-F238E27FC236}">
                <a16:creationId xmlns:a16="http://schemas.microsoft.com/office/drawing/2014/main" id="{3F2FEF2A-D033-46B5-AC62-B5519BDB3C0E}"/>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5" name="矩形 44">
            <a:extLst>
              <a:ext uri="{FF2B5EF4-FFF2-40B4-BE49-F238E27FC236}">
                <a16:creationId xmlns:a16="http://schemas.microsoft.com/office/drawing/2014/main" id="{45945C6F-EAC8-4C11-AD1A-BA3275B294A1}"/>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46" name="矩形 45">
            <a:extLst>
              <a:ext uri="{FF2B5EF4-FFF2-40B4-BE49-F238E27FC236}">
                <a16:creationId xmlns:a16="http://schemas.microsoft.com/office/drawing/2014/main" id="{33E62108-E649-405B-8BBD-BE82F695C666}"/>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47" name="矩形 46">
            <a:extLst>
              <a:ext uri="{FF2B5EF4-FFF2-40B4-BE49-F238E27FC236}">
                <a16:creationId xmlns:a16="http://schemas.microsoft.com/office/drawing/2014/main" id="{5DE637BB-7BD2-488A-AC38-592762B6F8F0}"/>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48" name="矩形 47">
            <a:extLst>
              <a:ext uri="{FF2B5EF4-FFF2-40B4-BE49-F238E27FC236}">
                <a16:creationId xmlns:a16="http://schemas.microsoft.com/office/drawing/2014/main" id="{5E04F18B-D668-4BF7-984D-94BA14FCD4BB}"/>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49" name="图片 48">
            <a:extLst>
              <a:ext uri="{FF2B5EF4-FFF2-40B4-BE49-F238E27FC236}">
                <a16:creationId xmlns:a16="http://schemas.microsoft.com/office/drawing/2014/main" id="{21945DE0-7266-46BE-9D19-84049D670CAE}"/>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24" name="Oval 5">
            <a:extLst>
              <a:ext uri="{FF2B5EF4-FFF2-40B4-BE49-F238E27FC236}">
                <a16:creationId xmlns:a16="http://schemas.microsoft.com/office/drawing/2014/main" id="{9A6839A7-A86B-4E28-B907-F5B2F939B164}"/>
              </a:ext>
            </a:extLst>
          </p:cNvPr>
          <p:cNvSpPr>
            <a:spLocks noChangeArrowheads="1"/>
          </p:cNvSpPr>
          <p:nvPr/>
        </p:nvSpPr>
        <p:spPr bwMode="auto">
          <a:xfrm>
            <a:off x="5364993" y="2113542"/>
            <a:ext cx="1574513" cy="1564298"/>
          </a:xfrm>
          <a:prstGeom prst="ellipse">
            <a:avLst/>
          </a:prstGeom>
          <a:solidFill>
            <a:srgbClr val="2C99C0"/>
          </a:solidFill>
          <a:ln w="381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6">
            <a:extLst>
              <a:ext uri="{FF2B5EF4-FFF2-40B4-BE49-F238E27FC236}">
                <a16:creationId xmlns:a16="http://schemas.microsoft.com/office/drawing/2014/main" id="{DCE540FB-48C7-4C2E-A3C3-213A0253777A}"/>
              </a:ext>
            </a:extLst>
          </p:cNvPr>
          <p:cNvSpPr>
            <a:spLocks noChangeArrowheads="1"/>
          </p:cNvSpPr>
          <p:nvPr/>
        </p:nvSpPr>
        <p:spPr bwMode="auto">
          <a:xfrm>
            <a:off x="5361877" y="4382453"/>
            <a:ext cx="1574513" cy="1564298"/>
          </a:xfrm>
          <a:prstGeom prst="ellipse">
            <a:avLst/>
          </a:prstGeom>
          <a:solidFill>
            <a:srgbClr val="D53E25"/>
          </a:solidFill>
          <a:ln w="381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0">
            <a:extLst>
              <a:ext uri="{FF2B5EF4-FFF2-40B4-BE49-F238E27FC236}">
                <a16:creationId xmlns:a16="http://schemas.microsoft.com/office/drawing/2014/main" id="{B28D77A9-2924-472D-9177-F83064E6D1A2}"/>
              </a:ext>
            </a:extLst>
          </p:cNvPr>
          <p:cNvSpPr>
            <a:spLocks noEditPoints="1"/>
          </p:cNvSpPr>
          <p:nvPr/>
        </p:nvSpPr>
        <p:spPr bwMode="auto">
          <a:xfrm>
            <a:off x="7031272" y="2722285"/>
            <a:ext cx="365446" cy="363104"/>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2">
            <a:extLst>
              <a:ext uri="{FF2B5EF4-FFF2-40B4-BE49-F238E27FC236}">
                <a16:creationId xmlns:a16="http://schemas.microsoft.com/office/drawing/2014/main" id="{04218EFB-0372-44F0-8072-B2C0F452B124}"/>
              </a:ext>
            </a:extLst>
          </p:cNvPr>
          <p:cNvSpPr>
            <a:spLocks noEditPoints="1"/>
          </p:cNvSpPr>
          <p:nvPr/>
        </p:nvSpPr>
        <p:spPr bwMode="auto">
          <a:xfrm>
            <a:off x="7031272" y="4993890"/>
            <a:ext cx="365446" cy="363104"/>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TextBox 13">
            <a:extLst>
              <a:ext uri="{FF2B5EF4-FFF2-40B4-BE49-F238E27FC236}">
                <a16:creationId xmlns:a16="http://schemas.microsoft.com/office/drawing/2014/main" id="{9F8FE43D-135A-423B-8E43-4E66E96AC8B4}"/>
              </a:ext>
            </a:extLst>
          </p:cNvPr>
          <p:cNvSpPr txBox="1"/>
          <p:nvPr/>
        </p:nvSpPr>
        <p:spPr>
          <a:xfrm flipH="1">
            <a:off x="5601521" y="2434026"/>
            <a:ext cx="1116760" cy="923330"/>
          </a:xfrm>
          <a:prstGeom prst="rect">
            <a:avLst/>
          </a:prstGeom>
          <a:noFill/>
        </p:spPr>
        <p:txBody>
          <a:bodyPr wrap="square" rtlCol="0">
            <a:spAutoFit/>
          </a:bodyPr>
          <a:lstStyle/>
          <a:p>
            <a:pPr algn="ctr"/>
            <a:r>
              <a:rPr lang="en-US" altLang="zh-CN" sz="5400" dirty="0">
                <a:solidFill>
                  <a:schemeClr val="accent2"/>
                </a:solidFill>
                <a:latin typeface="+mn-ea"/>
                <a:ea typeface="+mn-ea"/>
              </a:rPr>
              <a:t>01</a:t>
            </a:r>
          </a:p>
        </p:txBody>
      </p:sp>
      <p:sp>
        <p:nvSpPr>
          <p:cNvPr id="31" name="TextBox 14">
            <a:extLst>
              <a:ext uri="{FF2B5EF4-FFF2-40B4-BE49-F238E27FC236}">
                <a16:creationId xmlns:a16="http://schemas.microsoft.com/office/drawing/2014/main" id="{F8214B4A-533B-4AE3-89FD-D1107D75B601}"/>
              </a:ext>
            </a:extLst>
          </p:cNvPr>
          <p:cNvSpPr txBox="1"/>
          <p:nvPr/>
        </p:nvSpPr>
        <p:spPr>
          <a:xfrm flipH="1">
            <a:off x="5606858" y="4702937"/>
            <a:ext cx="1116760" cy="923330"/>
          </a:xfrm>
          <a:prstGeom prst="rect">
            <a:avLst/>
          </a:prstGeom>
          <a:noFill/>
        </p:spPr>
        <p:txBody>
          <a:bodyPr wrap="square" rtlCol="0">
            <a:spAutoFit/>
          </a:bodyPr>
          <a:lstStyle/>
          <a:p>
            <a:pPr algn="ctr"/>
            <a:r>
              <a:rPr lang="en-US" altLang="zh-CN" sz="5400" dirty="0">
                <a:solidFill>
                  <a:schemeClr val="accent2"/>
                </a:solidFill>
                <a:latin typeface="+mn-ea"/>
                <a:ea typeface="+mn-ea"/>
              </a:rPr>
              <a:t>02</a:t>
            </a:r>
          </a:p>
        </p:txBody>
      </p:sp>
      <p:sp>
        <p:nvSpPr>
          <p:cNvPr id="33" name="TextBox 16">
            <a:extLst>
              <a:ext uri="{FF2B5EF4-FFF2-40B4-BE49-F238E27FC236}">
                <a16:creationId xmlns:a16="http://schemas.microsoft.com/office/drawing/2014/main" id="{BFB4F895-DA7E-46B8-9560-E928E1262D1F}"/>
              </a:ext>
            </a:extLst>
          </p:cNvPr>
          <p:cNvSpPr txBox="1"/>
          <p:nvPr/>
        </p:nvSpPr>
        <p:spPr>
          <a:xfrm>
            <a:off x="7488484" y="2628156"/>
            <a:ext cx="4402435" cy="1200329"/>
          </a:xfrm>
          <a:prstGeom prst="rect">
            <a:avLst/>
          </a:prstGeom>
          <a:noFill/>
        </p:spPr>
        <p:txBody>
          <a:bodyPr wrap="square" rtlCol="0">
            <a:spAutoFit/>
          </a:bodyPr>
          <a:lstStyle/>
          <a:p>
            <a:pPr algn="just"/>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可以以前导文件为基础而生成，但是前导文件可以是一个或者多个，因此在生成</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的过程中面临算法复杂度过高的问题。</a:t>
            </a:r>
            <a:endParaRPr lang="zh-CN" altLang="en-US" b="1" dirty="0">
              <a:solidFill>
                <a:schemeClr val="accent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CEA4110D-BF2B-4716-AA6A-1200AA7B2CE3}"/>
              </a:ext>
            </a:extLst>
          </p:cNvPr>
          <p:cNvSpPr/>
          <p:nvPr/>
        </p:nvSpPr>
        <p:spPr>
          <a:xfrm>
            <a:off x="7488484" y="2023359"/>
            <a:ext cx="2476960" cy="461665"/>
          </a:xfrm>
          <a:prstGeom prst="rect">
            <a:avLst/>
          </a:prstGeom>
        </p:spPr>
        <p:txBody>
          <a:bodyPr wrap="none">
            <a:spAutoFit/>
          </a:bodyPr>
          <a:lstStyle/>
          <a:p>
            <a:r>
              <a:rPr lang="en-US" altLang="zh-CN" sz="2400" b="1" dirty="0" err="1">
                <a:solidFill>
                  <a:schemeClr val="accent1"/>
                </a:solidFill>
                <a:latin typeface="等线" panose="02010600030101010101" pitchFamily="2" charset="-122"/>
                <a:ea typeface="等线" panose="02010600030101010101" pitchFamily="2" charset="-122"/>
              </a:rPr>
              <a:t>DRSpaces</a:t>
            </a:r>
            <a:r>
              <a:rPr lang="zh-CN" altLang="en-US" sz="2400" b="1" dirty="0">
                <a:solidFill>
                  <a:schemeClr val="accent1"/>
                </a:solidFill>
                <a:latin typeface="等线" panose="02010600030101010101" pitchFamily="2" charset="-122"/>
                <a:ea typeface="等线" panose="02010600030101010101" pitchFamily="2" charset="-122"/>
              </a:rPr>
              <a:t>的生成</a:t>
            </a:r>
          </a:p>
        </p:txBody>
      </p:sp>
      <p:sp>
        <p:nvSpPr>
          <p:cNvPr id="59" name="矩形 83">
            <a:extLst>
              <a:ext uri="{FF2B5EF4-FFF2-40B4-BE49-F238E27FC236}">
                <a16:creationId xmlns:a16="http://schemas.microsoft.com/office/drawing/2014/main" id="{A04D46E5-C33C-46F0-8EFB-DAF6DEC4D401}"/>
              </a:ext>
            </a:extLst>
          </p:cNvPr>
          <p:cNvSpPr>
            <a:spLocks noChangeArrowheads="1"/>
          </p:cNvSpPr>
          <p:nvPr/>
        </p:nvSpPr>
        <p:spPr bwMode="auto">
          <a:xfrm>
            <a:off x="1965921" y="1757959"/>
            <a:ext cx="3135372" cy="4499558"/>
          </a:xfrm>
          <a:prstGeom prst="rect">
            <a:avLst/>
          </a:prstGeom>
          <a:solidFill>
            <a:srgbClr val="F2F2F2"/>
          </a:solidFill>
          <a:ln w="9525" cmpd="sng">
            <a:solidFill>
              <a:schemeClr val="accent1"/>
            </a:solidFill>
            <a:miter lim="800000"/>
            <a:headEnd/>
            <a:tailEnd/>
          </a:ln>
        </p:spPr>
        <p:txBody>
          <a:bodyPr/>
          <a:lstStyle/>
          <a:p>
            <a:endParaRPr lang="zh-CN" altLang="en-US"/>
          </a:p>
        </p:txBody>
      </p:sp>
      <p:sp>
        <p:nvSpPr>
          <p:cNvPr id="60" name="TextBox 84">
            <a:extLst>
              <a:ext uri="{FF2B5EF4-FFF2-40B4-BE49-F238E27FC236}">
                <a16:creationId xmlns:a16="http://schemas.microsoft.com/office/drawing/2014/main" id="{67383F97-F8B8-4EB8-9A98-3A06DAC1C8FE}"/>
              </a:ext>
            </a:extLst>
          </p:cNvPr>
          <p:cNvSpPr txBox="1">
            <a:spLocks noChangeArrowheads="1"/>
          </p:cNvSpPr>
          <p:nvPr/>
        </p:nvSpPr>
        <p:spPr bwMode="auto">
          <a:xfrm>
            <a:off x="2218252" y="1891729"/>
            <a:ext cx="272325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b="1" dirty="0">
                <a:latin typeface="等线" panose="02010600030101010101" pitchFamily="2" charset="-122"/>
                <a:ea typeface="等线" panose="02010600030101010101" pitchFamily="2" charset="-122"/>
              </a:rPr>
              <a:t>       架构决策一旦在源代码中实现，就会变得很难理解、很难修改，并且可能会因为不断的发展而逐渐衰败。因此架构选择是源代码中技术债务的头号来源。</a:t>
            </a:r>
          </a:p>
          <a:p>
            <a:r>
              <a:rPr lang="zh-CN" altLang="en-US" b="1" dirty="0">
                <a:latin typeface="等线" panose="02010600030101010101" pitchFamily="2" charset="-122"/>
                <a:ea typeface="等线" panose="02010600030101010101" pitchFamily="2" charset="-122"/>
              </a:rPr>
              <a:t>       同时，现有的技术产生了限制性的集群</a:t>
            </a:r>
            <a:r>
              <a:rPr lang="en-US" altLang="zh-CN" b="1" dirty="0">
                <a:latin typeface="等线" panose="02010600030101010101" pitchFamily="2" charset="-122"/>
                <a:ea typeface="等线" panose="02010600030101010101" pitchFamily="2" charset="-122"/>
              </a:rPr>
              <a:t>:</a:t>
            </a:r>
            <a:r>
              <a:rPr lang="zh-CN" altLang="en-US" b="1" dirty="0">
                <a:latin typeface="等线" panose="02010600030101010101" pitchFamily="2" charset="-122"/>
                <a:ea typeface="等线" panose="02010600030101010101" pitchFamily="2" charset="-122"/>
              </a:rPr>
              <a:t>也就是说，一个软件单元只能属于一个单独的集群。然而，在现实中，一个文件扮演多个角色并参与其中是很自然的。</a:t>
            </a:r>
          </a:p>
        </p:txBody>
      </p:sp>
      <p:sp>
        <p:nvSpPr>
          <p:cNvPr id="61" name="Freeform 12">
            <a:extLst>
              <a:ext uri="{FF2B5EF4-FFF2-40B4-BE49-F238E27FC236}">
                <a16:creationId xmlns:a16="http://schemas.microsoft.com/office/drawing/2014/main" id="{48E3B74C-F256-42AB-BF20-F734943C7C95}"/>
              </a:ext>
            </a:extLst>
          </p:cNvPr>
          <p:cNvSpPr>
            <a:spLocks/>
          </p:cNvSpPr>
          <p:nvPr/>
        </p:nvSpPr>
        <p:spPr bwMode="auto">
          <a:xfrm>
            <a:off x="1891307" y="16732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A97A6"/>
          </a:solidFill>
          <a:ln>
            <a:noFill/>
          </a:ln>
        </p:spPr>
        <p:txBody>
          <a:bodyPr/>
          <a:lstStyle/>
          <a:p>
            <a:endParaRPr lang="zh-CN" altLang="en-US"/>
          </a:p>
        </p:txBody>
      </p:sp>
      <p:sp>
        <p:nvSpPr>
          <p:cNvPr id="62" name="Freeform 12">
            <a:extLst>
              <a:ext uri="{FF2B5EF4-FFF2-40B4-BE49-F238E27FC236}">
                <a16:creationId xmlns:a16="http://schemas.microsoft.com/office/drawing/2014/main" id="{A1C40C2D-80AC-4532-8287-2EC477791ED7}"/>
              </a:ext>
            </a:extLst>
          </p:cNvPr>
          <p:cNvSpPr>
            <a:spLocks/>
          </p:cNvSpPr>
          <p:nvPr/>
        </p:nvSpPr>
        <p:spPr bwMode="auto">
          <a:xfrm flipH="1" flipV="1">
            <a:off x="4709109" y="583795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D53E25"/>
          </a:solidFill>
          <a:ln>
            <a:noFill/>
          </a:ln>
        </p:spPr>
        <p:txBody>
          <a:bodyPr/>
          <a:lstStyle/>
          <a:p>
            <a:endParaRPr lang="zh-CN" altLang="en-US"/>
          </a:p>
        </p:txBody>
      </p:sp>
      <p:sp>
        <p:nvSpPr>
          <p:cNvPr id="70" name="TextBox 16">
            <a:extLst>
              <a:ext uri="{FF2B5EF4-FFF2-40B4-BE49-F238E27FC236}">
                <a16:creationId xmlns:a16="http://schemas.microsoft.com/office/drawing/2014/main" id="{26CDDD9B-214C-4122-BEDA-D5CD52D098A8}"/>
              </a:ext>
            </a:extLst>
          </p:cNvPr>
          <p:cNvSpPr txBox="1"/>
          <p:nvPr/>
        </p:nvSpPr>
        <p:spPr>
          <a:xfrm>
            <a:off x="7488484" y="4918113"/>
            <a:ext cx="4402435" cy="923330"/>
          </a:xfrm>
          <a:prstGeom prst="rect">
            <a:avLst/>
          </a:prstGeom>
          <a:noFill/>
        </p:spPr>
        <p:txBody>
          <a:bodyPr wrap="square" rtlCol="0">
            <a:spAutoFit/>
          </a:bodyPr>
          <a:lstStyle/>
          <a:p>
            <a:pPr algn="just"/>
            <a:r>
              <a:rPr lang="zh-CN" altLang="en-US" b="1" dirty="0">
                <a:latin typeface="Times New Roman" panose="02020603050405020304" pitchFamily="18" charset="0"/>
                <a:ea typeface="等线" panose="02010600030101010101" pitchFamily="2" charset="-122"/>
                <a:cs typeface="Times New Roman" panose="02020603050405020304" pitchFamily="18" charset="0"/>
              </a:rPr>
              <a:t>在探究</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的</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bug</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倾向性程度时，会受到</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中的文件数、不同文件的代码行数等因素的影响。</a:t>
            </a:r>
            <a:endParaRPr lang="zh-CN" altLang="en-US" b="1" dirty="0">
              <a:solidFill>
                <a:schemeClr val="accent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71" name="矩形 70">
            <a:extLst>
              <a:ext uri="{FF2B5EF4-FFF2-40B4-BE49-F238E27FC236}">
                <a16:creationId xmlns:a16="http://schemas.microsoft.com/office/drawing/2014/main" id="{58F0E4BB-4CD9-47AF-B11C-65CEA3C6CEE2}"/>
              </a:ext>
            </a:extLst>
          </p:cNvPr>
          <p:cNvSpPr/>
          <p:nvPr/>
        </p:nvSpPr>
        <p:spPr>
          <a:xfrm>
            <a:off x="7488484" y="4313316"/>
            <a:ext cx="2339102" cy="461665"/>
          </a:xfrm>
          <a:prstGeom prst="rect">
            <a:avLst/>
          </a:prstGeom>
        </p:spPr>
        <p:txBody>
          <a:bodyPr wrap="none">
            <a:spAutoFit/>
          </a:bodyPr>
          <a:lstStyle/>
          <a:p>
            <a:r>
              <a:rPr lang="zh-CN" altLang="en-US" sz="2400" b="1" dirty="0">
                <a:solidFill>
                  <a:schemeClr val="accent1"/>
                </a:solidFill>
                <a:latin typeface="等线" panose="02010600030101010101" pitchFamily="2" charset="-122"/>
                <a:ea typeface="等线" panose="02010600030101010101" pitchFamily="2" charset="-122"/>
              </a:rPr>
              <a:t>影响因素的排除</a:t>
            </a:r>
          </a:p>
        </p:txBody>
      </p:sp>
    </p:spTree>
    <p:extLst>
      <p:ext uri="{BB962C8B-B14F-4D97-AF65-F5344CB8AC3E}">
        <p14:creationId xmlns:p14="http://schemas.microsoft.com/office/powerpoint/2010/main" val="208283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133339"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解决方案</a:t>
            </a:r>
          </a:p>
        </p:txBody>
      </p:sp>
      <p:sp>
        <p:nvSpPr>
          <p:cNvPr id="39" name="矩形 38">
            <a:extLst>
              <a:ext uri="{FF2B5EF4-FFF2-40B4-BE49-F238E27FC236}">
                <a16:creationId xmlns:a16="http://schemas.microsoft.com/office/drawing/2014/main" id="{1ACA7B21-F6B3-42E9-A7C6-DD7C0B21645F}"/>
              </a:ext>
            </a:extLst>
          </p:cNvPr>
          <p:cNvSpPr/>
          <p:nvPr/>
        </p:nvSpPr>
        <p:spPr>
          <a:xfrm>
            <a:off x="-16121" y="2866702"/>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关键问题</a:t>
            </a:r>
            <a:endParaRPr lang="en-US" altLang="zh-CN" sz="1600" b="1" dirty="0">
              <a:solidFill>
                <a:schemeClr val="tx2"/>
              </a:solidFill>
              <a:latin typeface="等线" panose="02010600030101010101" pitchFamily="2" charset="-122"/>
              <a:ea typeface="等线" panose="02010600030101010101" pitchFamily="2" charset="-122"/>
            </a:endParaRPr>
          </a:p>
          <a:p>
            <a:pPr algn="ctr"/>
            <a:r>
              <a:rPr lang="zh-CN" altLang="en-US" sz="1600" b="1" dirty="0">
                <a:solidFill>
                  <a:schemeClr val="tx2"/>
                </a:solidFill>
                <a:latin typeface="等线" panose="02010600030101010101" pitchFamily="2" charset="-122"/>
                <a:ea typeface="等线" panose="02010600030101010101" pitchFamily="2" charset="-122"/>
              </a:rPr>
              <a:t>解决方案</a:t>
            </a:r>
          </a:p>
        </p:txBody>
      </p:sp>
      <p:sp>
        <p:nvSpPr>
          <p:cNvPr id="40" name="矩形 39">
            <a:extLst>
              <a:ext uri="{FF2B5EF4-FFF2-40B4-BE49-F238E27FC236}">
                <a16:creationId xmlns:a16="http://schemas.microsoft.com/office/drawing/2014/main" id="{7E787CB2-296E-4375-BA3C-0719E304407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41" name="矩形 40">
            <a:extLst>
              <a:ext uri="{FF2B5EF4-FFF2-40B4-BE49-F238E27FC236}">
                <a16:creationId xmlns:a16="http://schemas.microsoft.com/office/drawing/2014/main" id="{60EB6936-2F89-44A3-81DD-F01A595CFD77}"/>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42" name="矩形 41">
            <a:extLst>
              <a:ext uri="{FF2B5EF4-FFF2-40B4-BE49-F238E27FC236}">
                <a16:creationId xmlns:a16="http://schemas.microsoft.com/office/drawing/2014/main" id="{DBFFC0FE-90BC-4937-8B88-5E6E9F056174}"/>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64C86E04-4A2A-4876-AC91-EC76A045D98C}"/>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4" name="矩形 43">
            <a:extLst>
              <a:ext uri="{FF2B5EF4-FFF2-40B4-BE49-F238E27FC236}">
                <a16:creationId xmlns:a16="http://schemas.microsoft.com/office/drawing/2014/main" id="{3F2FEF2A-D033-46B5-AC62-B5519BDB3C0E}"/>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5" name="矩形 44">
            <a:extLst>
              <a:ext uri="{FF2B5EF4-FFF2-40B4-BE49-F238E27FC236}">
                <a16:creationId xmlns:a16="http://schemas.microsoft.com/office/drawing/2014/main" id="{45945C6F-EAC8-4C11-AD1A-BA3275B294A1}"/>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46" name="矩形 45">
            <a:extLst>
              <a:ext uri="{FF2B5EF4-FFF2-40B4-BE49-F238E27FC236}">
                <a16:creationId xmlns:a16="http://schemas.microsoft.com/office/drawing/2014/main" id="{33E62108-E649-405B-8BBD-BE82F695C666}"/>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47" name="矩形 46">
            <a:extLst>
              <a:ext uri="{FF2B5EF4-FFF2-40B4-BE49-F238E27FC236}">
                <a16:creationId xmlns:a16="http://schemas.microsoft.com/office/drawing/2014/main" id="{5DE637BB-7BD2-488A-AC38-592762B6F8F0}"/>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48" name="矩形 47">
            <a:extLst>
              <a:ext uri="{FF2B5EF4-FFF2-40B4-BE49-F238E27FC236}">
                <a16:creationId xmlns:a16="http://schemas.microsoft.com/office/drawing/2014/main" id="{5E04F18B-D668-4BF7-984D-94BA14FCD4BB}"/>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49" name="图片 48">
            <a:extLst>
              <a:ext uri="{FF2B5EF4-FFF2-40B4-BE49-F238E27FC236}">
                <a16:creationId xmlns:a16="http://schemas.microsoft.com/office/drawing/2014/main" id="{21945DE0-7266-46BE-9D19-84049D670CAE}"/>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24" name="矩形 83">
            <a:extLst>
              <a:ext uri="{FF2B5EF4-FFF2-40B4-BE49-F238E27FC236}">
                <a16:creationId xmlns:a16="http://schemas.microsoft.com/office/drawing/2014/main" id="{79D0A318-F21A-494F-A555-5BA47780C958}"/>
              </a:ext>
            </a:extLst>
          </p:cNvPr>
          <p:cNvSpPr>
            <a:spLocks noChangeArrowheads="1"/>
          </p:cNvSpPr>
          <p:nvPr/>
        </p:nvSpPr>
        <p:spPr bwMode="auto">
          <a:xfrm>
            <a:off x="2176573" y="1580159"/>
            <a:ext cx="9462340" cy="2558461"/>
          </a:xfrm>
          <a:prstGeom prst="rect">
            <a:avLst/>
          </a:prstGeom>
          <a:solidFill>
            <a:srgbClr val="F2F2F2"/>
          </a:solidFill>
          <a:ln w="9525" cmpd="sng">
            <a:solidFill>
              <a:schemeClr val="accent1"/>
            </a:solidFill>
            <a:miter lim="800000"/>
            <a:headEnd/>
            <a:tailEnd/>
          </a:ln>
        </p:spPr>
        <p:txBody>
          <a:bodyPr/>
          <a:lstStyle/>
          <a:p>
            <a:endParaRPr lang="zh-CN" altLang="en-US"/>
          </a:p>
        </p:txBody>
      </p:sp>
      <p:sp>
        <p:nvSpPr>
          <p:cNvPr id="25" name="TextBox 84">
            <a:extLst>
              <a:ext uri="{FF2B5EF4-FFF2-40B4-BE49-F238E27FC236}">
                <a16:creationId xmlns:a16="http://schemas.microsoft.com/office/drawing/2014/main" id="{7BDB01C5-D34B-4A1C-86D1-23BA7B7FCF1E}"/>
              </a:ext>
            </a:extLst>
          </p:cNvPr>
          <p:cNvSpPr txBox="1">
            <a:spLocks noChangeArrowheads="1"/>
          </p:cNvSpPr>
          <p:nvPr/>
        </p:nvSpPr>
        <p:spPr bwMode="auto">
          <a:xfrm>
            <a:off x="2387973" y="1723871"/>
            <a:ext cx="903954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zh-CN" b="1" dirty="0">
                <a:latin typeface="Times New Roman" panose="02020603050405020304" pitchFamily="18" charset="0"/>
                <a:ea typeface="等线" panose="02010600030101010101" pitchFamily="2" charset="-122"/>
                <a:cs typeface="Times New Roman" panose="02020603050405020304" pitchFamily="18" charset="0"/>
              </a:rPr>
              <a:t>本文使用设计结构矩阵</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(DSM)</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为软件架构建模。在</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DSM</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中，列和行表示系统的设计参数</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顺序相同</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DSM</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的单元代表了它们之间的关系。非对角单元格表示行上的文件与列上的文件之间的依赖关系。对角单元格表示自依赖性，我们通过文件的行</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列索引来注释这些单元格。</a:t>
            </a:r>
            <a:endParaRPr lang="en-US" altLang="zh-CN" b="1" dirty="0">
              <a:latin typeface="Times New Roman" panose="02020603050405020304" pitchFamily="18" charset="0"/>
              <a:ea typeface="等线" panose="02010600030101010101" pitchFamily="2" charset="-122"/>
              <a:cs typeface="Times New Roman" panose="02020603050405020304" pitchFamily="18" charset="0"/>
            </a:endParaRPr>
          </a:p>
          <a:p>
            <a:pPr algn="just"/>
            <a:r>
              <a:rPr lang="zh-CN" altLang="zh-CN" b="1" dirty="0">
                <a:latin typeface="Times New Roman" panose="02020603050405020304" pitchFamily="18" charset="0"/>
                <a:ea typeface="等线" panose="02010600030101010101" pitchFamily="2" charset="-122"/>
                <a:cs typeface="Times New Roman" panose="02020603050405020304" pitchFamily="18" charset="0"/>
              </a:rPr>
              <a:t>设计规则层次</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(DRH)</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算法，将源文件进行聚类，使其架构角色一目了然。使用</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DRH</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算法聚类的</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DSM</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有三个关键特征。首先，将设计规则和模块按照层次结构进行排列，设计规则在上层，模块被设计规则解耦在下层。其次，低层的模块依赖于高层的模块，但反之亦然。第三，同一层次的模块是相互独立的。</a:t>
            </a:r>
            <a:endPar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endParaRPr>
          </a:p>
        </p:txBody>
      </p:sp>
      <p:sp>
        <p:nvSpPr>
          <p:cNvPr id="26" name="Freeform 12">
            <a:extLst>
              <a:ext uri="{FF2B5EF4-FFF2-40B4-BE49-F238E27FC236}">
                <a16:creationId xmlns:a16="http://schemas.microsoft.com/office/drawing/2014/main" id="{91106939-82CB-474D-B508-121CDFD82C74}"/>
              </a:ext>
            </a:extLst>
          </p:cNvPr>
          <p:cNvSpPr>
            <a:spLocks/>
          </p:cNvSpPr>
          <p:nvPr/>
        </p:nvSpPr>
        <p:spPr bwMode="auto">
          <a:xfrm>
            <a:off x="2123654" y="152029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A97A6"/>
          </a:solidFill>
          <a:ln>
            <a:noFill/>
          </a:ln>
        </p:spPr>
        <p:txBody>
          <a:bodyPr/>
          <a:lstStyle/>
          <a:p>
            <a:endParaRPr lang="zh-CN" altLang="en-US"/>
          </a:p>
        </p:txBody>
      </p:sp>
      <p:sp>
        <p:nvSpPr>
          <p:cNvPr id="27" name="Freeform 12">
            <a:extLst>
              <a:ext uri="{FF2B5EF4-FFF2-40B4-BE49-F238E27FC236}">
                <a16:creationId xmlns:a16="http://schemas.microsoft.com/office/drawing/2014/main" id="{CCE84EE3-DD6A-421D-9BF6-2AB7D99DD632}"/>
              </a:ext>
            </a:extLst>
          </p:cNvPr>
          <p:cNvSpPr>
            <a:spLocks/>
          </p:cNvSpPr>
          <p:nvPr/>
        </p:nvSpPr>
        <p:spPr bwMode="auto">
          <a:xfrm flipH="1" flipV="1">
            <a:off x="11209113" y="366826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D53E25"/>
          </a:solidFill>
          <a:ln>
            <a:noFill/>
          </a:ln>
        </p:spPr>
        <p:txBody>
          <a:bodyPr/>
          <a:lstStyle/>
          <a:p>
            <a:endParaRPr lang="zh-CN" altLang="en-US"/>
          </a:p>
        </p:txBody>
      </p:sp>
      <p:sp>
        <p:nvSpPr>
          <p:cNvPr id="28" name="Freeform 5">
            <a:extLst>
              <a:ext uri="{FF2B5EF4-FFF2-40B4-BE49-F238E27FC236}">
                <a16:creationId xmlns:a16="http://schemas.microsoft.com/office/drawing/2014/main" id="{C3A2E5B0-8BB5-40B4-B295-2CDB7B51D914}"/>
              </a:ext>
            </a:extLst>
          </p:cNvPr>
          <p:cNvSpPr>
            <a:spLocks noEditPoints="1"/>
          </p:cNvSpPr>
          <p:nvPr/>
        </p:nvSpPr>
        <p:spPr bwMode="auto">
          <a:xfrm>
            <a:off x="2172073" y="4514583"/>
            <a:ext cx="800100" cy="778669"/>
          </a:xfrm>
          <a:custGeom>
            <a:avLst/>
            <a:gdLst>
              <a:gd name="T0" fmla="*/ 517 w 3460"/>
              <a:gd name="T1" fmla="*/ 0 h 4224"/>
              <a:gd name="T2" fmla="*/ 3298 w 3460"/>
              <a:gd name="T3" fmla="*/ 0 h 4224"/>
              <a:gd name="T4" fmla="*/ 3460 w 3460"/>
              <a:gd name="T5" fmla="*/ 0 h 4224"/>
              <a:gd name="T6" fmla="*/ 3460 w 3460"/>
              <a:gd name="T7" fmla="*/ 163 h 4224"/>
              <a:gd name="T8" fmla="*/ 3460 w 3460"/>
              <a:gd name="T9" fmla="*/ 3730 h 4224"/>
              <a:gd name="T10" fmla="*/ 3460 w 3460"/>
              <a:gd name="T11" fmla="*/ 3893 h 4224"/>
              <a:gd name="T12" fmla="*/ 3298 w 3460"/>
              <a:gd name="T13" fmla="*/ 3893 h 4224"/>
              <a:gd name="T14" fmla="*/ 3183 w 3460"/>
              <a:gd name="T15" fmla="*/ 3893 h 4224"/>
              <a:gd name="T16" fmla="*/ 3183 w 3460"/>
              <a:gd name="T17" fmla="*/ 253 h 4224"/>
              <a:gd name="T18" fmla="*/ 355 w 3460"/>
              <a:gd name="T19" fmla="*/ 253 h 4224"/>
              <a:gd name="T20" fmla="*/ 355 w 3460"/>
              <a:gd name="T21" fmla="*/ 163 h 4224"/>
              <a:gd name="T22" fmla="*/ 355 w 3460"/>
              <a:gd name="T23" fmla="*/ 0 h 4224"/>
              <a:gd name="T24" fmla="*/ 517 w 3460"/>
              <a:gd name="T25" fmla="*/ 0 h 4224"/>
              <a:gd name="T26" fmla="*/ 163 w 3460"/>
              <a:gd name="T27" fmla="*/ 331 h 4224"/>
              <a:gd name="T28" fmla="*/ 2943 w 3460"/>
              <a:gd name="T29" fmla="*/ 331 h 4224"/>
              <a:gd name="T30" fmla="*/ 3106 w 3460"/>
              <a:gd name="T31" fmla="*/ 331 h 4224"/>
              <a:gd name="T32" fmla="*/ 3106 w 3460"/>
              <a:gd name="T33" fmla="*/ 494 h 4224"/>
              <a:gd name="T34" fmla="*/ 3106 w 3460"/>
              <a:gd name="T35" fmla="*/ 4061 h 4224"/>
              <a:gd name="T36" fmla="*/ 3106 w 3460"/>
              <a:gd name="T37" fmla="*/ 4224 h 4224"/>
              <a:gd name="T38" fmla="*/ 2943 w 3460"/>
              <a:gd name="T39" fmla="*/ 4224 h 4224"/>
              <a:gd name="T40" fmla="*/ 981 w 3460"/>
              <a:gd name="T41" fmla="*/ 4224 h 4224"/>
              <a:gd name="T42" fmla="*/ 928 w 3460"/>
              <a:gd name="T43" fmla="*/ 4224 h 4224"/>
              <a:gd name="T44" fmla="*/ 884 w 3460"/>
              <a:gd name="T45" fmla="*/ 4192 h 4224"/>
              <a:gd name="T46" fmla="*/ 66 w 3460"/>
              <a:gd name="T47" fmla="*/ 3583 h 4224"/>
              <a:gd name="T48" fmla="*/ 0 w 3460"/>
              <a:gd name="T49" fmla="*/ 3534 h 4224"/>
              <a:gd name="T50" fmla="*/ 0 w 3460"/>
              <a:gd name="T51" fmla="*/ 3452 h 4224"/>
              <a:gd name="T52" fmla="*/ 0 w 3460"/>
              <a:gd name="T53" fmla="*/ 494 h 4224"/>
              <a:gd name="T54" fmla="*/ 0 w 3460"/>
              <a:gd name="T55" fmla="*/ 331 h 4224"/>
              <a:gd name="T56" fmla="*/ 163 w 3460"/>
              <a:gd name="T57" fmla="*/ 331 h 4224"/>
              <a:gd name="T58" fmla="*/ 325 w 3460"/>
              <a:gd name="T59" fmla="*/ 3287 h 4224"/>
              <a:gd name="T60" fmla="*/ 325 w 3460"/>
              <a:gd name="T61" fmla="*/ 3287 h 4224"/>
              <a:gd name="T62" fmla="*/ 821 w 3460"/>
              <a:gd name="T63" fmla="*/ 3105 h 4224"/>
              <a:gd name="T64" fmla="*/ 891 w 3460"/>
              <a:gd name="T65" fmla="*/ 3079 h 4224"/>
              <a:gd name="T66" fmla="*/ 912 w 3460"/>
              <a:gd name="T67" fmla="*/ 3151 h 4224"/>
              <a:gd name="T68" fmla="*/ 1126 w 3460"/>
              <a:gd name="T69" fmla="*/ 3899 h 4224"/>
              <a:gd name="T70" fmla="*/ 2781 w 3460"/>
              <a:gd name="T71" fmla="*/ 3899 h 4224"/>
              <a:gd name="T72" fmla="*/ 2781 w 3460"/>
              <a:gd name="T73" fmla="*/ 657 h 4224"/>
              <a:gd name="T74" fmla="*/ 325 w 3460"/>
              <a:gd name="T75" fmla="*/ 657 h 4224"/>
              <a:gd name="T76" fmla="*/ 325 w 3460"/>
              <a:gd name="T77" fmla="*/ 3287 h 4224"/>
              <a:gd name="T78" fmla="*/ 966 w 3460"/>
              <a:gd name="T79" fmla="*/ 3849 h 4224"/>
              <a:gd name="T80" fmla="*/ 966 w 3460"/>
              <a:gd name="T81" fmla="*/ 3849 h 4224"/>
              <a:gd name="T82" fmla="*/ 798 w 3460"/>
              <a:gd name="T83" fmla="*/ 3261 h 4224"/>
              <a:gd name="T84" fmla="*/ 383 w 3460"/>
              <a:gd name="T85" fmla="*/ 3414 h 4224"/>
              <a:gd name="T86" fmla="*/ 966 w 3460"/>
              <a:gd name="T87" fmla="*/ 3849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60" h="4224">
                <a:moveTo>
                  <a:pt x="517" y="0"/>
                </a:moveTo>
                <a:lnTo>
                  <a:pt x="3298" y="0"/>
                </a:lnTo>
                <a:lnTo>
                  <a:pt x="3460" y="0"/>
                </a:lnTo>
                <a:lnTo>
                  <a:pt x="3460" y="163"/>
                </a:lnTo>
                <a:lnTo>
                  <a:pt x="3460" y="3730"/>
                </a:lnTo>
                <a:lnTo>
                  <a:pt x="3460" y="3893"/>
                </a:lnTo>
                <a:lnTo>
                  <a:pt x="3298" y="3893"/>
                </a:lnTo>
                <a:lnTo>
                  <a:pt x="3183" y="3893"/>
                </a:lnTo>
                <a:lnTo>
                  <a:pt x="3183" y="253"/>
                </a:lnTo>
                <a:lnTo>
                  <a:pt x="355" y="253"/>
                </a:lnTo>
                <a:lnTo>
                  <a:pt x="355" y="163"/>
                </a:lnTo>
                <a:lnTo>
                  <a:pt x="355" y="0"/>
                </a:lnTo>
                <a:lnTo>
                  <a:pt x="517" y="0"/>
                </a:lnTo>
                <a:close/>
                <a:moveTo>
                  <a:pt x="163" y="331"/>
                </a:moveTo>
                <a:lnTo>
                  <a:pt x="2943" y="331"/>
                </a:lnTo>
                <a:lnTo>
                  <a:pt x="3106" y="331"/>
                </a:lnTo>
                <a:lnTo>
                  <a:pt x="3106" y="494"/>
                </a:lnTo>
                <a:lnTo>
                  <a:pt x="3106" y="4061"/>
                </a:lnTo>
                <a:lnTo>
                  <a:pt x="3106" y="4224"/>
                </a:lnTo>
                <a:lnTo>
                  <a:pt x="2943" y="4224"/>
                </a:lnTo>
                <a:lnTo>
                  <a:pt x="981" y="4224"/>
                </a:lnTo>
                <a:lnTo>
                  <a:pt x="928" y="4224"/>
                </a:lnTo>
                <a:lnTo>
                  <a:pt x="884" y="4192"/>
                </a:lnTo>
                <a:lnTo>
                  <a:pt x="66" y="3583"/>
                </a:lnTo>
                <a:lnTo>
                  <a:pt x="0" y="3534"/>
                </a:lnTo>
                <a:lnTo>
                  <a:pt x="0" y="3452"/>
                </a:lnTo>
                <a:lnTo>
                  <a:pt x="0" y="494"/>
                </a:lnTo>
                <a:lnTo>
                  <a:pt x="0" y="331"/>
                </a:lnTo>
                <a:lnTo>
                  <a:pt x="163" y="331"/>
                </a:lnTo>
                <a:close/>
                <a:moveTo>
                  <a:pt x="325" y="3287"/>
                </a:moveTo>
                <a:lnTo>
                  <a:pt x="325" y="3287"/>
                </a:lnTo>
                <a:lnTo>
                  <a:pt x="821" y="3105"/>
                </a:lnTo>
                <a:lnTo>
                  <a:pt x="891" y="3079"/>
                </a:lnTo>
                <a:lnTo>
                  <a:pt x="912" y="3151"/>
                </a:lnTo>
                <a:lnTo>
                  <a:pt x="1126" y="3899"/>
                </a:lnTo>
                <a:lnTo>
                  <a:pt x="2781" y="3899"/>
                </a:lnTo>
                <a:lnTo>
                  <a:pt x="2781" y="657"/>
                </a:lnTo>
                <a:lnTo>
                  <a:pt x="325" y="657"/>
                </a:lnTo>
                <a:lnTo>
                  <a:pt x="325" y="3287"/>
                </a:lnTo>
                <a:close/>
                <a:moveTo>
                  <a:pt x="966" y="3849"/>
                </a:moveTo>
                <a:lnTo>
                  <a:pt x="966" y="3849"/>
                </a:lnTo>
                <a:lnTo>
                  <a:pt x="798" y="3261"/>
                </a:lnTo>
                <a:lnTo>
                  <a:pt x="383" y="3414"/>
                </a:lnTo>
                <a:lnTo>
                  <a:pt x="966" y="3849"/>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dirty="0">
              <a:highlight>
                <a:srgbClr val="FFFF00"/>
              </a:highlight>
            </a:endParaRPr>
          </a:p>
        </p:txBody>
      </p:sp>
      <p:sp>
        <p:nvSpPr>
          <p:cNvPr id="29" name="Freeform 5">
            <a:extLst>
              <a:ext uri="{FF2B5EF4-FFF2-40B4-BE49-F238E27FC236}">
                <a16:creationId xmlns:a16="http://schemas.microsoft.com/office/drawing/2014/main" id="{0B9FCAB8-A54A-49C1-8739-B2D2DA475668}"/>
              </a:ext>
            </a:extLst>
          </p:cNvPr>
          <p:cNvSpPr>
            <a:spLocks noEditPoints="1"/>
          </p:cNvSpPr>
          <p:nvPr/>
        </p:nvSpPr>
        <p:spPr bwMode="auto">
          <a:xfrm>
            <a:off x="6980556" y="4514583"/>
            <a:ext cx="800100" cy="778669"/>
          </a:xfrm>
          <a:custGeom>
            <a:avLst/>
            <a:gdLst>
              <a:gd name="T0" fmla="*/ 517 w 3460"/>
              <a:gd name="T1" fmla="*/ 0 h 4224"/>
              <a:gd name="T2" fmla="*/ 3298 w 3460"/>
              <a:gd name="T3" fmla="*/ 0 h 4224"/>
              <a:gd name="T4" fmla="*/ 3460 w 3460"/>
              <a:gd name="T5" fmla="*/ 0 h 4224"/>
              <a:gd name="T6" fmla="*/ 3460 w 3460"/>
              <a:gd name="T7" fmla="*/ 163 h 4224"/>
              <a:gd name="T8" fmla="*/ 3460 w 3460"/>
              <a:gd name="T9" fmla="*/ 3730 h 4224"/>
              <a:gd name="T10" fmla="*/ 3460 w 3460"/>
              <a:gd name="T11" fmla="*/ 3893 h 4224"/>
              <a:gd name="T12" fmla="*/ 3298 w 3460"/>
              <a:gd name="T13" fmla="*/ 3893 h 4224"/>
              <a:gd name="T14" fmla="*/ 3183 w 3460"/>
              <a:gd name="T15" fmla="*/ 3893 h 4224"/>
              <a:gd name="T16" fmla="*/ 3183 w 3460"/>
              <a:gd name="T17" fmla="*/ 253 h 4224"/>
              <a:gd name="T18" fmla="*/ 355 w 3460"/>
              <a:gd name="T19" fmla="*/ 253 h 4224"/>
              <a:gd name="T20" fmla="*/ 355 w 3460"/>
              <a:gd name="T21" fmla="*/ 163 h 4224"/>
              <a:gd name="T22" fmla="*/ 355 w 3460"/>
              <a:gd name="T23" fmla="*/ 0 h 4224"/>
              <a:gd name="T24" fmla="*/ 517 w 3460"/>
              <a:gd name="T25" fmla="*/ 0 h 4224"/>
              <a:gd name="T26" fmla="*/ 163 w 3460"/>
              <a:gd name="T27" fmla="*/ 331 h 4224"/>
              <a:gd name="T28" fmla="*/ 2943 w 3460"/>
              <a:gd name="T29" fmla="*/ 331 h 4224"/>
              <a:gd name="T30" fmla="*/ 3106 w 3460"/>
              <a:gd name="T31" fmla="*/ 331 h 4224"/>
              <a:gd name="T32" fmla="*/ 3106 w 3460"/>
              <a:gd name="T33" fmla="*/ 494 h 4224"/>
              <a:gd name="T34" fmla="*/ 3106 w 3460"/>
              <a:gd name="T35" fmla="*/ 4061 h 4224"/>
              <a:gd name="T36" fmla="*/ 3106 w 3460"/>
              <a:gd name="T37" fmla="*/ 4224 h 4224"/>
              <a:gd name="T38" fmla="*/ 2943 w 3460"/>
              <a:gd name="T39" fmla="*/ 4224 h 4224"/>
              <a:gd name="T40" fmla="*/ 981 w 3460"/>
              <a:gd name="T41" fmla="*/ 4224 h 4224"/>
              <a:gd name="T42" fmla="*/ 928 w 3460"/>
              <a:gd name="T43" fmla="*/ 4224 h 4224"/>
              <a:gd name="T44" fmla="*/ 884 w 3460"/>
              <a:gd name="T45" fmla="*/ 4192 h 4224"/>
              <a:gd name="T46" fmla="*/ 66 w 3460"/>
              <a:gd name="T47" fmla="*/ 3583 h 4224"/>
              <a:gd name="T48" fmla="*/ 0 w 3460"/>
              <a:gd name="T49" fmla="*/ 3534 h 4224"/>
              <a:gd name="T50" fmla="*/ 0 w 3460"/>
              <a:gd name="T51" fmla="*/ 3452 h 4224"/>
              <a:gd name="T52" fmla="*/ 0 w 3460"/>
              <a:gd name="T53" fmla="*/ 494 h 4224"/>
              <a:gd name="T54" fmla="*/ 0 w 3460"/>
              <a:gd name="T55" fmla="*/ 331 h 4224"/>
              <a:gd name="T56" fmla="*/ 163 w 3460"/>
              <a:gd name="T57" fmla="*/ 331 h 4224"/>
              <a:gd name="T58" fmla="*/ 325 w 3460"/>
              <a:gd name="T59" fmla="*/ 3287 h 4224"/>
              <a:gd name="T60" fmla="*/ 325 w 3460"/>
              <a:gd name="T61" fmla="*/ 3287 h 4224"/>
              <a:gd name="T62" fmla="*/ 821 w 3460"/>
              <a:gd name="T63" fmla="*/ 3105 h 4224"/>
              <a:gd name="T64" fmla="*/ 891 w 3460"/>
              <a:gd name="T65" fmla="*/ 3079 h 4224"/>
              <a:gd name="T66" fmla="*/ 912 w 3460"/>
              <a:gd name="T67" fmla="*/ 3151 h 4224"/>
              <a:gd name="T68" fmla="*/ 1126 w 3460"/>
              <a:gd name="T69" fmla="*/ 3899 h 4224"/>
              <a:gd name="T70" fmla="*/ 2781 w 3460"/>
              <a:gd name="T71" fmla="*/ 3899 h 4224"/>
              <a:gd name="T72" fmla="*/ 2781 w 3460"/>
              <a:gd name="T73" fmla="*/ 657 h 4224"/>
              <a:gd name="T74" fmla="*/ 325 w 3460"/>
              <a:gd name="T75" fmla="*/ 657 h 4224"/>
              <a:gd name="T76" fmla="*/ 325 w 3460"/>
              <a:gd name="T77" fmla="*/ 3287 h 4224"/>
              <a:gd name="T78" fmla="*/ 966 w 3460"/>
              <a:gd name="T79" fmla="*/ 3849 h 4224"/>
              <a:gd name="T80" fmla="*/ 966 w 3460"/>
              <a:gd name="T81" fmla="*/ 3849 h 4224"/>
              <a:gd name="T82" fmla="*/ 798 w 3460"/>
              <a:gd name="T83" fmla="*/ 3261 h 4224"/>
              <a:gd name="T84" fmla="*/ 383 w 3460"/>
              <a:gd name="T85" fmla="*/ 3414 h 4224"/>
              <a:gd name="T86" fmla="*/ 966 w 3460"/>
              <a:gd name="T87" fmla="*/ 3849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60" h="4224">
                <a:moveTo>
                  <a:pt x="517" y="0"/>
                </a:moveTo>
                <a:lnTo>
                  <a:pt x="3298" y="0"/>
                </a:lnTo>
                <a:lnTo>
                  <a:pt x="3460" y="0"/>
                </a:lnTo>
                <a:lnTo>
                  <a:pt x="3460" y="163"/>
                </a:lnTo>
                <a:lnTo>
                  <a:pt x="3460" y="3730"/>
                </a:lnTo>
                <a:lnTo>
                  <a:pt x="3460" y="3893"/>
                </a:lnTo>
                <a:lnTo>
                  <a:pt x="3298" y="3893"/>
                </a:lnTo>
                <a:lnTo>
                  <a:pt x="3183" y="3893"/>
                </a:lnTo>
                <a:lnTo>
                  <a:pt x="3183" y="253"/>
                </a:lnTo>
                <a:lnTo>
                  <a:pt x="355" y="253"/>
                </a:lnTo>
                <a:lnTo>
                  <a:pt x="355" y="163"/>
                </a:lnTo>
                <a:lnTo>
                  <a:pt x="355" y="0"/>
                </a:lnTo>
                <a:lnTo>
                  <a:pt x="517" y="0"/>
                </a:lnTo>
                <a:close/>
                <a:moveTo>
                  <a:pt x="163" y="331"/>
                </a:moveTo>
                <a:lnTo>
                  <a:pt x="2943" y="331"/>
                </a:lnTo>
                <a:lnTo>
                  <a:pt x="3106" y="331"/>
                </a:lnTo>
                <a:lnTo>
                  <a:pt x="3106" y="494"/>
                </a:lnTo>
                <a:lnTo>
                  <a:pt x="3106" y="4061"/>
                </a:lnTo>
                <a:lnTo>
                  <a:pt x="3106" y="4224"/>
                </a:lnTo>
                <a:lnTo>
                  <a:pt x="2943" y="4224"/>
                </a:lnTo>
                <a:lnTo>
                  <a:pt x="981" y="4224"/>
                </a:lnTo>
                <a:lnTo>
                  <a:pt x="928" y="4224"/>
                </a:lnTo>
                <a:lnTo>
                  <a:pt x="884" y="4192"/>
                </a:lnTo>
                <a:lnTo>
                  <a:pt x="66" y="3583"/>
                </a:lnTo>
                <a:lnTo>
                  <a:pt x="0" y="3534"/>
                </a:lnTo>
                <a:lnTo>
                  <a:pt x="0" y="3452"/>
                </a:lnTo>
                <a:lnTo>
                  <a:pt x="0" y="494"/>
                </a:lnTo>
                <a:lnTo>
                  <a:pt x="0" y="331"/>
                </a:lnTo>
                <a:lnTo>
                  <a:pt x="163" y="331"/>
                </a:lnTo>
                <a:close/>
                <a:moveTo>
                  <a:pt x="325" y="3287"/>
                </a:moveTo>
                <a:lnTo>
                  <a:pt x="325" y="3287"/>
                </a:lnTo>
                <a:lnTo>
                  <a:pt x="821" y="3105"/>
                </a:lnTo>
                <a:lnTo>
                  <a:pt x="891" y="3079"/>
                </a:lnTo>
                <a:lnTo>
                  <a:pt x="912" y="3151"/>
                </a:lnTo>
                <a:lnTo>
                  <a:pt x="1126" y="3899"/>
                </a:lnTo>
                <a:lnTo>
                  <a:pt x="2781" y="3899"/>
                </a:lnTo>
                <a:lnTo>
                  <a:pt x="2781" y="657"/>
                </a:lnTo>
                <a:lnTo>
                  <a:pt x="325" y="657"/>
                </a:lnTo>
                <a:lnTo>
                  <a:pt x="325" y="3287"/>
                </a:lnTo>
                <a:close/>
                <a:moveTo>
                  <a:pt x="966" y="3849"/>
                </a:moveTo>
                <a:lnTo>
                  <a:pt x="966" y="3849"/>
                </a:lnTo>
                <a:lnTo>
                  <a:pt x="798" y="3261"/>
                </a:lnTo>
                <a:lnTo>
                  <a:pt x="383" y="3414"/>
                </a:lnTo>
                <a:lnTo>
                  <a:pt x="966" y="3849"/>
                </a:lnTo>
                <a:close/>
              </a:path>
            </a:pathLst>
          </a:custGeom>
          <a:solidFill>
            <a:srgbClr val="D53E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TextBox 9">
            <a:extLst>
              <a:ext uri="{FF2B5EF4-FFF2-40B4-BE49-F238E27FC236}">
                <a16:creationId xmlns:a16="http://schemas.microsoft.com/office/drawing/2014/main" id="{C6884FA2-4282-404B-BCCD-14C9DF2178BA}"/>
              </a:ext>
            </a:extLst>
          </p:cNvPr>
          <p:cNvSpPr txBox="1"/>
          <p:nvPr/>
        </p:nvSpPr>
        <p:spPr>
          <a:xfrm>
            <a:off x="1740115" y="4673084"/>
            <a:ext cx="1664016" cy="461665"/>
          </a:xfrm>
          <a:prstGeom prst="rect">
            <a:avLst/>
          </a:prstGeom>
          <a:noFill/>
        </p:spPr>
        <p:txBody>
          <a:bodyPr wrap="square" rtlCol="0">
            <a:spAutoFit/>
          </a:bodyPr>
          <a:lstStyle/>
          <a:p>
            <a:pPr algn="ctr"/>
            <a:r>
              <a:rPr lang="en-US" altLang="zh-CN" sz="2400" dirty="0">
                <a:solidFill>
                  <a:schemeClr val="accent1"/>
                </a:solidFill>
                <a:latin typeface="+mj-ea"/>
                <a:ea typeface="+mj-ea"/>
              </a:rPr>
              <a:t>01</a:t>
            </a:r>
            <a:endParaRPr lang="zh-CN" altLang="en-US" sz="2400" dirty="0">
              <a:solidFill>
                <a:schemeClr val="accent1"/>
              </a:solidFill>
              <a:latin typeface="+mj-ea"/>
              <a:ea typeface="+mj-ea"/>
            </a:endParaRPr>
          </a:p>
        </p:txBody>
      </p:sp>
      <p:sp>
        <p:nvSpPr>
          <p:cNvPr id="32" name="TextBox 9">
            <a:extLst>
              <a:ext uri="{FF2B5EF4-FFF2-40B4-BE49-F238E27FC236}">
                <a16:creationId xmlns:a16="http://schemas.microsoft.com/office/drawing/2014/main" id="{F1C38B74-2272-4EE9-AF69-F268F4E76D9A}"/>
              </a:ext>
            </a:extLst>
          </p:cNvPr>
          <p:cNvSpPr txBox="1"/>
          <p:nvPr/>
        </p:nvSpPr>
        <p:spPr>
          <a:xfrm>
            <a:off x="6548598" y="4673084"/>
            <a:ext cx="1664016" cy="461665"/>
          </a:xfrm>
          <a:prstGeom prst="rect">
            <a:avLst/>
          </a:prstGeom>
          <a:noFill/>
        </p:spPr>
        <p:txBody>
          <a:bodyPr wrap="square" rtlCol="0">
            <a:spAutoFit/>
          </a:bodyPr>
          <a:lstStyle/>
          <a:p>
            <a:pPr algn="ctr"/>
            <a:r>
              <a:rPr lang="en-US" altLang="zh-CN" sz="2400" dirty="0">
                <a:solidFill>
                  <a:schemeClr val="accent1"/>
                </a:solidFill>
                <a:latin typeface="+mj-ea"/>
                <a:ea typeface="+mj-ea"/>
              </a:rPr>
              <a:t>02</a:t>
            </a:r>
            <a:endParaRPr lang="zh-CN" altLang="en-US" sz="2400" dirty="0">
              <a:solidFill>
                <a:schemeClr val="accent1"/>
              </a:solidFill>
              <a:latin typeface="+mj-ea"/>
              <a:ea typeface="+mj-ea"/>
            </a:endParaRPr>
          </a:p>
        </p:txBody>
      </p:sp>
      <p:sp>
        <p:nvSpPr>
          <p:cNvPr id="3" name="矩形 2">
            <a:extLst>
              <a:ext uri="{FF2B5EF4-FFF2-40B4-BE49-F238E27FC236}">
                <a16:creationId xmlns:a16="http://schemas.microsoft.com/office/drawing/2014/main" id="{DDFE1C11-F211-403C-A69C-4484C62AEFEC}"/>
              </a:ext>
            </a:extLst>
          </p:cNvPr>
          <p:cNvSpPr/>
          <p:nvPr/>
        </p:nvSpPr>
        <p:spPr>
          <a:xfrm>
            <a:off x="2972173" y="4485030"/>
            <a:ext cx="3708027" cy="1785104"/>
          </a:xfrm>
          <a:prstGeom prst="rect">
            <a:avLst/>
          </a:prstGeom>
        </p:spPr>
        <p:txBody>
          <a:bodyPr wrap="square">
            <a:spAutoFit/>
          </a:bodyPr>
          <a:lstStyle/>
          <a:p>
            <a:r>
              <a:rPr lang="zh-CN" altLang="en-US" sz="2000" b="1" dirty="0">
                <a:solidFill>
                  <a:srgbClr val="447A8D"/>
                </a:solidFill>
                <a:latin typeface="Times New Roman" panose="02020603050405020304" pitchFamily="18" charset="0"/>
                <a:ea typeface="等线" panose="02010600030101010101" pitchFamily="2" charset="-122"/>
                <a:cs typeface="Times New Roman" panose="02020603050405020304" pitchFamily="18" charset="0"/>
              </a:rPr>
              <a:t>针对</a:t>
            </a:r>
            <a:r>
              <a:rPr lang="en-US" altLang="zh-CN" sz="2000" b="1" dirty="0" err="1">
                <a:solidFill>
                  <a:srgbClr val="447A8D"/>
                </a:solidFill>
                <a:latin typeface="Times New Roman" panose="02020603050405020304" pitchFamily="18" charset="0"/>
                <a:ea typeface="等线" panose="02010600030101010101" pitchFamily="2" charset="-122"/>
                <a:cs typeface="Times New Roman" panose="02020603050405020304" pitchFamily="18" charset="0"/>
              </a:rPr>
              <a:t>DRSpaces</a:t>
            </a:r>
            <a:r>
              <a:rPr lang="zh-CN" altLang="en-US" sz="2000" b="1" dirty="0">
                <a:solidFill>
                  <a:srgbClr val="447A8D"/>
                </a:solidFill>
                <a:latin typeface="Times New Roman" panose="02020603050405020304" pitchFamily="18" charset="0"/>
                <a:ea typeface="等线" panose="02010600030101010101" pitchFamily="2" charset="-122"/>
                <a:cs typeface="Times New Roman" panose="02020603050405020304" pitchFamily="18" charset="0"/>
              </a:rPr>
              <a:t>的生成问题：</a:t>
            </a:r>
            <a:endParaRPr lang="en-US" altLang="zh-CN" sz="2000" b="1" dirty="0">
              <a:solidFill>
                <a:srgbClr val="447A8D"/>
              </a:solidFill>
              <a:latin typeface="Times New Roman" panose="02020603050405020304" pitchFamily="18" charset="0"/>
              <a:ea typeface="等线" panose="02010600030101010101" pitchFamily="2" charset="-122"/>
              <a:cs typeface="Times New Roman" panose="02020603050405020304" pitchFamily="18" charset="0"/>
            </a:endParaRPr>
          </a:p>
          <a:p>
            <a:r>
              <a:rPr lang="zh-CN" altLang="zh-CN" b="1" dirty="0">
                <a:latin typeface="Times New Roman" panose="02020603050405020304" pitchFamily="18" charset="0"/>
                <a:ea typeface="等线" panose="02010600030101010101" pitchFamily="2" charset="-122"/>
                <a:cs typeface="Times New Roman" panose="02020603050405020304" pitchFamily="18" charset="0"/>
              </a:rPr>
              <a:t>选择软件系统中每个单独的源文件作为前导文件，生成</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。这样既简化了</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zh-CN" b="1" dirty="0">
                <a:latin typeface="Times New Roman" panose="02020603050405020304" pitchFamily="18" charset="0"/>
                <a:ea typeface="等线" panose="02010600030101010101" pitchFamily="2" charset="-122"/>
                <a:cs typeface="Times New Roman" panose="02020603050405020304" pitchFamily="18" charset="0"/>
              </a:rPr>
              <a:t>的生成，同时还便于探究每个源文件作为主导文件时的影响。</a:t>
            </a:r>
            <a:endParaRPr lang="zh-CN" altLang="en-US" b="1"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6D465617-DD93-4600-BC89-040F3C7E204F}"/>
              </a:ext>
            </a:extLst>
          </p:cNvPr>
          <p:cNvSpPr/>
          <p:nvPr/>
        </p:nvSpPr>
        <p:spPr>
          <a:xfrm>
            <a:off x="7801239" y="4485030"/>
            <a:ext cx="3886200" cy="1785104"/>
          </a:xfrm>
          <a:prstGeom prst="rect">
            <a:avLst/>
          </a:prstGeom>
        </p:spPr>
        <p:txBody>
          <a:bodyPr wrap="square">
            <a:spAutoFit/>
          </a:bodyPr>
          <a:lstStyle/>
          <a:p>
            <a:r>
              <a:rPr lang="zh-CN" altLang="en-US" sz="2000" b="1" dirty="0">
                <a:solidFill>
                  <a:srgbClr val="447A8D"/>
                </a:solidFill>
                <a:latin typeface="Times New Roman" panose="02020603050405020304" pitchFamily="18" charset="0"/>
                <a:ea typeface="等线" panose="02010600030101010101" pitchFamily="2" charset="-122"/>
                <a:cs typeface="Times New Roman" panose="02020603050405020304" pitchFamily="18" charset="0"/>
              </a:rPr>
              <a:t>排除影响因素的方法：</a:t>
            </a:r>
            <a:endParaRPr lang="en-US" altLang="zh-CN" sz="2000" b="1" dirty="0">
              <a:solidFill>
                <a:srgbClr val="447A8D"/>
              </a:solidFill>
              <a:latin typeface="Times New Roman" panose="02020603050405020304" pitchFamily="18" charset="0"/>
              <a:ea typeface="等线"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等线" panose="02010600030101010101" pitchFamily="2" charset="-122"/>
                <a:cs typeface="Times New Roman" panose="02020603050405020304" pitchFamily="18" charset="0"/>
              </a:rPr>
              <a:t>同时使用</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dsb</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中出现</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bug</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的文件比例）和</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bsc</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中</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bug</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文件占全部</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bug</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文件的比例）来分析</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rPr>
              <a:t>DRSpace</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的</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bug</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倾向性程度；进行</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LOC</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规范化，消除代码行数的影响。</a:t>
            </a:r>
          </a:p>
        </p:txBody>
      </p:sp>
    </p:spTree>
    <p:extLst>
      <p:ext uri="{BB962C8B-B14F-4D97-AF65-F5344CB8AC3E}">
        <p14:creationId xmlns:p14="http://schemas.microsoft.com/office/powerpoint/2010/main" val="373425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133339" cy="523220"/>
          </a:xfrm>
          <a:prstGeom prst="rect">
            <a:avLst/>
          </a:prstGeom>
          <a:noFill/>
        </p:spPr>
        <p:txBody>
          <a:bodyPr wrap="square" rtlCol="0">
            <a:spAutoFit/>
          </a:bodyPr>
          <a:lstStyle/>
          <a:p>
            <a:r>
              <a:rPr lang="en-US" altLang="zh-CN" sz="2800" b="1" dirty="0" err="1">
                <a:latin typeface="等线" panose="02010600030101010101" pitchFamily="2" charset="-122"/>
                <a:ea typeface="等线" panose="02010600030101010101" pitchFamily="2" charset="-122"/>
              </a:rPr>
              <a:t>DRSpaces</a:t>
            </a:r>
            <a:r>
              <a:rPr lang="zh-CN" altLang="en-US" sz="2800" b="1" dirty="0">
                <a:latin typeface="等线" panose="02010600030101010101" pitchFamily="2" charset="-122"/>
                <a:ea typeface="等线" panose="02010600030101010101" pitchFamily="2" charset="-122"/>
              </a:rPr>
              <a:t>的生成</a:t>
            </a:r>
          </a:p>
        </p:txBody>
      </p:sp>
      <p:sp>
        <p:nvSpPr>
          <p:cNvPr id="39" name="矩形 38">
            <a:extLst>
              <a:ext uri="{FF2B5EF4-FFF2-40B4-BE49-F238E27FC236}">
                <a16:creationId xmlns:a16="http://schemas.microsoft.com/office/drawing/2014/main" id="{1ACA7B21-F6B3-42E9-A7C6-DD7C0B21645F}"/>
              </a:ext>
            </a:extLst>
          </p:cNvPr>
          <p:cNvSpPr/>
          <p:nvPr/>
        </p:nvSpPr>
        <p:spPr>
          <a:xfrm>
            <a:off x="-16121" y="2866702"/>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关键问题</a:t>
            </a:r>
            <a:endParaRPr lang="en-US" altLang="zh-CN" sz="1600" b="1" dirty="0">
              <a:solidFill>
                <a:schemeClr val="tx2"/>
              </a:solidFill>
              <a:latin typeface="等线" panose="02010600030101010101" pitchFamily="2" charset="-122"/>
              <a:ea typeface="等线" panose="02010600030101010101" pitchFamily="2" charset="-122"/>
            </a:endParaRPr>
          </a:p>
          <a:p>
            <a:pPr algn="ctr"/>
            <a:r>
              <a:rPr lang="zh-CN" altLang="en-US" sz="1600" b="1" dirty="0">
                <a:solidFill>
                  <a:schemeClr val="tx2"/>
                </a:solidFill>
                <a:latin typeface="等线" panose="02010600030101010101" pitchFamily="2" charset="-122"/>
                <a:ea typeface="等线" panose="02010600030101010101" pitchFamily="2" charset="-122"/>
              </a:rPr>
              <a:t>解决方案</a:t>
            </a:r>
          </a:p>
        </p:txBody>
      </p:sp>
      <p:sp>
        <p:nvSpPr>
          <p:cNvPr id="40" name="矩形 39">
            <a:extLst>
              <a:ext uri="{FF2B5EF4-FFF2-40B4-BE49-F238E27FC236}">
                <a16:creationId xmlns:a16="http://schemas.microsoft.com/office/drawing/2014/main" id="{7E787CB2-296E-4375-BA3C-0719E304407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41" name="矩形 40">
            <a:extLst>
              <a:ext uri="{FF2B5EF4-FFF2-40B4-BE49-F238E27FC236}">
                <a16:creationId xmlns:a16="http://schemas.microsoft.com/office/drawing/2014/main" id="{60EB6936-2F89-44A3-81DD-F01A595CFD77}"/>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42" name="矩形 41">
            <a:extLst>
              <a:ext uri="{FF2B5EF4-FFF2-40B4-BE49-F238E27FC236}">
                <a16:creationId xmlns:a16="http://schemas.microsoft.com/office/drawing/2014/main" id="{DBFFC0FE-90BC-4937-8B88-5E6E9F056174}"/>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64C86E04-4A2A-4876-AC91-EC76A045D98C}"/>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4" name="矩形 43">
            <a:extLst>
              <a:ext uri="{FF2B5EF4-FFF2-40B4-BE49-F238E27FC236}">
                <a16:creationId xmlns:a16="http://schemas.microsoft.com/office/drawing/2014/main" id="{3F2FEF2A-D033-46B5-AC62-B5519BDB3C0E}"/>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5" name="矩形 44">
            <a:extLst>
              <a:ext uri="{FF2B5EF4-FFF2-40B4-BE49-F238E27FC236}">
                <a16:creationId xmlns:a16="http://schemas.microsoft.com/office/drawing/2014/main" id="{45945C6F-EAC8-4C11-AD1A-BA3275B294A1}"/>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46" name="矩形 45">
            <a:extLst>
              <a:ext uri="{FF2B5EF4-FFF2-40B4-BE49-F238E27FC236}">
                <a16:creationId xmlns:a16="http://schemas.microsoft.com/office/drawing/2014/main" id="{33E62108-E649-405B-8BBD-BE82F695C666}"/>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47" name="矩形 46">
            <a:extLst>
              <a:ext uri="{FF2B5EF4-FFF2-40B4-BE49-F238E27FC236}">
                <a16:creationId xmlns:a16="http://schemas.microsoft.com/office/drawing/2014/main" id="{5DE637BB-7BD2-488A-AC38-592762B6F8F0}"/>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48" name="矩形 47">
            <a:extLst>
              <a:ext uri="{FF2B5EF4-FFF2-40B4-BE49-F238E27FC236}">
                <a16:creationId xmlns:a16="http://schemas.microsoft.com/office/drawing/2014/main" id="{5E04F18B-D668-4BF7-984D-94BA14FCD4BB}"/>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49" name="图片 48">
            <a:extLst>
              <a:ext uri="{FF2B5EF4-FFF2-40B4-BE49-F238E27FC236}">
                <a16:creationId xmlns:a16="http://schemas.microsoft.com/office/drawing/2014/main" id="{21945DE0-7266-46BE-9D19-84049D670CAE}"/>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pic>
        <p:nvPicPr>
          <p:cNvPr id="2" name="图片 1">
            <a:extLst>
              <a:ext uri="{FF2B5EF4-FFF2-40B4-BE49-F238E27FC236}">
                <a16:creationId xmlns:a16="http://schemas.microsoft.com/office/drawing/2014/main" id="{A54E3BE5-5C73-4A6D-82A6-29ACDC4CE1CA}"/>
              </a:ext>
            </a:extLst>
          </p:cNvPr>
          <p:cNvPicPr>
            <a:picLocks noChangeAspect="1"/>
          </p:cNvPicPr>
          <p:nvPr/>
        </p:nvPicPr>
        <p:blipFill>
          <a:blip r:embed="rId4"/>
          <a:stretch>
            <a:fillRect/>
          </a:stretch>
        </p:blipFill>
        <p:spPr>
          <a:xfrm>
            <a:off x="2205307" y="1532683"/>
            <a:ext cx="4131991" cy="2448796"/>
          </a:xfrm>
          <a:prstGeom prst="rect">
            <a:avLst/>
          </a:prstGeom>
        </p:spPr>
      </p:pic>
      <p:pic>
        <p:nvPicPr>
          <p:cNvPr id="4" name="图片 3">
            <a:extLst>
              <a:ext uri="{FF2B5EF4-FFF2-40B4-BE49-F238E27FC236}">
                <a16:creationId xmlns:a16="http://schemas.microsoft.com/office/drawing/2014/main" id="{D37538DA-60A1-4E37-A8CC-41E4FC337534}"/>
              </a:ext>
            </a:extLst>
          </p:cNvPr>
          <p:cNvPicPr>
            <a:picLocks noChangeAspect="1"/>
          </p:cNvPicPr>
          <p:nvPr/>
        </p:nvPicPr>
        <p:blipFill>
          <a:blip r:embed="rId5"/>
          <a:stretch>
            <a:fillRect/>
          </a:stretch>
        </p:blipFill>
        <p:spPr>
          <a:xfrm>
            <a:off x="6848624" y="1532674"/>
            <a:ext cx="4722518" cy="2431650"/>
          </a:xfrm>
          <a:prstGeom prst="rect">
            <a:avLst/>
          </a:prstGeom>
        </p:spPr>
      </p:pic>
      <p:pic>
        <p:nvPicPr>
          <p:cNvPr id="5" name="图片 4">
            <a:extLst>
              <a:ext uri="{FF2B5EF4-FFF2-40B4-BE49-F238E27FC236}">
                <a16:creationId xmlns:a16="http://schemas.microsoft.com/office/drawing/2014/main" id="{4B9C9673-6587-4C2E-9CEB-082F1E287C07}"/>
              </a:ext>
            </a:extLst>
          </p:cNvPr>
          <p:cNvPicPr>
            <a:picLocks noChangeAspect="1"/>
          </p:cNvPicPr>
          <p:nvPr/>
        </p:nvPicPr>
        <p:blipFill>
          <a:blip r:embed="rId6"/>
          <a:stretch>
            <a:fillRect/>
          </a:stretch>
        </p:blipFill>
        <p:spPr>
          <a:xfrm>
            <a:off x="2203960" y="4248417"/>
            <a:ext cx="4133339" cy="2230198"/>
          </a:xfrm>
          <a:prstGeom prst="rect">
            <a:avLst/>
          </a:prstGeom>
        </p:spPr>
      </p:pic>
      <p:pic>
        <p:nvPicPr>
          <p:cNvPr id="6" name="图片 5">
            <a:extLst>
              <a:ext uri="{FF2B5EF4-FFF2-40B4-BE49-F238E27FC236}">
                <a16:creationId xmlns:a16="http://schemas.microsoft.com/office/drawing/2014/main" id="{AB79C317-7F0C-4202-A131-53E89D626C3B}"/>
              </a:ext>
            </a:extLst>
          </p:cNvPr>
          <p:cNvPicPr>
            <a:picLocks noChangeAspect="1"/>
          </p:cNvPicPr>
          <p:nvPr/>
        </p:nvPicPr>
        <p:blipFill>
          <a:blip r:embed="rId7"/>
          <a:stretch>
            <a:fillRect/>
          </a:stretch>
        </p:blipFill>
        <p:spPr>
          <a:xfrm>
            <a:off x="6848624" y="4248417"/>
            <a:ext cx="4710414" cy="2230198"/>
          </a:xfrm>
          <a:prstGeom prst="rect">
            <a:avLst/>
          </a:prstGeom>
        </p:spPr>
      </p:pic>
      <p:cxnSp>
        <p:nvCxnSpPr>
          <p:cNvPr id="8" name="直接箭头连接符 7">
            <a:extLst>
              <a:ext uri="{FF2B5EF4-FFF2-40B4-BE49-F238E27FC236}">
                <a16:creationId xmlns:a16="http://schemas.microsoft.com/office/drawing/2014/main" id="{6B42EADF-FC40-4C0A-A4E6-04B8754E0529}"/>
              </a:ext>
            </a:extLst>
          </p:cNvPr>
          <p:cNvCxnSpPr>
            <a:cxnSpLocks/>
          </p:cNvCxnSpPr>
          <p:nvPr/>
        </p:nvCxnSpPr>
        <p:spPr>
          <a:xfrm>
            <a:off x="6337298" y="2735799"/>
            <a:ext cx="51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609BD8E-4056-470E-9C6A-C06AEA139567}"/>
              </a:ext>
            </a:extLst>
          </p:cNvPr>
          <p:cNvCxnSpPr>
            <a:cxnSpLocks/>
          </p:cNvCxnSpPr>
          <p:nvPr/>
        </p:nvCxnSpPr>
        <p:spPr>
          <a:xfrm>
            <a:off x="6337298" y="3964324"/>
            <a:ext cx="511326" cy="284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09ED176-9F3B-4E5D-A817-52621C040907}"/>
              </a:ext>
            </a:extLst>
          </p:cNvPr>
          <p:cNvCxnSpPr>
            <a:stCxn id="2" idx="2"/>
            <a:endCxn id="5" idx="0"/>
          </p:cNvCxnSpPr>
          <p:nvPr/>
        </p:nvCxnSpPr>
        <p:spPr>
          <a:xfrm flipH="1">
            <a:off x="4270630" y="3981479"/>
            <a:ext cx="673" cy="26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09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133339"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影响因素的排除</a:t>
            </a:r>
          </a:p>
        </p:txBody>
      </p:sp>
      <p:sp>
        <p:nvSpPr>
          <p:cNvPr id="39" name="矩形 38">
            <a:extLst>
              <a:ext uri="{FF2B5EF4-FFF2-40B4-BE49-F238E27FC236}">
                <a16:creationId xmlns:a16="http://schemas.microsoft.com/office/drawing/2014/main" id="{1ACA7B21-F6B3-42E9-A7C6-DD7C0B21645F}"/>
              </a:ext>
            </a:extLst>
          </p:cNvPr>
          <p:cNvSpPr/>
          <p:nvPr/>
        </p:nvSpPr>
        <p:spPr>
          <a:xfrm>
            <a:off x="-16121" y="2866702"/>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关键问题</a:t>
            </a:r>
            <a:endParaRPr lang="en-US" altLang="zh-CN" sz="1600" b="1" dirty="0">
              <a:solidFill>
                <a:schemeClr val="tx2"/>
              </a:solidFill>
              <a:latin typeface="等线" panose="02010600030101010101" pitchFamily="2" charset="-122"/>
              <a:ea typeface="等线" panose="02010600030101010101" pitchFamily="2" charset="-122"/>
            </a:endParaRPr>
          </a:p>
          <a:p>
            <a:pPr algn="ctr"/>
            <a:r>
              <a:rPr lang="zh-CN" altLang="en-US" sz="1600" b="1" dirty="0">
                <a:solidFill>
                  <a:schemeClr val="tx2"/>
                </a:solidFill>
                <a:latin typeface="等线" panose="02010600030101010101" pitchFamily="2" charset="-122"/>
                <a:ea typeface="等线" panose="02010600030101010101" pitchFamily="2" charset="-122"/>
              </a:rPr>
              <a:t>解决方案</a:t>
            </a:r>
          </a:p>
        </p:txBody>
      </p:sp>
      <p:sp>
        <p:nvSpPr>
          <p:cNvPr id="40" name="矩形 39">
            <a:extLst>
              <a:ext uri="{FF2B5EF4-FFF2-40B4-BE49-F238E27FC236}">
                <a16:creationId xmlns:a16="http://schemas.microsoft.com/office/drawing/2014/main" id="{7E787CB2-296E-4375-BA3C-0719E304407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41" name="矩形 40">
            <a:extLst>
              <a:ext uri="{FF2B5EF4-FFF2-40B4-BE49-F238E27FC236}">
                <a16:creationId xmlns:a16="http://schemas.microsoft.com/office/drawing/2014/main" id="{60EB6936-2F89-44A3-81DD-F01A595CFD77}"/>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42" name="矩形 41">
            <a:extLst>
              <a:ext uri="{FF2B5EF4-FFF2-40B4-BE49-F238E27FC236}">
                <a16:creationId xmlns:a16="http://schemas.microsoft.com/office/drawing/2014/main" id="{DBFFC0FE-90BC-4937-8B88-5E6E9F056174}"/>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64C86E04-4A2A-4876-AC91-EC76A045D98C}"/>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4" name="矩形 43">
            <a:extLst>
              <a:ext uri="{FF2B5EF4-FFF2-40B4-BE49-F238E27FC236}">
                <a16:creationId xmlns:a16="http://schemas.microsoft.com/office/drawing/2014/main" id="{3F2FEF2A-D033-46B5-AC62-B5519BDB3C0E}"/>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5" name="矩形 44">
            <a:extLst>
              <a:ext uri="{FF2B5EF4-FFF2-40B4-BE49-F238E27FC236}">
                <a16:creationId xmlns:a16="http://schemas.microsoft.com/office/drawing/2014/main" id="{45945C6F-EAC8-4C11-AD1A-BA3275B294A1}"/>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46" name="矩形 45">
            <a:extLst>
              <a:ext uri="{FF2B5EF4-FFF2-40B4-BE49-F238E27FC236}">
                <a16:creationId xmlns:a16="http://schemas.microsoft.com/office/drawing/2014/main" id="{33E62108-E649-405B-8BBD-BE82F695C666}"/>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47" name="矩形 46">
            <a:extLst>
              <a:ext uri="{FF2B5EF4-FFF2-40B4-BE49-F238E27FC236}">
                <a16:creationId xmlns:a16="http://schemas.microsoft.com/office/drawing/2014/main" id="{5DE637BB-7BD2-488A-AC38-592762B6F8F0}"/>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48" name="矩形 47">
            <a:extLst>
              <a:ext uri="{FF2B5EF4-FFF2-40B4-BE49-F238E27FC236}">
                <a16:creationId xmlns:a16="http://schemas.microsoft.com/office/drawing/2014/main" id="{5E04F18B-D668-4BF7-984D-94BA14FCD4BB}"/>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49" name="图片 48">
            <a:extLst>
              <a:ext uri="{FF2B5EF4-FFF2-40B4-BE49-F238E27FC236}">
                <a16:creationId xmlns:a16="http://schemas.microsoft.com/office/drawing/2014/main" id="{21945DE0-7266-46BE-9D19-84049D670CAE}"/>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pic>
        <p:nvPicPr>
          <p:cNvPr id="3" name="图片 2">
            <a:extLst>
              <a:ext uri="{FF2B5EF4-FFF2-40B4-BE49-F238E27FC236}">
                <a16:creationId xmlns:a16="http://schemas.microsoft.com/office/drawing/2014/main" id="{202FF09D-CA9C-4B5A-B255-D2A7D853C6D8}"/>
              </a:ext>
            </a:extLst>
          </p:cNvPr>
          <p:cNvPicPr>
            <a:picLocks noChangeAspect="1"/>
          </p:cNvPicPr>
          <p:nvPr/>
        </p:nvPicPr>
        <p:blipFill>
          <a:blip r:embed="rId4"/>
          <a:stretch>
            <a:fillRect/>
          </a:stretch>
        </p:blipFill>
        <p:spPr>
          <a:xfrm>
            <a:off x="2263527" y="1577971"/>
            <a:ext cx="3288911" cy="798814"/>
          </a:xfrm>
          <a:prstGeom prst="rect">
            <a:avLst/>
          </a:prstGeom>
        </p:spPr>
      </p:pic>
      <p:pic>
        <p:nvPicPr>
          <p:cNvPr id="7" name="图片 6">
            <a:extLst>
              <a:ext uri="{FF2B5EF4-FFF2-40B4-BE49-F238E27FC236}">
                <a16:creationId xmlns:a16="http://schemas.microsoft.com/office/drawing/2014/main" id="{D951807E-3D21-4C3D-A48C-2C56A0CAACC2}"/>
              </a:ext>
            </a:extLst>
          </p:cNvPr>
          <p:cNvPicPr>
            <a:picLocks noChangeAspect="1"/>
          </p:cNvPicPr>
          <p:nvPr/>
        </p:nvPicPr>
        <p:blipFill>
          <a:blip r:embed="rId5"/>
          <a:stretch>
            <a:fillRect/>
          </a:stretch>
        </p:blipFill>
        <p:spPr>
          <a:xfrm>
            <a:off x="2263527" y="2466316"/>
            <a:ext cx="3358201" cy="710389"/>
          </a:xfrm>
          <a:prstGeom prst="rect">
            <a:avLst/>
          </a:prstGeom>
        </p:spPr>
      </p:pic>
      <p:pic>
        <p:nvPicPr>
          <p:cNvPr id="9" name="图片 8">
            <a:extLst>
              <a:ext uri="{FF2B5EF4-FFF2-40B4-BE49-F238E27FC236}">
                <a16:creationId xmlns:a16="http://schemas.microsoft.com/office/drawing/2014/main" id="{66B971F0-6F36-4D81-A801-B71453E38EE0}"/>
              </a:ext>
            </a:extLst>
          </p:cNvPr>
          <p:cNvPicPr>
            <a:picLocks noChangeAspect="1"/>
          </p:cNvPicPr>
          <p:nvPr/>
        </p:nvPicPr>
        <p:blipFill>
          <a:blip r:embed="rId6"/>
          <a:stretch>
            <a:fillRect/>
          </a:stretch>
        </p:blipFill>
        <p:spPr>
          <a:xfrm>
            <a:off x="2263527" y="3256036"/>
            <a:ext cx="5546973" cy="654288"/>
          </a:xfrm>
          <a:prstGeom prst="rect">
            <a:avLst/>
          </a:prstGeom>
        </p:spPr>
      </p:pic>
      <p:pic>
        <p:nvPicPr>
          <p:cNvPr id="11" name="图片 10">
            <a:extLst>
              <a:ext uri="{FF2B5EF4-FFF2-40B4-BE49-F238E27FC236}">
                <a16:creationId xmlns:a16="http://schemas.microsoft.com/office/drawing/2014/main" id="{CD5F941F-2A2D-458D-800D-B6640AC34FAA}"/>
              </a:ext>
            </a:extLst>
          </p:cNvPr>
          <p:cNvPicPr>
            <a:picLocks noChangeAspect="1"/>
          </p:cNvPicPr>
          <p:nvPr/>
        </p:nvPicPr>
        <p:blipFill>
          <a:blip r:embed="rId7"/>
          <a:stretch>
            <a:fillRect/>
          </a:stretch>
        </p:blipFill>
        <p:spPr>
          <a:xfrm>
            <a:off x="4461264" y="4393330"/>
            <a:ext cx="2595965" cy="857596"/>
          </a:xfrm>
          <a:prstGeom prst="rect">
            <a:avLst/>
          </a:prstGeom>
        </p:spPr>
      </p:pic>
      <p:pic>
        <p:nvPicPr>
          <p:cNvPr id="13" name="图片 12">
            <a:extLst>
              <a:ext uri="{FF2B5EF4-FFF2-40B4-BE49-F238E27FC236}">
                <a16:creationId xmlns:a16="http://schemas.microsoft.com/office/drawing/2014/main" id="{262D5157-CB8A-4A60-B34B-D6E668D638F0}"/>
              </a:ext>
            </a:extLst>
          </p:cNvPr>
          <p:cNvPicPr>
            <a:picLocks noChangeAspect="1"/>
          </p:cNvPicPr>
          <p:nvPr/>
        </p:nvPicPr>
        <p:blipFill>
          <a:blip r:embed="rId8"/>
          <a:stretch>
            <a:fillRect/>
          </a:stretch>
        </p:blipFill>
        <p:spPr>
          <a:xfrm>
            <a:off x="8441338" y="4442181"/>
            <a:ext cx="3424431" cy="749956"/>
          </a:xfrm>
          <a:prstGeom prst="rect">
            <a:avLst/>
          </a:prstGeom>
        </p:spPr>
      </p:pic>
      <p:pic>
        <p:nvPicPr>
          <p:cNvPr id="14" name="图片 13">
            <a:extLst>
              <a:ext uri="{FF2B5EF4-FFF2-40B4-BE49-F238E27FC236}">
                <a16:creationId xmlns:a16="http://schemas.microsoft.com/office/drawing/2014/main" id="{9AEAFC63-01F9-4024-964B-61698BC3D313}"/>
              </a:ext>
            </a:extLst>
          </p:cNvPr>
          <p:cNvPicPr>
            <a:picLocks noChangeAspect="1"/>
          </p:cNvPicPr>
          <p:nvPr/>
        </p:nvPicPr>
        <p:blipFill>
          <a:blip r:embed="rId9"/>
          <a:stretch>
            <a:fillRect/>
          </a:stretch>
        </p:blipFill>
        <p:spPr>
          <a:xfrm>
            <a:off x="4461264" y="5558359"/>
            <a:ext cx="3065685" cy="1013420"/>
          </a:xfrm>
          <a:prstGeom prst="rect">
            <a:avLst/>
          </a:prstGeom>
        </p:spPr>
      </p:pic>
      <p:pic>
        <p:nvPicPr>
          <p:cNvPr id="15" name="图片 14">
            <a:extLst>
              <a:ext uri="{FF2B5EF4-FFF2-40B4-BE49-F238E27FC236}">
                <a16:creationId xmlns:a16="http://schemas.microsoft.com/office/drawing/2014/main" id="{DBCD91DB-16C7-4194-9127-55B4BAEAC6FA}"/>
              </a:ext>
            </a:extLst>
          </p:cNvPr>
          <p:cNvPicPr>
            <a:picLocks noChangeAspect="1"/>
          </p:cNvPicPr>
          <p:nvPr/>
        </p:nvPicPr>
        <p:blipFill>
          <a:blip r:embed="rId10"/>
          <a:stretch>
            <a:fillRect/>
          </a:stretch>
        </p:blipFill>
        <p:spPr>
          <a:xfrm>
            <a:off x="8466488" y="5620662"/>
            <a:ext cx="3424431" cy="856108"/>
          </a:xfrm>
          <a:prstGeom prst="rect">
            <a:avLst/>
          </a:prstGeom>
        </p:spPr>
      </p:pic>
      <p:sp>
        <p:nvSpPr>
          <p:cNvPr id="32" name="Oval 9">
            <a:extLst>
              <a:ext uri="{FF2B5EF4-FFF2-40B4-BE49-F238E27FC236}">
                <a16:creationId xmlns:a16="http://schemas.microsoft.com/office/drawing/2014/main" id="{A3335079-80CD-442C-9793-3F504FBAC9DE}"/>
              </a:ext>
            </a:extLst>
          </p:cNvPr>
          <p:cNvSpPr>
            <a:spLocks noChangeArrowheads="1"/>
          </p:cNvSpPr>
          <p:nvPr/>
        </p:nvSpPr>
        <p:spPr bwMode="auto">
          <a:xfrm>
            <a:off x="8534944" y="1739122"/>
            <a:ext cx="533496" cy="533496"/>
          </a:xfrm>
          <a:prstGeom prst="ellipse">
            <a:avLst/>
          </a:prstGeom>
          <a:solidFill>
            <a:srgbClr val="ECA11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TextBox 39">
            <a:extLst>
              <a:ext uri="{FF2B5EF4-FFF2-40B4-BE49-F238E27FC236}">
                <a16:creationId xmlns:a16="http://schemas.microsoft.com/office/drawing/2014/main" id="{9529259B-C88D-4EC0-A5BE-35554DE7349F}"/>
              </a:ext>
            </a:extLst>
          </p:cNvPr>
          <p:cNvSpPr txBox="1"/>
          <p:nvPr/>
        </p:nvSpPr>
        <p:spPr>
          <a:xfrm>
            <a:off x="8553718" y="1807195"/>
            <a:ext cx="533496" cy="40011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01</a:t>
            </a:r>
            <a:endParaRPr lang="zh-CN" altLang="en-US" sz="2000" b="1" dirty="0">
              <a:solidFill>
                <a:schemeClr val="bg1"/>
              </a:solidFill>
              <a:latin typeface="微软雅黑" pitchFamily="34" charset="-122"/>
              <a:ea typeface="微软雅黑" pitchFamily="34" charset="-122"/>
            </a:endParaRPr>
          </a:p>
        </p:txBody>
      </p:sp>
      <p:sp>
        <p:nvSpPr>
          <p:cNvPr id="64" name="Oval 9">
            <a:extLst>
              <a:ext uri="{FF2B5EF4-FFF2-40B4-BE49-F238E27FC236}">
                <a16:creationId xmlns:a16="http://schemas.microsoft.com/office/drawing/2014/main" id="{27362D30-5024-4D0A-8AC0-160F5CA56BD7}"/>
              </a:ext>
            </a:extLst>
          </p:cNvPr>
          <p:cNvSpPr>
            <a:spLocks noChangeArrowheads="1"/>
          </p:cNvSpPr>
          <p:nvPr/>
        </p:nvSpPr>
        <p:spPr bwMode="auto">
          <a:xfrm>
            <a:off x="8534944" y="2532402"/>
            <a:ext cx="533496" cy="53349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TextBox 39">
            <a:extLst>
              <a:ext uri="{FF2B5EF4-FFF2-40B4-BE49-F238E27FC236}">
                <a16:creationId xmlns:a16="http://schemas.microsoft.com/office/drawing/2014/main" id="{288A8026-81B7-44D2-A477-9FB18830C1D0}"/>
              </a:ext>
            </a:extLst>
          </p:cNvPr>
          <p:cNvSpPr txBox="1"/>
          <p:nvPr/>
        </p:nvSpPr>
        <p:spPr>
          <a:xfrm>
            <a:off x="8553718" y="2600475"/>
            <a:ext cx="533496" cy="40011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02</a:t>
            </a:r>
            <a:endParaRPr lang="zh-CN" altLang="en-US" sz="2000" b="1" dirty="0">
              <a:solidFill>
                <a:schemeClr val="bg1"/>
              </a:solidFill>
              <a:latin typeface="微软雅黑" pitchFamily="34" charset="-122"/>
              <a:ea typeface="微软雅黑" pitchFamily="34" charset="-122"/>
            </a:endParaRPr>
          </a:p>
        </p:txBody>
      </p:sp>
      <p:sp>
        <p:nvSpPr>
          <p:cNvPr id="66" name="Oval 9">
            <a:extLst>
              <a:ext uri="{FF2B5EF4-FFF2-40B4-BE49-F238E27FC236}">
                <a16:creationId xmlns:a16="http://schemas.microsoft.com/office/drawing/2014/main" id="{6C6EC64A-AEE9-4E89-B8AE-2F7129A7D200}"/>
              </a:ext>
            </a:extLst>
          </p:cNvPr>
          <p:cNvSpPr>
            <a:spLocks noChangeArrowheads="1"/>
          </p:cNvSpPr>
          <p:nvPr/>
        </p:nvSpPr>
        <p:spPr bwMode="auto">
          <a:xfrm>
            <a:off x="8534944" y="3318205"/>
            <a:ext cx="533496" cy="533496"/>
          </a:xfrm>
          <a:prstGeom prst="ellipse">
            <a:avLst/>
          </a:pr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TextBox 39">
            <a:extLst>
              <a:ext uri="{FF2B5EF4-FFF2-40B4-BE49-F238E27FC236}">
                <a16:creationId xmlns:a16="http://schemas.microsoft.com/office/drawing/2014/main" id="{8B7FA16D-D4D9-45D4-B8A1-250418B952E5}"/>
              </a:ext>
            </a:extLst>
          </p:cNvPr>
          <p:cNvSpPr txBox="1"/>
          <p:nvPr/>
        </p:nvSpPr>
        <p:spPr>
          <a:xfrm>
            <a:off x="8553718" y="3386278"/>
            <a:ext cx="533496" cy="40011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03</a:t>
            </a:r>
            <a:endParaRPr lang="zh-CN" altLang="en-US" sz="2000" b="1" dirty="0">
              <a:solidFill>
                <a:schemeClr val="bg1"/>
              </a:solidFill>
              <a:latin typeface="微软雅黑" pitchFamily="34" charset="-122"/>
              <a:ea typeface="微软雅黑" pitchFamily="34" charset="-122"/>
            </a:endParaRPr>
          </a:p>
        </p:txBody>
      </p:sp>
      <p:sp>
        <p:nvSpPr>
          <p:cNvPr id="68" name="Oval 9">
            <a:extLst>
              <a:ext uri="{FF2B5EF4-FFF2-40B4-BE49-F238E27FC236}">
                <a16:creationId xmlns:a16="http://schemas.microsoft.com/office/drawing/2014/main" id="{7423A887-1CB9-44CE-9463-1351EC08F766}"/>
              </a:ext>
            </a:extLst>
          </p:cNvPr>
          <p:cNvSpPr>
            <a:spLocks noChangeArrowheads="1"/>
          </p:cNvSpPr>
          <p:nvPr/>
        </p:nvSpPr>
        <p:spPr bwMode="auto">
          <a:xfrm>
            <a:off x="3794054" y="4530371"/>
            <a:ext cx="533496" cy="533496"/>
          </a:xfrm>
          <a:prstGeom prst="ellipse">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TextBox 39">
            <a:extLst>
              <a:ext uri="{FF2B5EF4-FFF2-40B4-BE49-F238E27FC236}">
                <a16:creationId xmlns:a16="http://schemas.microsoft.com/office/drawing/2014/main" id="{DDB8DEDB-8434-4992-B79E-967F802DA569}"/>
              </a:ext>
            </a:extLst>
          </p:cNvPr>
          <p:cNvSpPr txBox="1"/>
          <p:nvPr/>
        </p:nvSpPr>
        <p:spPr>
          <a:xfrm>
            <a:off x="3812828" y="4598444"/>
            <a:ext cx="533496" cy="40011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01</a:t>
            </a:r>
            <a:endParaRPr lang="zh-CN" altLang="en-US" sz="2000" b="1" dirty="0">
              <a:solidFill>
                <a:schemeClr val="bg1"/>
              </a:solidFill>
              <a:latin typeface="微软雅黑" pitchFamily="34" charset="-122"/>
              <a:ea typeface="微软雅黑" pitchFamily="34" charset="-122"/>
            </a:endParaRPr>
          </a:p>
        </p:txBody>
      </p:sp>
      <p:sp>
        <p:nvSpPr>
          <p:cNvPr id="70" name="Oval 9">
            <a:extLst>
              <a:ext uri="{FF2B5EF4-FFF2-40B4-BE49-F238E27FC236}">
                <a16:creationId xmlns:a16="http://schemas.microsoft.com/office/drawing/2014/main" id="{341C0361-F04C-487D-B949-335B78DF0C18}"/>
              </a:ext>
            </a:extLst>
          </p:cNvPr>
          <p:cNvSpPr>
            <a:spLocks noChangeArrowheads="1"/>
          </p:cNvSpPr>
          <p:nvPr/>
        </p:nvSpPr>
        <p:spPr bwMode="auto">
          <a:xfrm>
            <a:off x="7759909" y="4530371"/>
            <a:ext cx="533496" cy="533496"/>
          </a:xfrm>
          <a:prstGeom prst="ellipse">
            <a:avLst/>
          </a:prstGeom>
          <a:solidFill>
            <a:srgbClr val="447A8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TextBox 39">
            <a:extLst>
              <a:ext uri="{FF2B5EF4-FFF2-40B4-BE49-F238E27FC236}">
                <a16:creationId xmlns:a16="http://schemas.microsoft.com/office/drawing/2014/main" id="{B80B79C7-C3A0-47EA-8198-92431680A1DD}"/>
              </a:ext>
            </a:extLst>
          </p:cNvPr>
          <p:cNvSpPr txBox="1"/>
          <p:nvPr/>
        </p:nvSpPr>
        <p:spPr>
          <a:xfrm>
            <a:off x="7778683" y="4598444"/>
            <a:ext cx="533496" cy="40011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02</a:t>
            </a:r>
            <a:endParaRPr lang="zh-CN" altLang="en-US" sz="2000" b="1" dirty="0">
              <a:solidFill>
                <a:schemeClr val="bg1"/>
              </a:solidFill>
              <a:latin typeface="微软雅黑" pitchFamily="34" charset="-122"/>
              <a:ea typeface="微软雅黑" pitchFamily="34" charset="-122"/>
            </a:endParaRPr>
          </a:p>
        </p:txBody>
      </p:sp>
      <p:sp>
        <p:nvSpPr>
          <p:cNvPr id="72" name="Oval 9">
            <a:extLst>
              <a:ext uri="{FF2B5EF4-FFF2-40B4-BE49-F238E27FC236}">
                <a16:creationId xmlns:a16="http://schemas.microsoft.com/office/drawing/2014/main" id="{7450634D-3572-4577-BA2F-5A99B52DBEF5}"/>
              </a:ext>
            </a:extLst>
          </p:cNvPr>
          <p:cNvSpPr>
            <a:spLocks noChangeArrowheads="1"/>
          </p:cNvSpPr>
          <p:nvPr/>
        </p:nvSpPr>
        <p:spPr bwMode="auto">
          <a:xfrm>
            <a:off x="3789508" y="5791638"/>
            <a:ext cx="533496" cy="533496"/>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TextBox 39">
            <a:extLst>
              <a:ext uri="{FF2B5EF4-FFF2-40B4-BE49-F238E27FC236}">
                <a16:creationId xmlns:a16="http://schemas.microsoft.com/office/drawing/2014/main" id="{6B8A344E-5039-44E7-8E70-DCFD8450B74C}"/>
              </a:ext>
            </a:extLst>
          </p:cNvPr>
          <p:cNvSpPr txBox="1"/>
          <p:nvPr/>
        </p:nvSpPr>
        <p:spPr>
          <a:xfrm>
            <a:off x="3808282" y="5859711"/>
            <a:ext cx="533496" cy="40011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03</a:t>
            </a:r>
            <a:endParaRPr lang="zh-CN" altLang="en-US" sz="2000" b="1" dirty="0">
              <a:solidFill>
                <a:schemeClr val="bg1"/>
              </a:solidFill>
              <a:latin typeface="微软雅黑" pitchFamily="34" charset="-122"/>
              <a:ea typeface="微软雅黑" pitchFamily="34" charset="-122"/>
            </a:endParaRPr>
          </a:p>
        </p:txBody>
      </p:sp>
      <p:sp>
        <p:nvSpPr>
          <p:cNvPr id="74" name="Oval 9">
            <a:extLst>
              <a:ext uri="{FF2B5EF4-FFF2-40B4-BE49-F238E27FC236}">
                <a16:creationId xmlns:a16="http://schemas.microsoft.com/office/drawing/2014/main" id="{D9C31EC9-0D02-48EC-B11E-7E4D89C510A0}"/>
              </a:ext>
            </a:extLst>
          </p:cNvPr>
          <p:cNvSpPr>
            <a:spLocks noChangeArrowheads="1"/>
          </p:cNvSpPr>
          <p:nvPr/>
        </p:nvSpPr>
        <p:spPr bwMode="auto">
          <a:xfrm>
            <a:off x="7773172" y="5791839"/>
            <a:ext cx="533496" cy="533496"/>
          </a:xfrm>
          <a:prstGeom prst="ellipse">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TextBox 39">
            <a:extLst>
              <a:ext uri="{FF2B5EF4-FFF2-40B4-BE49-F238E27FC236}">
                <a16:creationId xmlns:a16="http://schemas.microsoft.com/office/drawing/2014/main" id="{4C8C1AEF-1679-45A3-A5E0-79BE98760CA5}"/>
              </a:ext>
            </a:extLst>
          </p:cNvPr>
          <p:cNvSpPr txBox="1"/>
          <p:nvPr/>
        </p:nvSpPr>
        <p:spPr>
          <a:xfrm>
            <a:off x="7791946" y="5859912"/>
            <a:ext cx="533496" cy="400110"/>
          </a:xfrm>
          <a:prstGeom prst="rect">
            <a:avLst/>
          </a:prstGeom>
          <a:noFill/>
        </p:spPr>
        <p:txBody>
          <a:bodyPr wrap="square" rtlCol="0">
            <a:spAutoFit/>
          </a:bodyPr>
          <a:lstStyle/>
          <a:p>
            <a:r>
              <a:rPr lang="en-US" altLang="zh-CN" sz="2000" b="1">
                <a:solidFill>
                  <a:schemeClr val="bg1"/>
                </a:solidFill>
                <a:latin typeface="微软雅黑" pitchFamily="34" charset="-122"/>
                <a:ea typeface="微软雅黑" pitchFamily="34" charset="-122"/>
              </a:rPr>
              <a:t>04</a:t>
            </a:r>
            <a:endParaRPr lang="zh-CN" altLang="en-US" sz="2000" b="1" dirty="0">
              <a:solidFill>
                <a:schemeClr val="bg1"/>
              </a:solidFill>
              <a:latin typeface="微软雅黑" pitchFamily="34" charset="-122"/>
              <a:ea typeface="微软雅黑" pitchFamily="34" charset="-122"/>
            </a:endParaRPr>
          </a:p>
        </p:txBody>
      </p:sp>
      <p:sp>
        <p:nvSpPr>
          <p:cNvPr id="77" name="Freeform 5">
            <a:extLst>
              <a:ext uri="{FF2B5EF4-FFF2-40B4-BE49-F238E27FC236}">
                <a16:creationId xmlns:a16="http://schemas.microsoft.com/office/drawing/2014/main" id="{5D37FA0A-6D3B-46C3-A9E7-8C3520659803}"/>
              </a:ext>
            </a:extLst>
          </p:cNvPr>
          <p:cNvSpPr>
            <a:spLocks noEditPoints="1"/>
          </p:cNvSpPr>
          <p:nvPr/>
        </p:nvSpPr>
        <p:spPr bwMode="auto">
          <a:xfrm>
            <a:off x="9642295" y="1914396"/>
            <a:ext cx="1377992" cy="1680896"/>
          </a:xfrm>
          <a:custGeom>
            <a:avLst/>
            <a:gdLst>
              <a:gd name="T0" fmla="*/ 517 w 3460"/>
              <a:gd name="T1" fmla="*/ 0 h 4224"/>
              <a:gd name="T2" fmla="*/ 3298 w 3460"/>
              <a:gd name="T3" fmla="*/ 0 h 4224"/>
              <a:gd name="T4" fmla="*/ 3460 w 3460"/>
              <a:gd name="T5" fmla="*/ 0 h 4224"/>
              <a:gd name="T6" fmla="*/ 3460 w 3460"/>
              <a:gd name="T7" fmla="*/ 163 h 4224"/>
              <a:gd name="T8" fmla="*/ 3460 w 3460"/>
              <a:gd name="T9" fmla="*/ 3730 h 4224"/>
              <a:gd name="T10" fmla="*/ 3460 w 3460"/>
              <a:gd name="T11" fmla="*/ 3893 h 4224"/>
              <a:gd name="T12" fmla="*/ 3298 w 3460"/>
              <a:gd name="T13" fmla="*/ 3893 h 4224"/>
              <a:gd name="T14" fmla="*/ 3183 w 3460"/>
              <a:gd name="T15" fmla="*/ 3893 h 4224"/>
              <a:gd name="T16" fmla="*/ 3183 w 3460"/>
              <a:gd name="T17" fmla="*/ 253 h 4224"/>
              <a:gd name="T18" fmla="*/ 355 w 3460"/>
              <a:gd name="T19" fmla="*/ 253 h 4224"/>
              <a:gd name="T20" fmla="*/ 355 w 3460"/>
              <a:gd name="T21" fmla="*/ 163 h 4224"/>
              <a:gd name="T22" fmla="*/ 355 w 3460"/>
              <a:gd name="T23" fmla="*/ 0 h 4224"/>
              <a:gd name="T24" fmla="*/ 517 w 3460"/>
              <a:gd name="T25" fmla="*/ 0 h 4224"/>
              <a:gd name="T26" fmla="*/ 163 w 3460"/>
              <a:gd name="T27" fmla="*/ 331 h 4224"/>
              <a:gd name="T28" fmla="*/ 2943 w 3460"/>
              <a:gd name="T29" fmla="*/ 331 h 4224"/>
              <a:gd name="T30" fmla="*/ 3106 w 3460"/>
              <a:gd name="T31" fmla="*/ 331 h 4224"/>
              <a:gd name="T32" fmla="*/ 3106 w 3460"/>
              <a:gd name="T33" fmla="*/ 494 h 4224"/>
              <a:gd name="T34" fmla="*/ 3106 w 3460"/>
              <a:gd name="T35" fmla="*/ 4061 h 4224"/>
              <a:gd name="T36" fmla="*/ 3106 w 3460"/>
              <a:gd name="T37" fmla="*/ 4224 h 4224"/>
              <a:gd name="T38" fmla="*/ 2943 w 3460"/>
              <a:gd name="T39" fmla="*/ 4224 h 4224"/>
              <a:gd name="T40" fmla="*/ 981 w 3460"/>
              <a:gd name="T41" fmla="*/ 4224 h 4224"/>
              <a:gd name="T42" fmla="*/ 928 w 3460"/>
              <a:gd name="T43" fmla="*/ 4224 h 4224"/>
              <a:gd name="T44" fmla="*/ 884 w 3460"/>
              <a:gd name="T45" fmla="*/ 4192 h 4224"/>
              <a:gd name="T46" fmla="*/ 66 w 3460"/>
              <a:gd name="T47" fmla="*/ 3583 h 4224"/>
              <a:gd name="T48" fmla="*/ 0 w 3460"/>
              <a:gd name="T49" fmla="*/ 3534 h 4224"/>
              <a:gd name="T50" fmla="*/ 0 w 3460"/>
              <a:gd name="T51" fmla="*/ 3452 h 4224"/>
              <a:gd name="T52" fmla="*/ 0 w 3460"/>
              <a:gd name="T53" fmla="*/ 494 h 4224"/>
              <a:gd name="T54" fmla="*/ 0 w 3460"/>
              <a:gd name="T55" fmla="*/ 331 h 4224"/>
              <a:gd name="T56" fmla="*/ 163 w 3460"/>
              <a:gd name="T57" fmla="*/ 331 h 4224"/>
              <a:gd name="T58" fmla="*/ 325 w 3460"/>
              <a:gd name="T59" fmla="*/ 3287 h 4224"/>
              <a:gd name="T60" fmla="*/ 325 w 3460"/>
              <a:gd name="T61" fmla="*/ 3287 h 4224"/>
              <a:gd name="T62" fmla="*/ 821 w 3460"/>
              <a:gd name="T63" fmla="*/ 3105 h 4224"/>
              <a:gd name="T64" fmla="*/ 891 w 3460"/>
              <a:gd name="T65" fmla="*/ 3079 h 4224"/>
              <a:gd name="T66" fmla="*/ 912 w 3460"/>
              <a:gd name="T67" fmla="*/ 3151 h 4224"/>
              <a:gd name="T68" fmla="*/ 1126 w 3460"/>
              <a:gd name="T69" fmla="*/ 3899 h 4224"/>
              <a:gd name="T70" fmla="*/ 2781 w 3460"/>
              <a:gd name="T71" fmla="*/ 3899 h 4224"/>
              <a:gd name="T72" fmla="*/ 2781 w 3460"/>
              <a:gd name="T73" fmla="*/ 657 h 4224"/>
              <a:gd name="T74" fmla="*/ 325 w 3460"/>
              <a:gd name="T75" fmla="*/ 657 h 4224"/>
              <a:gd name="T76" fmla="*/ 325 w 3460"/>
              <a:gd name="T77" fmla="*/ 3287 h 4224"/>
              <a:gd name="T78" fmla="*/ 966 w 3460"/>
              <a:gd name="T79" fmla="*/ 3849 h 4224"/>
              <a:gd name="T80" fmla="*/ 966 w 3460"/>
              <a:gd name="T81" fmla="*/ 3849 h 4224"/>
              <a:gd name="T82" fmla="*/ 798 w 3460"/>
              <a:gd name="T83" fmla="*/ 3261 h 4224"/>
              <a:gd name="T84" fmla="*/ 383 w 3460"/>
              <a:gd name="T85" fmla="*/ 3414 h 4224"/>
              <a:gd name="T86" fmla="*/ 966 w 3460"/>
              <a:gd name="T87" fmla="*/ 3849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60" h="4224">
                <a:moveTo>
                  <a:pt x="517" y="0"/>
                </a:moveTo>
                <a:lnTo>
                  <a:pt x="3298" y="0"/>
                </a:lnTo>
                <a:lnTo>
                  <a:pt x="3460" y="0"/>
                </a:lnTo>
                <a:lnTo>
                  <a:pt x="3460" y="163"/>
                </a:lnTo>
                <a:lnTo>
                  <a:pt x="3460" y="3730"/>
                </a:lnTo>
                <a:lnTo>
                  <a:pt x="3460" y="3893"/>
                </a:lnTo>
                <a:lnTo>
                  <a:pt x="3298" y="3893"/>
                </a:lnTo>
                <a:lnTo>
                  <a:pt x="3183" y="3893"/>
                </a:lnTo>
                <a:lnTo>
                  <a:pt x="3183" y="253"/>
                </a:lnTo>
                <a:lnTo>
                  <a:pt x="355" y="253"/>
                </a:lnTo>
                <a:lnTo>
                  <a:pt x="355" y="163"/>
                </a:lnTo>
                <a:lnTo>
                  <a:pt x="355" y="0"/>
                </a:lnTo>
                <a:lnTo>
                  <a:pt x="517" y="0"/>
                </a:lnTo>
                <a:close/>
                <a:moveTo>
                  <a:pt x="163" y="331"/>
                </a:moveTo>
                <a:lnTo>
                  <a:pt x="2943" y="331"/>
                </a:lnTo>
                <a:lnTo>
                  <a:pt x="3106" y="331"/>
                </a:lnTo>
                <a:lnTo>
                  <a:pt x="3106" y="494"/>
                </a:lnTo>
                <a:lnTo>
                  <a:pt x="3106" y="4061"/>
                </a:lnTo>
                <a:lnTo>
                  <a:pt x="3106" y="4224"/>
                </a:lnTo>
                <a:lnTo>
                  <a:pt x="2943" y="4224"/>
                </a:lnTo>
                <a:lnTo>
                  <a:pt x="981" y="4224"/>
                </a:lnTo>
                <a:lnTo>
                  <a:pt x="928" y="4224"/>
                </a:lnTo>
                <a:lnTo>
                  <a:pt x="884" y="4192"/>
                </a:lnTo>
                <a:lnTo>
                  <a:pt x="66" y="3583"/>
                </a:lnTo>
                <a:lnTo>
                  <a:pt x="0" y="3534"/>
                </a:lnTo>
                <a:lnTo>
                  <a:pt x="0" y="3452"/>
                </a:lnTo>
                <a:lnTo>
                  <a:pt x="0" y="494"/>
                </a:lnTo>
                <a:lnTo>
                  <a:pt x="0" y="331"/>
                </a:lnTo>
                <a:lnTo>
                  <a:pt x="163" y="331"/>
                </a:lnTo>
                <a:close/>
                <a:moveTo>
                  <a:pt x="325" y="3287"/>
                </a:moveTo>
                <a:lnTo>
                  <a:pt x="325" y="3287"/>
                </a:lnTo>
                <a:lnTo>
                  <a:pt x="821" y="3105"/>
                </a:lnTo>
                <a:lnTo>
                  <a:pt x="891" y="3079"/>
                </a:lnTo>
                <a:lnTo>
                  <a:pt x="912" y="3151"/>
                </a:lnTo>
                <a:lnTo>
                  <a:pt x="1126" y="3899"/>
                </a:lnTo>
                <a:lnTo>
                  <a:pt x="2781" y="3899"/>
                </a:lnTo>
                <a:lnTo>
                  <a:pt x="2781" y="657"/>
                </a:lnTo>
                <a:lnTo>
                  <a:pt x="325" y="657"/>
                </a:lnTo>
                <a:lnTo>
                  <a:pt x="325" y="3287"/>
                </a:lnTo>
                <a:close/>
                <a:moveTo>
                  <a:pt x="966" y="3849"/>
                </a:moveTo>
                <a:lnTo>
                  <a:pt x="966" y="3849"/>
                </a:lnTo>
                <a:lnTo>
                  <a:pt x="798" y="3261"/>
                </a:lnTo>
                <a:lnTo>
                  <a:pt x="383" y="3414"/>
                </a:lnTo>
                <a:lnTo>
                  <a:pt x="966" y="3849"/>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TextBox 10">
            <a:extLst>
              <a:ext uri="{FF2B5EF4-FFF2-40B4-BE49-F238E27FC236}">
                <a16:creationId xmlns:a16="http://schemas.microsoft.com/office/drawing/2014/main" id="{A0FAF161-17C1-44B1-8825-F27E9AE68C6D}"/>
              </a:ext>
            </a:extLst>
          </p:cNvPr>
          <p:cNvSpPr txBox="1"/>
          <p:nvPr/>
        </p:nvSpPr>
        <p:spPr>
          <a:xfrm>
            <a:off x="9711585" y="2216235"/>
            <a:ext cx="1089793" cy="1169551"/>
          </a:xfrm>
          <a:prstGeom prst="rect">
            <a:avLst/>
          </a:prstGeom>
          <a:noFill/>
        </p:spPr>
        <p:txBody>
          <a:bodyPr wrap="square" rtlCol="0">
            <a:spAutoFit/>
          </a:bodyPr>
          <a:lstStyle>
            <a:defPPr>
              <a:defRPr lang="zh-CN"/>
            </a:defPPr>
            <a:lvl1pPr algn="ctr">
              <a:defRPr sz="2400">
                <a:solidFill>
                  <a:schemeClr val="accent1"/>
                </a:solidFill>
                <a:latin typeface="+mj-ea"/>
                <a:ea typeface="+mj-ea"/>
              </a:defRPr>
            </a:lvl1pPr>
          </a:lstStyle>
          <a:p>
            <a:pPr algn="r"/>
            <a:r>
              <a:rPr lang="en-US" altLang="zh-CN" sz="1600" b="1" dirty="0" err="1">
                <a:latin typeface="Times New Roman" panose="02020603050405020304" pitchFamily="18" charset="0"/>
                <a:ea typeface="等线" panose="02010600030101010101" pitchFamily="2" charset="-122"/>
                <a:cs typeface="Times New Roman" panose="02020603050405020304" pitchFamily="18" charset="0"/>
              </a:rPr>
              <a:t>DRSpaces</a:t>
            </a:r>
            <a:r>
              <a:rPr lang="zh-CN" altLang="en-US" sz="1800" b="1" dirty="0">
                <a:latin typeface="Times New Roman" panose="02020603050405020304" pitchFamily="18" charset="0"/>
                <a:ea typeface="等线" panose="02010600030101010101" pitchFamily="2" charset="-122"/>
                <a:cs typeface="Times New Roman" panose="02020603050405020304" pitchFamily="18" charset="0"/>
              </a:rPr>
              <a:t>中文件数目的影响</a:t>
            </a:r>
            <a:endParaRPr lang="zh-CN" altLang="en-US" sz="1600" b="1"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80" name="Freeform 5">
            <a:extLst>
              <a:ext uri="{FF2B5EF4-FFF2-40B4-BE49-F238E27FC236}">
                <a16:creationId xmlns:a16="http://schemas.microsoft.com/office/drawing/2014/main" id="{B0A9C51D-AA8E-44BC-8B36-9BC613B13CD1}"/>
              </a:ext>
            </a:extLst>
          </p:cNvPr>
          <p:cNvSpPr>
            <a:spLocks noEditPoints="1"/>
          </p:cNvSpPr>
          <p:nvPr/>
        </p:nvSpPr>
        <p:spPr bwMode="auto">
          <a:xfrm>
            <a:off x="2200706" y="4608914"/>
            <a:ext cx="1377992" cy="1680896"/>
          </a:xfrm>
          <a:custGeom>
            <a:avLst/>
            <a:gdLst>
              <a:gd name="T0" fmla="*/ 517 w 3460"/>
              <a:gd name="T1" fmla="*/ 0 h 4224"/>
              <a:gd name="T2" fmla="*/ 3298 w 3460"/>
              <a:gd name="T3" fmla="*/ 0 h 4224"/>
              <a:gd name="T4" fmla="*/ 3460 w 3460"/>
              <a:gd name="T5" fmla="*/ 0 h 4224"/>
              <a:gd name="T6" fmla="*/ 3460 w 3460"/>
              <a:gd name="T7" fmla="*/ 163 h 4224"/>
              <a:gd name="T8" fmla="*/ 3460 w 3460"/>
              <a:gd name="T9" fmla="*/ 3730 h 4224"/>
              <a:gd name="T10" fmla="*/ 3460 w 3460"/>
              <a:gd name="T11" fmla="*/ 3893 h 4224"/>
              <a:gd name="T12" fmla="*/ 3298 w 3460"/>
              <a:gd name="T13" fmla="*/ 3893 h 4224"/>
              <a:gd name="T14" fmla="*/ 3183 w 3460"/>
              <a:gd name="T15" fmla="*/ 3893 h 4224"/>
              <a:gd name="T16" fmla="*/ 3183 w 3460"/>
              <a:gd name="T17" fmla="*/ 253 h 4224"/>
              <a:gd name="T18" fmla="*/ 355 w 3460"/>
              <a:gd name="T19" fmla="*/ 253 h 4224"/>
              <a:gd name="T20" fmla="*/ 355 w 3460"/>
              <a:gd name="T21" fmla="*/ 163 h 4224"/>
              <a:gd name="T22" fmla="*/ 355 w 3460"/>
              <a:gd name="T23" fmla="*/ 0 h 4224"/>
              <a:gd name="T24" fmla="*/ 517 w 3460"/>
              <a:gd name="T25" fmla="*/ 0 h 4224"/>
              <a:gd name="T26" fmla="*/ 163 w 3460"/>
              <a:gd name="T27" fmla="*/ 331 h 4224"/>
              <a:gd name="T28" fmla="*/ 2943 w 3460"/>
              <a:gd name="T29" fmla="*/ 331 h 4224"/>
              <a:gd name="T30" fmla="*/ 3106 w 3460"/>
              <a:gd name="T31" fmla="*/ 331 h 4224"/>
              <a:gd name="T32" fmla="*/ 3106 w 3460"/>
              <a:gd name="T33" fmla="*/ 494 h 4224"/>
              <a:gd name="T34" fmla="*/ 3106 w 3460"/>
              <a:gd name="T35" fmla="*/ 4061 h 4224"/>
              <a:gd name="T36" fmla="*/ 3106 w 3460"/>
              <a:gd name="T37" fmla="*/ 4224 h 4224"/>
              <a:gd name="T38" fmla="*/ 2943 w 3460"/>
              <a:gd name="T39" fmla="*/ 4224 h 4224"/>
              <a:gd name="T40" fmla="*/ 981 w 3460"/>
              <a:gd name="T41" fmla="*/ 4224 h 4224"/>
              <a:gd name="T42" fmla="*/ 928 w 3460"/>
              <a:gd name="T43" fmla="*/ 4224 h 4224"/>
              <a:gd name="T44" fmla="*/ 884 w 3460"/>
              <a:gd name="T45" fmla="*/ 4192 h 4224"/>
              <a:gd name="T46" fmla="*/ 66 w 3460"/>
              <a:gd name="T47" fmla="*/ 3583 h 4224"/>
              <a:gd name="T48" fmla="*/ 0 w 3460"/>
              <a:gd name="T49" fmla="*/ 3534 h 4224"/>
              <a:gd name="T50" fmla="*/ 0 w 3460"/>
              <a:gd name="T51" fmla="*/ 3452 h 4224"/>
              <a:gd name="T52" fmla="*/ 0 w 3460"/>
              <a:gd name="T53" fmla="*/ 494 h 4224"/>
              <a:gd name="T54" fmla="*/ 0 w 3460"/>
              <a:gd name="T55" fmla="*/ 331 h 4224"/>
              <a:gd name="T56" fmla="*/ 163 w 3460"/>
              <a:gd name="T57" fmla="*/ 331 h 4224"/>
              <a:gd name="T58" fmla="*/ 325 w 3460"/>
              <a:gd name="T59" fmla="*/ 3287 h 4224"/>
              <a:gd name="T60" fmla="*/ 325 w 3460"/>
              <a:gd name="T61" fmla="*/ 3287 h 4224"/>
              <a:gd name="T62" fmla="*/ 821 w 3460"/>
              <a:gd name="T63" fmla="*/ 3105 h 4224"/>
              <a:gd name="T64" fmla="*/ 891 w 3460"/>
              <a:gd name="T65" fmla="*/ 3079 h 4224"/>
              <a:gd name="T66" fmla="*/ 912 w 3460"/>
              <a:gd name="T67" fmla="*/ 3151 h 4224"/>
              <a:gd name="T68" fmla="*/ 1126 w 3460"/>
              <a:gd name="T69" fmla="*/ 3899 h 4224"/>
              <a:gd name="T70" fmla="*/ 2781 w 3460"/>
              <a:gd name="T71" fmla="*/ 3899 h 4224"/>
              <a:gd name="T72" fmla="*/ 2781 w 3460"/>
              <a:gd name="T73" fmla="*/ 657 h 4224"/>
              <a:gd name="T74" fmla="*/ 325 w 3460"/>
              <a:gd name="T75" fmla="*/ 657 h 4224"/>
              <a:gd name="T76" fmla="*/ 325 w 3460"/>
              <a:gd name="T77" fmla="*/ 3287 h 4224"/>
              <a:gd name="T78" fmla="*/ 966 w 3460"/>
              <a:gd name="T79" fmla="*/ 3849 h 4224"/>
              <a:gd name="T80" fmla="*/ 966 w 3460"/>
              <a:gd name="T81" fmla="*/ 3849 h 4224"/>
              <a:gd name="T82" fmla="*/ 798 w 3460"/>
              <a:gd name="T83" fmla="*/ 3261 h 4224"/>
              <a:gd name="T84" fmla="*/ 383 w 3460"/>
              <a:gd name="T85" fmla="*/ 3414 h 4224"/>
              <a:gd name="T86" fmla="*/ 966 w 3460"/>
              <a:gd name="T87" fmla="*/ 3849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60" h="4224">
                <a:moveTo>
                  <a:pt x="517" y="0"/>
                </a:moveTo>
                <a:lnTo>
                  <a:pt x="3298" y="0"/>
                </a:lnTo>
                <a:lnTo>
                  <a:pt x="3460" y="0"/>
                </a:lnTo>
                <a:lnTo>
                  <a:pt x="3460" y="163"/>
                </a:lnTo>
                <a:lnTo>
                  <a:pt x="3460" y="3730"/>
                </a:lnTo>
                <a:lnTo>
                  <a:pt x="3460" y="3893"/>
                </a:lnTo>
                <a:lnTo>
                  <a:pt x="3298" y="3893"/>
                </a:lnTo>
                <a:lnTo>
                  <a:pt x="3183" y="3893"/>
                </a:lnTo>
                <a:lnTo>
                  <a:pt x="3183" y="253"/>
                </a:lnTo>
                <a:lnTo>
                  <a:pt x="355" y="253"/>
                </a:lnTo>
                <a:lnTo>
                  <a:pt x="355" y="163"/>
                </a:lnTo>
                <a:lnTo>
                  <a:pt x="355" y="0"/>
                </a:lnTo>
                <a:lnTo>
                  <a:pt x="517" y="0"/>
                </a:lnTo>
                <a:close/>
                <a:moveTo>
                  <a:pt x="163" y="331"/>
                </a:moveTo>
                <a:lnTo>
                  <a:pt x="2943" y="331"/>
                </a:lnTo>
                <a:lnTo>
                  <a:pt x="3106" y="331"/>
                </a:lnTo>
                <a:lnTo>
                  <a:pt x="3106" y="494"/>
                </a:lnTo>
                <a:lnTo>
                  <a:pt x="3106" y="4061"/>
                </a:lnTo>
                <a:lnTo>
                  <a:pt x="3106" y="4224"/>
                </a:lnTo>
                <a:lnTo>
                  <a:pt x="2943" y="4224"/>
                </a:lnTo>
                <a:lnTo>
                  <a:pt x="981" y="4224"/>
                </a:lnTo>
                <a:lnTo>
                  <a:pt x="928" y="4224"/>
                </a:lnTo>
                <a:lnTo>
                  <a:pt x="884" y="4192"/>
                </a:lnTo>
                <a:lnTo>
                  <a:pt x="66" y="3583"/>
                </a:lnTo>
                <a:lnTo>
                  <a:pt x="0" y="3534"/>
                </a:lnTo>
                <a:lnTo>
                  <a:pt x="0" y="3452"/>
                </a:lnTo>
                <a:lnTo>
                  <a:pt x="0" y="494"/>
                </a:lnTo>
                <a:lnTo>
                  <a:pt x="0" y="331"/>
                </a:lnTo>
                <a:lnTo>
                  <a:pt x="163" y="331"/>
                </a:lnTo>
                <a:close/>
                <a:moveTo>
                  <a:pt x="325" y="3287"/>
                </a:moveTo>
                <a:lnTo>
                  <a:pt x="325" y="3287"/>
                </a:lnTo>
                <a:lnTo>
                  <a:pt x="821" y="3105"/>
                </a:lnTo>
                <a:lnTo>
                  <a:pt x="891" y="3079"/>
                </a:lnTo>
                <a:lnTo>
                  <a:pt x="912" y="3151"/>
                </a:lnTo>
                <a:lnTo>
                  <a:pt x="1126" y="3899"/>
                </a:lnTo>
                <a:lnTo>
                  <a:pt x="2781" y="3899"/>
                </a:lnTo>
                <a:lnTo>
                  <a:pt x="2781" y="657"/>
                </a:lnTo>
                <a:lnTo>
                  <a:pt x="325" y="657"/>
                </a:lnTo>
                <a:lnTo>
                  <a:pt x="325" y="3287"/>
                </a:lnTo>
                <a:close/>
                <a:moveTo>
                  <a:pt x="966" y="3849"/>
                </a:moveTo>
                <a:lnTo>
                  <a:pt x="966" y="3849"/>
                </a:lnTo>
                <a:lnTo>
                  <a:pt x="798" y="3261"/>
                </a:lnTo>
                <a:lnTo>
                  <a:pt x="383" y="3414"/>
                </a:lnTo>
                <a:lnTo>
                  <a:pt x="966" y="384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TextBox 10">
            <a:extLst>
              <a:ext uri="{FF2B5EF4-FFF2-40B4-BE49-F238E27FC236}">
                <a16:creationId xmlns:a16="http://schemas.microsoft.com/office/drawing/2014/main" id="{A8FF73FD-2D45-46AD-9369-8457D3B6AD14}"/>
              </a:ext>
            </a:extLst>
          </p:cNvPr>
          <p:cNvSpPr txBox="1"/>
          <p:nvPr/>
        </p:nvSpPr>
        <p:spPr>
          <a:xfrm>
            <a:off x="2212846" y="5006003"/>
            <a:ext cx="1089793" cy="1015663"/>
          </a:xfrm>
          <a:prstGeom prst="rect">
            <a:avLst/>
          </a:prstGeom>
          <a:noFill/>
        </p:spPr>
        <p:txBody>
          <a:bodyPr wrap="square" rtlCol="0">
            <a:spAutoFit/>
          </a:bodyPr>
          <a:lstStyle>
            <a:defPPr>
              <a:defRPr lang="zh-CN"/>
            </a:defPPr>
            <a:lvl1pPr algn="ctr">
              <a:defRPr sz="2400">
                <a:solidFill>
                  <a:schemeClr val="accent1"/>
                </a:solidFill>
                <a:latin typeface="+mj-ea"/>
                <a:ea typeface="+mj-ea"/>
              </a:defRPr>
            </a:lvl1pPr>
          </a:lstStyle>
          <a:p>
            <a:pPr algn="r"/>
            <a:r>
              <a:rPr lang="zh-CN" altLang="en-US" sz="2000" b="1" dirty="0">
                <a:latin typeface="Times New Roman" panose="02020603050405020304" pitchFamily="18" charset="0"/>
                <a:ea typeface="等线" panose="02010600030101010101" pitchFamily="2" charset="-122"/>
                <a:cs typeface="Times New Roman" panose="02020603050405020304" pitchFamily="18" charset="0"/>
              </a:rPr>
              <a:t>代码行数的影响</a:t>
            </a:r>
          </a:p>
        </p:txBody>
      </p:sp>
      <p:cxnSp>
        <p:nvCxnSpPr>
          <p:cNvPr id="82" name="直接连接符 81">
            <a:extLst>
              <a:ext uri="{FF2B5EF4-FFF2-40B4-BE49-F238E27FC236}">
                <a16:creationId xmlns:a16="http://schemas.microsoft.com/office/drawing/2014/main" id="{B7ECC8BE-1FCC-43C0-A270-777EBDF72CA0}"/>
              </a:ext>
            </a:extLst>
          </p:cNvPr>
          <p:cNvCxnSpPr>
            <a:cxnSpLocks/>
          </p:cNvCxnSpPr>
          <p:nvPr/>
        </p:nvCxnSpPr>
        <p:spPr>
          <a:xfrm>
            <a:off x="2200706" y="4153606"/>
            <a:ext cx="96650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64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92669"/>
            <a:ext cx="316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200" b="1" dirty="0">
                <a:solidFill>
                  <a:srgbClr val="447A8D"/>
                </a:solidFill>
                <a:latin typeface="微软雅黑" panose="020B0503020204020204" pitchFamily="34" charset="-122"/>
              </a:rPr>
              <a:t>验证手段</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4</a:t>
            </a:r>
            <a:endParaRPr lang="zh-CN" altLang="en-US" sz="2599" b="1" dirty="0">
              <a:solidFill>
                <a:schemeClr val="tx1">
                  <a:lumMod val="50000"/>
                  <a:lumOff val="50000"/>
                </a:schemeClr>
              </a:solidFill>
              <a:latin typeface="微软雅黑" panose="020B0503020204020204" pitchFamily="34" charset="-122"/>
            </a:endParaRPr>
          </a:p>
        </p:txBody>
      </p:sp>
      <p:sp>
        <p:nvSpPr>
          <p:cNvPr id="39" name="Oval 39">
            <a:extLst>
              <a:ext uri="{FF2B5EF4-FFF2-40B4-BE49-F238E27FC236}">
                <a16:creationId xmlns:a16="http://schemas.microsoft.com/office/drawing/2014/main" id="{1FCBD277-8B81-4B59-8176-B2F2BDF1EB8D}"/>
              </a:ext>
            </a:extLst>
          </p:cNvPr>
          <p:cNvSpPr>
            <a:spLocks noChangeAspect="1" noChangeArrowheads="1"/>
          </p:cNvSpPr>
          <p:nvPr/>
        </p:nvSpPr>
        <p:spPr bwMode="auto">
          <a:xfrm>
            <a:off x="3022919" y="5391971"/>
            <a:ext cx="17296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0" name="Oval 40">
            <a:extLst>
              <a:ext uri="{FF2B5EF4-FFF2-40B4-BE49-F238E27FC236}">
                <a16:creationId xmlns:a16="http://schemas.microsoft.com/office/drawing/2014/main" id="{DCD4892D-FBBD-4CC9-B0A3-A6822931BC66}"/>
              </a:ext>
            </a:extLst>
          </p:cNvPr>
          <p:cNvSpPr>
            <a:spLocks noChangeAspect="1" noChangeArrowheads="1"/>
          </p:cNvSpPr>
          <p:nvPr/>
        </p:nvSpPr>
        <p:spPr bwMode="auto">
          <a:xfrm>
            <a:off x="3022919" y="5828363"/>
            <a:ext cx="17296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2" name="Oval 42">
            <a:extLst>
              <a:ext uri="{FF2B5EF4-FFF2-40B4-BE49-F238E27FC236}">
                <a16:creationId xmlns:a16="http://schemas.microsoft.com/office/drawing/2014/main" id="{6678F6E9-0CBF-4B27-AF10-9BBC44C05896}"/>
              </a:ext>
            </a:extLst>
          </p:cNvPr>
          <p:cNvSpPr>
            <a:spLocks noChangeAspect="1" noChangeArrowheads="1"/>
          </p:cNvSpPr>
          <p:nvPr/>
        </p:nvSpPr>
        <p:spPr bwMode="auto">
          <a:xfrm>
            <a:off x="6798105" y="5391971"/>
            <a:ext cx="158688"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3" name="TextBox 83">
            <a:extLst>
              <a:ext uri="{FF2B5EF4-FFF2-40B4-BE49-F238E27FC236}">
                <a16:creationId xmlns:a16="http://schemas.microsoft.com/office/drawing/2014/main" id="{80F7AAAD-1CA5-4522-9279-D814840F2EED}"/>
              </a:ext>
            </a:extLst>
          </p:cNvPr>
          <p:cNvSpPr txBox="1">
            <a:spLocks noChangeArrowheads="1"/>
          </p:cNvSpPr>
          <p:nvPr/>
        </p:nvSpPr>
        <p:spPr bwMode="auto">
          <a:xfrm>
            <a:off x="3400685" y="5239631"/>
            <a:ext cx="2857971"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实验对象</a:t>
            </a:r>
          </a:p>
        </p:txBody>
      </p:sp>
      <p:sp>
        <p:nvSpPr>
          <p:cNvPr id="44" name="TextBox 84">
            <a:extLst>
              <a:ext uri="{FF2B5EF4-FFF2-40B4-BE49-F238E27FC236}">
                <a16:creationId xmlns:a16="http://schemas.microsoft.com/office/drawing/2014/main" id="{368F7DCC-DB9B-4A67-BC4A-434E03865886}"/>
              </a:ext>
            </a:extLst>
          </p:cNvPr>
          <p:cNvSpPr txBox="1">
            <a:spLocks noChangeArrowheads="1"/>
          </p:cNvSpPr>
          <p:nvPr/>
        </p:nvSpPr>
        <p:spPr bwMode="auto">
          <a:xfrm>
            <a:off x="3400685" y="5676023"/>
            <a:ext cx="3556108"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实验指标</a:t>
            </a:r>
          </a:p>
        </p:txBody>
      </p:sp>
      <p:sp>
        <p:nvSpPr>
          <p:cNvPr id="47" name="Oval 42">
            <a:extLst>
              <a:ext uri="{FF2B5EF4-FFF2-40B4-BE49-F238E27FC236}">
                <a16:creationId xmlns:a16="http://schemas.microsoft.com/office/drawing/2014/main" id="{EBE90984-74DE-4F8C-9505-EFEEBA82C93D}"/>
              </a:ext>
            </a:extLst>
          </p:cNvPr>
          <p:cNvSpPr>
            <a:spLocks noChangeAspect="1" noChangeArrowheads="1"/>
          </p:cNvSpPr>
          <p:nvPr/>
        </p:nvSpPr>
        <p:spPr bwMode="auto">
          <a:xfrm>
            <a:off x="6798105" y="5828363"/>
            <a:ext cx="158688"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8" name="TextBox 88">
            <a:extLst>
              <a:ext uri="{FF2B5EF4-FFF2-40B4-BE49-F238E27FC236}">
                <a16:creationId xmlns:a16="http://schemas.microsoft.com/office/drawing/2014/main" id="{2F4EB74F-E492-4F37-B6A8-6038C2B68974}"/>
              </a:ext>
            </a:extLst>
          </p:cNvPr>
          <p:cNvSpPr txBox="1">
            <a:spLocks noChangeArrowheads="1"/>
          </p:cNvSpPr>
          <p:nvPr/>
        </p:nvSpPr>
        <p:spPr bwMode="auto">
          <a:xfrm>
            <a:off x="7175873" y="5239631"/>
            <a:ext cx="266437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实验目标</a:t>
            </a:r>
          </a:p>
        </p:txBody>
      </p:sp>
      <p:sp>
        <p:nvSpPr>
          <p:cNvPr id="50" name="TextBox 90">
            <a:extLst>
              <a:ext uri="{FF2B5EF4-FFF2-40B4-BE49-F238E27FC236}">
                <a16:creationId xmlns:a16="http://schemas.microsoft.com/office/drawing/2014/main" id="{647B33B3-C5A6-4397-8B87-C8B9E8DD5D1D}"/>
              </a:ext>
            </a:extLst>
          </p:cNvPr>
          <p:cNvSpPr txBox="1">
            <a:spLocks noChangeArrowheads="1"/>
          </p:cNvSpPr>
          <p:nvPr/>
        </p:nvSpPr>
        <p:spPr bwMode="auto">
          <a:xfrm>
            <a:off x="7175873" y="5676023"/>
            <a:ext cx="266437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实验结果及分析</a:t>
            </a:r>
          </a:p>
        </p:txBody>
      </p:sp>
    </p:spTree>
    <p:extLst>
      <p:ext uri="{BB962C8B-B14F-4D97-AF65-F5344CB8AC3E}">
        <p14:creationId xmlns:p14="http://schemas.microsoft.com/office/powerpoint/2010/main" val="427604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实验对象</a:t>
            </a:r>
          </a:p>
        </p:txBody>
      </p:sp>
      <p:sp>
        <p:nvSpPr>
          <p:cNvPr id="24" name="矩形 23">
            <a:extLst>
              <a:ext uri="{FF2B5EF4-FFF2-40B4-BE49-F238E27FC236}">
                <a16:creationId xmlns:a16="http://schemas.microsoft.com/office/drawing/2014/main" id="{E0B31EC5-8B64-4854-9811-18E20AB545C7}"/>
              </a:ext>
            </a:extLst>
          </p:cNvPr>
          <p:cNvSpPr/>
          <p:nvPr/>
        </p:nvSpPr>
        <p:spPr>
          <a:xfrm>
            <a:off x="-16121" y="3690388"/>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CB7473C0-8880-469C-98D5-66DB4AF408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6" name="矩形 25">
            <a:extLst>
              <a:ext uri="{FF2B5EF4-FFF2-40B4-BE49-F238E27FC236}">
                <a16:creationId xmlns:a16="http://schemas.microsoft.com/office/drawing/2014/main" id="{A8CA41E5-D720-4053-996A-75F9161E9FB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7" name="矩形 26">
            <a:extLst>
              <a:ext uri="{FF2B5EF4-FFF2-40B4-BE49-F238E27FC236}">
                <a16:creationId xmlns:a16="http://schemas.microsoft.com/office/drawing/2014/main" id="{603F9574-B3FD-4A79-BBDA-B7B5446C3F55}"/>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6114A5B-BBB7-4E95-9BED-27EEC3EDC738}"/>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8" name="矩形 47">
            <a:extLst>
              <a:ext uri="{FF2B5EF4-FFF2-40B4-BE49-F238E27FC236}">
                <a16:creationId xmlns:a16="http://schemas.microsoft.com/office/drawing/2014/main" id="{80312F7A-A313-4E0B-87A2-1680CA870112}"/>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9" name="矩形 48">
            <a:extLst>
              <a:ext uri="{FF2B5EF4-FFF2-40B4-BE49-F238E27FC236}">
                <a16:creationId xmlns:a16="http://schemas.microsoft.com/office/drawing/2014/main" id="{4707C657-36B1-4C1D-A3BA-639B2893CEF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50" name="矩形 49">
            <a:extLst>
              <a:ext uri="{FF2B5EF4-FFF2-40B4-BE49-F238E27FC236}">
                <a16:creationId xmlns:a16="http://schemas.microsoft.com/office/drawing/2014/main" id="{B64F1F87-5F14-4FD3-82BE-CBC7ECACE4D7}"/>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51" name="矩形 50">
            <a:extLst>
              <a:ext uri="{FF2B5EF4-FFF2-40B4-BE49-F238E27FC236}">
                <a16:creationId xmlns:a16="http://schemas.microsoft.com/office/drawing/2014/main" id="{171A3A84-D9F3-4E0C-8262-EA811934B1A4}"/>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2" name="矩形 51">
            <a:extLst>
              <a:ext uri="{FF2B5EF4-FFF2-40B4-BE49-F238E27FC236}">
                <a16:creationId xmlns:a16="http://schemas.microsoft.com/office/drawing/2014/main" id="{151358DF-94D3-4EE3-AD1F-70ACD0E63342}"/>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53" name="图片 52">
            <a:extLst>
              <a:ext uri="{FF2B5EF4-FFF2-40B4-BE49-F238E27FC236}">
                <a16:creationId xmlns:a16="http://schemas.microsoft.com/office/drawing/2014/main" id="{16ACF32E-B940-46D2-9C5A-11E6FBF7CAD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pic>
        <p:nvPicPr>
          <p:cNvPr id="2" name="图片 1">
            <a:extLst>
              <a:ext uri="{FF2B5EF4-FFF2-40B4-BE49-F238E27FC236}">
                <a16:creationId xmlns:a16="http://schemas.microsoft.com/office/drawing/2014/main" id="{41B310DF-E0A9-4BC2-9C0A-F4826DFC9E6A}"/>
              </a:ext>
            </a:extLst>
          </p:cNvPr>
          <p:cNvPicPr>
            <a:picLocks noChangeAspect="1"/>
          </p:cNvPicPr>
          <p:nvPr/>
        </p:nvPicPr>
        <p:blipFill>
          <a:blip r:embed="rId4"/>
          <a:stretch>
            <a:fillRect/>
          </a:stretch>
        </p:blipFill>
        <p:spPr>
          <a:xfrm>
            <a:off x="1900381" y="2698622"/>
            <a:ext cx="9990538" cy="3493834"/>
          </a:xfrm>
          <a:prstGeom prst="rect">
            <a:avLst/>
          </a:prstGeom>
        </p:spPr>
      </p:pic>
      <p:sp>
        <p:nvSpPr>
          <p:cNvPr id="3" name="矩形 2">
            <a:extLst>
              <a:ext uri="{FF2B5EF4-FFF2-40B4-BE49-F238E27FC236}">
                <a16:creationId xmlns:a16="http://schemas.microsoft.com/office/drawing/2014/main" id="{705DB04B-AA00-467A-B437-B7BCD84040CC}"/>
              </a:ext>
            </a:extLst>
          </p:cNvPr>
          <p:cNvSpPr/>
          <p:nvPr/>
        </p:nvSpPr>
        <p:spPr>
          <a:xfrm>
            <a:off x="1962660" y="1622765"/>
            <a:ext cx="9480039" cy="707886"/>
          </a:xfrm>
          <a:prstGeom prst="rect">
            <a:avLst/>
          </a:prstGeom>
        </p:spPr>
        <p:txBody>
          <a:bodyPr wrap="square">
            <a:spAutoFit/>
          </a:bodyPr>
          <a:lstStyle/>
          <a:p>
            <a:r>
              <a:rPr lang="zh-CN" altLang="zh-CN" sz="2000" b="1" dirty="0">
                <a:latin typeface="等线" panose="02010600030101010101" pitchFamily="2" charset="-122"/>
                <a:ea typeface="等线" panose="02010600030101010101" pitchFamily="2" charset="-122"/>
                <a:cs typeface="Times New Roman" panose="02020603050405020304" pitchFamily="18" charset="0"/>
              </a:rPr>
              <a:t>选取</a:t>
            </a:r>
            <a:r>
              <a:rPr lang="en-US" altLang="zh-CN" sz="2000" b="1" dirty="0">
                <a:latin typeface="等线" panose="02010600030101010101" pitchFamily="2" charset="-122"/>
                <a:ea typeface="等线" panose="02010600030101010101" pitchFamily="2" charset="-122"/>
              </a:rPr>
              <a:t>15</a:t>
            </a:r>
            <a:r>
              <a:rPr lang="zh-CN" altLang="zh-CN" sz="2000" b="1" dirty="0">
                <a:latin typeface="等线" panose="02010600030101010101" pitchFamily="2" charset="-122"/>
                <a:ea typeface="等线" panose="02010600030101010101" pitchFamily="2" charset="-122"/>
                <a:cs typeface="Times New Roman" panose="02020603050405020304" pitchFamily="18" charset="0"/>
              </a:rPr>
              <a:t>个</a:t>
            </a:r>
            <a:r>
              <a:rPr lang="en-US" altLang="zh-CN" sz="2000" b="1" dirty="0">
                <a:latin typeface="等线" panose="02010600030101010101" pitchFamily="2" charset="-122"/>
                <a:ea typeface="等线" panose="02010600030101010101" pitchFamily="2" charset="-122"/>
              </a:rPr>
              <a:t>Apache</a:t>
            </a:r>
            <a:r>
              <a:rPr lang="zh-CN" altLang="zh-CN" sz="2000" b="1" dirty="0">
                <a:latin typeface="等线" panose="02010600030101010101" pitchFamily="2" charset="-122"/>
                <a:ea typeface="等线" panose="02010600030101010101" pitchFamily="2" charset="-122"/>
                <a:cs typeface="Times New Roman" panose="02020603050405020304" pitchFamily="18" charset="0"/>
              </a:rPr>
              <a:t>开源项目作为评估对象。这些项目的规模、应用领域、开发时间等特征都有所不同。</a:t>
            </a:r>
            <a:r>
              <a:rPr lang="zh-CN" altLang="en-US" sz="2000" b="1" dirty="0">
                <a:latin typeface="等线" panose="02010600030101010101" pitchFamily="2" charset="-122"/>
                <a:ea typeface="等线" panose="02010600030101010101" pitchFamily="2" charset="-122"/>
                <a:cs typeface="Times New Roman" panose="02020603050405020304" pitchFamily="18" charset="0"/>
              </a:rPr>
              <a:t>如下表所示。</a:t>
            </a:r>
            <a:endParaRPr lang="zh-CN" altLang="en-US" sz="20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1528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实验目标</a:t>
            </a:r>
          </a:p>
        </p:txBody>
      </p:sp>
      <p:sp>
        <p:nvSpPr>
          <p:cNvPr id="24" name="矩形 23">
            <a:extLst>
              <a:ext uri="{FF2B5EF4-FFF2-40B4-BE49-F238E27FC236}">
                <a16:creationId xmlns:a16="http://schemas.microsoft.com/office/drawing/2014/main" id="{E0B31EC5-8B64-4854-9811-18E20AB545C7}"/>
              </a:ext>
            </a:extLst>
          </p:cNvPr>
          <p:cNvSpPr/>
          <p:nvPr/>
        </p:nvSpPr>
        <p:spPr>
          <a:xfrm>
            <a:off x="-16121" y="3690388"/>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CB7473C0-8880-469C-98D5-66DB4AF408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6" name="矩形 25">
            <a:extLst>
              <a:ext uri="{FF2B5EF4-FFF2-40B4-BE49-F238E27FC236}">
                <a16:creationId xmlns:a16="http://schemas.microsoft.com/office/drawing/2014/main" id="{A8CA41E5-D720-4053-996A-75F9161E9FB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7" name="矩形 26">
            <a:extLst>
              <a:ext uri="{FF2B5EF4-FFF2-40B4-BE49-F238E27FC236}">
                <a16:creationId xmlns:a16="http://schemas.microsoft.com/office/drawing/2014/main" id="{603F9574-B3FD-4A79-BBDA-B7B5446C3F55}"/>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6114A5B-BBB7-4E95-9BED-27EEC3EDC738}"/>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8" name="矩形 47">
            <a:extLst>
              <a:ext uri="{FF2B5EF4-FFF2-40B4-BE49-F238E27FC236}">
                <a16:creationId xmlns:a16="http://schemas.microsoft.com/office/drawing/2014/main" id="{80312F7A-A313-4E0B-87A2-1680CA870112}"/>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9" name="矩形 48">
            <a:extLst>
              <a:ext uri="{FF2B5EF4-FFF2-40B4-BE49-F238E27FC236}">
                <a16:creationId xmlns:a16="http://schemas.microsoft.com/office/drawing/2014/main" id="{4707C657-36B1-4C1D-A3BA-639B2893CEF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50" name="矩形 49">
            <a:extLst>
              <a:ext uri="{FF2B5EF4-FFF2-40B4-BE49-F238E27FC236}">
                <a16:creationId xmlns:a16="http://schemas.microsoft.com/office/drawing/2014/main" id="{B64F1F87-5F14-4FD3-82BE-CBC7ECACE4D7}"/>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51" name="矩形 50">
            <a:extLst>
              <a:ext uri="{FF2B5EF4-FFF2-40B4-BE49-F238E27FC236}">
                <a16:creationId xmlns:a16="http://schemas.microsoft.com/office/drawing/2014/main" id="{171A3A84-D9F3-4E0C-8262-EA811934B1A4}"/>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2" name="矩形 51">
            <a:extLst>
              <a:ext uri="{FF2B5EF4-FFF2-40B4-BE49-F238E27FC236}">
                <a16:creationId xmlns:a16="http://schemas.microsoft.com/office/drawing/2014/main" id="{151358DF-94D3-4EE3-AD1F-70ACD0E63342}"/>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53" name="图片 52">
            <a:extLst>
              <a:ext uri="{FF2B5EF4-FFF2-40B4-BE49-F238E27FC236}">
                <a16:creationId xmlns:a16="http://schemas.microsoft.com/office/drawing/2014/main" id="{16ACF32E-B940-46D2-9C5A-11E6FBF7CAD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3" name="矩形 2">
            <a:extLst>
              <a:ext uri="{FF2B5EF4-FFF2-40B4-BE49-F238E27FC236}">
                <a16:creationId xmlns:a16="http://schemas.microsoft.com/office/drawing/2014/main" id="{705DB04B-AA00-467A-B437-B7BCD84040CC}"/>
              </a:ext>
            </a:extLst>
          </p:cNvPr>
          <p:cNvSpPr/>
          <p:nvPr/>
        </p:nvSpPr>
        <p:spPr>
          <a:xfrm>
            <a:off x="3196961" y="1840107"/>
            <a:ext cx="9480039" cy="461665"/>
          </a:xfrm>
          <a:prstGeom prst="rect">
            <a:avLst/>
          </a:prstGeom>
        </p:spPr>
        <p:txBody>
          <a:bodyPr wrap="square">
            <a:sp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探究以下四个问题：</a:t>
            </a:r>
            <a:endParaRPr lang="zh-CN" altLang="en-US" sz="2400" b="1" dirty="0">
              <a:latin typeface="等线" panose="02010600030101010101" pitchFamily="2" charset="-122"/>
              <a:ea typeface="等线" panose="02010600030101010101" pitchFamily="2" charset="-122"/>
            </a:endParaRPr>
          </a:p>
        </p:txBody>
      </p:sp>
      <p:sp>
        <p:nvSpPr>
          <p:cNvPr id="18" name="Rectangle 88">
            <a:extLst>
              <a:ext uri="{FF2B5EF4-FFF2-40B4-BE49-F238E27FC236}">
                <a16:creationId xmlns:a16="http://schemas.microsoft.com/office/drawing/2014/main" id="{549B7B55-C614-4221-8013-4132BDF21628}"/>
              </a:ext>
            </a:extLst>
          </p:cNvPr>
          <p:cNvSpPr/>
          <p:nvPr/>
        </p:nvSpPr>
        <p:spPr>
          <a:xfrm>
            <a:off x="2101160" y="2824120"/>
            <a:ext cx="2893835" cy="1296637"/>
          </a:xfrm>
          <a:prstGeom prst="rect">
            <a:avLst/>
          </a:prstGeom>
        </p:spPr>
        <p:txBody>
          <a:bodyPr wrap="square">
            <a:spAutoFit/>
          </a:bodyPr>
          <a:lstStyle/>
          <a:p>
            <a:pPr algn="r">
              <a:lnSpc>
                <a:spcPct val="150000"/>
              </a:lnSpc>
            </a:pPr>
            <a:r>
              <a:rPr lang="zh-CN" altLang="en-US" b="1" dirty="0">
                <a:solidFill>
                  <a:schemeClr val="tx1">
                    <a:lumMod val="95000"/>
                    <a:lumOff val="5000"/>
                  </a:schemeClr>
                </a:solidFill>
                <a:latin typeface="Times New Roman" panose="02020603050405020304" pitchFamily="18" charset="0"/>
                <a:ea typeface="等线" panose="02010600030101010101" pitchFamily="2" charset="-122"/>
                <a:cs typeface="Times New Roman" panose="02020603050405020304" pitchFamily="18" charset="0"/>
              </a:rPr>
              <a:t>前导文件的错误是否导致其</a:t>
            </a:r>
            <a:r>
              <a:rPr lang="en-US" altLang="zh-CN" b="1" dirty="0" err="1">
                <a:solidFill>
                  <a:schemeClr val="tx1">
                    <a:lumMod val="95000"/>
                    <a:lumOff val="5000"/>
                  </a:schemeClr>
                </a:solidFill>
                <a:latin typeface="Times New Roman" panose="02020603050405020304" pitchFamily="18" charset="0"/>
                <a:ea typeface="等线" panose="02010600030101010101" pitchFamily="2" charset="-122"/>
                <a:cs typeface="Times New Roman" panose="02020603050405020304" pitchFamily="18" charset="0"/>
              </a:rPr>
              <a:t>DRSpace</a:t>
            </a:r>
            <a:r>
              <a:rPr lang="zh-CN" altLang="en-US" b="1" dirty="0">
                <a:solidFill>
                  <a:schemeClr val="tx1">
                    <a:lumMod val="95000"/>
                    <a:lumOff val="5000"/>
                  </a:schemeClr>
                </a:solidFill>
                <a:latin typeface="Times New Roman" panose="02020603050405020304" pitchFamily="18" charset="0"/>
                <a:ea typeface="等线" panose="02010600030101010101" pitchFamily="2" charset="-122"/>
                <a:cs typeface="Times New Roman" panose="02020603050405020304" pitchFamily="18" charset="0"/>
              </a:rPr>
              <a:t>中的文件更容易出现错误？</a:t>
            </a:r>
            <a:endParaRPr lang="en-US" altLang="zh-CN" b="1" dirty="0">
              <a:solidFill>
                <a:schemeClr val="tx1">
                  <a:lumMod val="85000"/>
                  <a:lumOff val="15000"/>
                </a:schemeClr>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1" name="Rectangle 90">
            <a:extLst>
              <a:ext uri="{FF2B5EF4-FFF2-40B4-BE49-F238E27FC236}">
                <a16:creationId xmlns:a16="http://schemas.microsoft.com/office/drawing/2014/main" id="{E650296A-6CA7-4020-929D-AC3E43A839B5}"/>
              </a:ext>
            </a:extLst>
          </p:cNvPr>
          <p:cNvSpPr/>
          <p:nvPr/>
        </p:nvSpPr>
        <p:spPr>
          <a:xfrm>
            <a:off x="2282820" y="4559184"/>
            <a:ext cx="2712175" cy="1290803"/>
          </a:xfrm>
          <a:prstGeom prst="rect">
            <a:avLst/>
          </a:prstGeom>
        </p:spPr>
        <p:txBody>
          <a:bodyPr wrap="square">
            <a:spAutoFit/>
          </a:bodyPr>
          <a:lstStyle/>
          <a:p>
            <a:pPr algn="r">
              <a:lnSpc>
                <a:spcPct val="150000"/>
              </a:lnSpc>
            </a:pPr>
            <a:r>
              <a:rPr lang="zh-CN" altLang="zh-CN" b="1" dirty="0">
                <a:latin typeface="等线" panose="02010600030101010101" pitchFamily="2" charset="-122"/>
                <a:ea typeface="等线" panose="02010600030101010101" pitchFamily="2" charset="-122"/>
              </a:rPr>
              <a:t>在项目推进过程中，</a:t>
            </a:r>
            <a:r>
              <a:rPr lang="en-US" altLang="zh-CN" b="1" dirty="0" err="1">
                <a:latin typeface="等线" panose="02010600030101010101" pitchFamily="2" charset="-122"/>
                <a:ea typeface="等线" panose="02010600030101010101" pitchFamily="2" charset="-122"/>
              </a:rPr>
              <a:t>ArchRoots</a:t>
            </a:r>
            <a:r>
              <a:rPr lang="zh-CN" altLang="zh-CN" b="1" dirty="0">
                <a:latin typeface="等线" panose="02010600030101010101" pitchFamily="2" charset="-122"/>
                <a:ea typeface="等线" panose="02010600030101010101" pitchFamily="2" charset="-122"/>
              </a:rPr>
              <a:t>会长期保持不变吗？</a:t>
            </a:r>
            <a:endParaRPr lang="en-US" altLang="zh-CN" sz="949" b="1" dirty="0">
              <a:solidFill>
                <a:schemeClr val="tx1">
                  <a:lumMod val="85000"/>
                  <a:lumOff val="15000"/>
                </a:schemeClr>
              </a:solidFill>
              <a:latin typeface="等线" panose="02010600030101010101" pitchFamily="2" charset="-122"/>
              <a:ea typeface="等线" panose="02010600030101010101" pitchFamily="2" charset="-122"/>
              <a:cs typeface="Lao UI" panose="020B0502040204020203" pitchFamily="34" charset="0"/>
            </a:endParaRPr>
          </a:p>
        </p:txBody>
      </p:sp>
      <p:sp>
        <p:nvSpPr>
          <p:cNvPr id="28" name="Rectangle 92">
            <a:extLst>
              <a:ext uri="{FF2B5EF4-FFF2-40B4-BE49-F238E27FC236}">
                <a16:creationId xmlns:a16="http://schemas.microsoft.com/office/drawing/2014/main" id="{D2D64277-89DA-4634-8BB6-F3989B7E77F4}"/>
              </a:ext>
            </a:extLst>
          </p:cNvPr>
          <p:cNvSpPr/>
          <p:nvPr/>
        </p:nvSpPr>
        <p:spPr>
          <a:xfrm>
            <a:off x="8716694" y="4701154"/>
            <a:ext cx="2712175" cy="875304"/>
          </a:xfrm>
          <a:prstGeom prst="rect">
            <a:avLst/>
          </a:prstGeom>
        </p:spPr>
        <p:txBody>
          <a:bodyPr wrap="square">
            <a:spAutoFit/>
          </a:bodyPr>
          <a:lstStyle/>
          <a:p>
            <a:pPr>
              <a:lnSpc>
                <a:spcPct val="150000"/>
              </a:lnSpc>
            </a:pPr>
            <a:r>
              <a:rPr lang="en-US" altLang="zh-CN" b="1" dirty="0" err="1">
                <a:solidFill>
                  <a:schemeClr val="tx1">
                    <a:lumMod val="95000"/>
                    <a:lumOff val="5000"/>
                  </a:schemeClr>
                </a:solidFill>
                <a:latin typeface="等线" panose="02010600030101010101" pitchFamily="2" charset="-122"/>
                <a:ea typeface="等线" panose="02010600030101010101" pitchFamily="2" charset="-122"/>
              </a:rPr>
              <a:t>ArchRoots</a:t>
            </a:r>
            <a:r>
              <a:rPr lang="zh-CN" altLang="en-US" b="1" dirty="0">
                <a:solidFill>
                  <a:schemeClr val="tx1">
                    <a:lumMod val="95000"/>
                    <a:lumOff val="5000"/>
                  </a:schemeClr>
                </a:solidFill>
                <a:latin typeface="等线" panose="02010600030101010101" pitchFamily="2" charset="-122"/>
                <a:ea typeface="等线" panose="02010600030101010101" pitchFamily="2" charset="-122"/>
              </a:rPr>
              <a:t>是否表示其中的文件具有</a:t>
            </a:r>
            <a:r>
              <a:rPr lang="en-US" altLang="zh-CN" b="1" dirty="0">
                <a:solidFill>
                  <a:schemeClr val="tx1">
                    <a:lumMod val="95000"/>
                    <a:lumOff val="5000"/>
                  </a:schemeClr>
                </a:solidFill>
                <a:latin typeface="等线" panose="02010600030101010101" pitchFamily="2" charset="-122"/>
                <a:ea typeface="等线" panose="02010600030101010101" pitchFamily="2" charset="-122"/>
              </a:rPr>
              <a:t>bug</a:t>
            </a:r>
            <a:r>
              <a:rPr lang="zh-CN" altLang="en-US" b="1" dirty="0">
                <a:solidFill>
                  <a:schemeClr val="tx1">
                    <a:lumMod val="95000"/>
                    <a:lumOff val="5000"/>
                  </a:schemeClr>
                </a:solidFill>
                <a:latin typeface="等线" panose="02010600030101010101" pitchFamily="2" charset="-122"/>
                <a:ea typeface="等线" panose="02010600030101010101" pitchFamily="2" charset="-122"/>
              </a:rPr>
              <a:t>倾向？</a:t>
            </a:r>
            <a:endParaRPr lang="en-US" altLang="zh-CN" b="1" dirty="0">
              <a:solidFill>
                <a:schemeClr val="tx1">
                  <a:lumMod val="85000"/>
                  <a:lumOff val="15000"/>
                </a:schemeClr>
              </a:solidFill>
              <a:latin typeface="等线" panose="02010600030101010101" pitchFamily="2" charset="-122"/>
              <a:ea typeface="等线" panose="02010600030101010101" pitchFamily="2" charset="-122"/>
              <a:cs typeface="Lao UI" panose="020B0502040204020203" pitchFamily="34" charset="0"/>
            </a:endParaRPr>
          </a:p>
        </p:txBody>
      </p:sp>
      <p:sp>
        <p:nvSpPr>
          <p:cNvPr id="31" name="Rectangle 94">
            <a:extLst>
              <a:ext uri="{FF2B5EF4-FFF2-40B4-BE49-F238E27FC236}">
                <a16:creationId xmlns:a16="http://schemas.microsoft.com/office/drawing/2014/main" id="{85418BE1-B6DF-448E-A268-6C22B1BFF9CC}"/>
              </a:ext>
            </a:extLst>
          </p:cNvPr>
          <p:cNvSpPr/>
          <p:nvPr/>
        </p:nvSpPr>
        <p:spPr>
          <a:xfrm>
            <a:off x="8716695" y="2991348"/>
            <a:ext cx="2712175" cy="875304"/>
          </a:xfrm>
          <a:prstGeom prst="rect">
            <a:avLst/>
          </a:prstGeom>
        </p:spPr>
        <p:txBody>
          <a:bodyPr wrap="square">
            <a:spAutoFit/>
          </a:bodyPr>
          <a:lstStyle/>
          <a:p>
            <a:pPr>
              <a:lnSpc>
                <a:spcPct val="150000"/>
              </a:lnSpc>
            </a:pPr>
            <a:r>
              <a:rPr lang="zh-CN" altLang="zh-CN" b="1" dirty="0">
                <a:latin typeface="等线" panose="02010600030101010101" pitchFamily="2" charset="-122"/>
                <a:ea typeface="等线" panose="02010600030101010101" pitchFamily="2" charset="-122"/>
              </a:rPr>
              <a:t>容易产生</a:t>
            </a:r>
            <a:r>
              <a:rPr lang="en-US" altLang="zh-CN" b="1" dirty="0">
                <a:latin typeface="等线" panose="02010600030101010101" pitchFamily="2" charset="-122"/>
                <a:ea typeface="等线" panose="02010600030101010101" pitchFamily="2" charset="-122"/>
              </a:rPr>
              <a:t>bug</a:t>
            </a:r>
            <a:r>
              <a:rPr lang="zh-CN" altLang="zh-CN" b="1" dirty="0">
                <a:latin typeface="等线" panose="02010600030101010101" pitchFamily="2" charset="-122"/>
                <a:ea typeface="等线" panose="02010600030101010101" pitchFamily="2" charset="-122"/>
              </a:rPr>
              <a:t>的文件在架构上是否具有紧密联系？</a:t>
            </a:r>
            <a:endParaRPr lang="en-US" altLang="zh-CN" sz="949" b="1" dirty="0">
              <a:solidFill>
                <a:schemeClr val="tx1">
                  <a:lumMod val="85000"/>
                  <a:lumOff val="15000"/>
                </a:schemeClr>
              </a:solidFill>
              <a:latin typeface="等线" panose="02010600030101010101" pitchFamily="2" charset="-122"/>
              <a:ea typeface="等线" panose="02010600030101010101" pitchFamily="2" charset="-122"/>
              <a:cs typeface="Lao UI" panose="020B0502040204020203" pitchFamily="34" charset="0"/>
            </a:endParaRPr>
          </a:p>
        </p:txBody>
      </p:sp>
      <p:sp>
        <p:nvSpPr>
          <p:cNvPr id="33" name="十字箭头 13">
            <a:extLst>
              <a:ext uri="{FF2B5EF4-FFF2-40B4-BE49-F238E27FC236}">
                <a16:creationId xmlns:a16="http://schemas.microsoft.com/office/drawing/2014/main" id="{6797281A-3321-42CC-A6EA-59DF4F7B657D}"/>
              </a:ext>
            </a:extLst>
          </p:cNvPr>
          <p:cNvSpPr/>
          <p:nvPr/>
        </p:nvSpPr>
        <p:spPr>
          <a:xfrm>
            <a:off x="5121847" y="2596876"/>
            <a:ext cx="3624334" cy="3624334"/>
          </a:xfrm>
          <a:prstGeom prst="quadArrow">
            <a:avLst>
              <a:gd name="adj1" fmla="val 2000"/>
              <a:gd name="adj2" fmla="val 4000"/>
              <a:gd name="adj3" fmla="val 5000"/>
            </a:avLst>
          </a:prstGeom>
          <a:solidFill>
            <a:schemeClr val="accent3">
              <a:lumMod val="40000"/>
              <a:lumOff val="6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34" name="组合 33">
            <a:extLst>
              <a:ext uri="{FF2B5EF4-FFF2-40B4-BE49-F238E27FC236}">
                <a16:creationId xmlns:a16="http://schemas.microsoft.com/office/drawing/2014/main" id="{7518BCB8-5035-4E94-8FF2-55B7BA11F424}"/>
              </a:ext>
            </a:extLst>
          </p:cNvPr>
          <p:cNvGrpSpPr/>
          <p:nvPr/>
        </p:nvGrpSpPr>
        <p:grpSpPr>
          <a:xfrm>
            <a:off x="5357429" y="2832458"/>
            <a:ext cx="1449734" cy="1449734"/>
            <a:chOff x="3319699" y="1698745"/>
            <a:chExt cx="1221940" cy="1221940"/>
          </a:xfrm>
        </p:grpSpPr>
        <p:sp>
          <p:nvSpPr>
            <p:cNvPr id="36" name="任意多边形 15">
              <a:extLst>
                <a:ext uri="{FF2B5EF4-FFF2-40B4-BE49-F238E27FC236}">
                  <a16:creationId xmlns:a16="http://schemas.microsoft.com/office/drawing/2014/main" id="{2ED8DD6B-106A-455A-BBCE-EE7505F1F0E0}"/>
                </a:ext>
              </a:extLst>
            </p:cNvPr>
            <p:cNvSpPr/>
            <p:nvPr/>
          </p:nvSpPr>
          <p:spPr>
            <a:xfrm>
              <a:off x="3319699" y="1698745"/>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38" name="Rectangle 17">
              <a:extLst>
                <a:ext uri="{FF2B5EF4-FFF2-40B4-BE49-F238E27FC236}">
                  <a16:creationId xmlns:a16="http://schemas.microsoft.com/office/drawing/2014/main" id="{8073EEFC-5890-4B08-99A0-64A7B78729FD}"/>
                </a:ext>
              </a:extLst>
            </p:cNvPr>
            <p:cNvSpPr/>
            <p:nvPr/>
          </p:nvSpPr>
          <p:spPr>
            <a:xfrm>
              <a:off x="3473958" y="1826813"/>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01</a:t>
              </a:r>
            </a:p>
          </p:txBody>
        </p:sp>
      </p:grpSp>
      <p:grpSp>
        <p:nvGrpSpPr>
          <p:cNvPr id="39" name="组合 38">
            <a:extLst>
              <a:ext uri="{FF2B5EF4-FFF2-40B4-BE49-F238E27FC236}">
                <a16:creationId xmlns:a16="http://schemas.microsoft.com/office/drawing/2014/main" id="{E505174F-091B-43C3-83CF-D00C7173ECB4}"/>
              </a:ext>
            </a:extLst>
          </p:cNvPr>
          <p:cNvGrpSpPr/>
          <p:nvPr/>
        </p:nvGrpSpPr>
        <p:grpSpPr>
          <a:xfrm>
            <a:off x="7060866" y="2832458"/>
            <a:ext cx="1449734" cy="1449734"/>
            <a:chOff x="4755478" y="1698745"/>
            <a:chExt cx="1221940" cy="1221940"/>
          </a:xfrm>
        </p:grpSpPr>
        <p:sp>
          <p:nvSpPr>
            <p:cNvPr id="40" name="任意多边形 18">
              <a:extLst>
                <a:ext uri="{FF2B5EF4-FFF2-40B4-BE49-F238E27FC236}">
                  <a16:creationId xmlns:a16="http://schemas.microsoft.com/office/drawing/2014/main" id="{A8F8B261-E2DF-4649-A38A-BF13DDA3F496}"/>
                </a:ext>
              </a:extLst>
            </p:cNvPr>
            <p:cNvSpPr/>
            <p:nvPr/>
          </p:nvSpPr>
          <p:spPr>
            <a:xfrm>
              <a:off x="4755478" y="1698745"/>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41" name="Rectangle 18">
              <a:extLst>
                <a:ext uri="{FF2B5EF4-FFF2-40B4-BE49-F238E27FC236}">
                  <a16:creationId xmlns:a16="http://schemas.microsoft.com/office/drawing/2014/main" id="{FB9410A9-CF2A-4567-A53C-30A19EDE1FE9}"/>
                </a:ext>
              </a:extLst>
            </p:cNvPr>
            <p:cNvSpPr/>
            <p:nvPr/>
          </p:nvSpPr>
          <p:spPr>
            <a:xfrm>
              <a:off x="4929190" y="1826813"/>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02</a:t>
              </a:r>
            </a:p>
          </p:txBody>
        </p:sp>
      </p:grpSp>
      <p:grpSp>
        <p:nvGrpSpPr>
          <p:cNvPr id="42" name="组合 41">
            <a:extLst>
              <a:ext uri="{FF2B5EF4-FFF2-40B4-BE49-F238E27FC236}">
                <a16:creationId xmlns:a16="http://schemas.microsoft.com/office/drawing/2014/main" id="{11F8275C-CFD4-434F-B67B-2C8BDE949BEC}"/>
              </a:ext>
            </a:extLst>
          </p:cNvPr>
          <p:cNvGrpSpPr/>
          <p:nvPr/>
        </p:nvGrpSpPr>
        <p:grpSpPr>
          <a:xfrm>
            <a:off x="5357429" y="4535895"/>
            <a:ext cx="1449734" cy="1449734"/>
            <a:chOff x="3319699" y="3134524"/>
            <a:chExt cx="1221940" cy="1221940"/>
          </a:xfrm>
        </p:grpSpPr>
        <p:sp>
          <p:nvSpPr>
            <p:cNvPr id="43" name="任意多边形 21">
              <a:extLst>
                <a:ext uri="{FF2B5EF4-FFF2-40B4-BE49-F238E27FC236}">
                  <a16:creationId xmlns:a16="http://schemas.microsoft.com/office/drawing/2014/main" id="{01301052-D120-49A8-810D-B04CFBB6C4DF}"/>
                </a:ext>
              </a:extLst>
            </p:cNvPr>
            <p:cNvSpPr/>
            <p:nvPr/>
          </p:nvSpPr>
          <p:spPr>
            <a:xfrm>
              <a:off x="3319699" y="3134524"/>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44" name="Rectangle 19">
              <a:extLst>
                <a:ext uri="{FF2B5EF4-FFF2-40B4-BE49-F238E27FC236}">
                  <a16:creationId xmlns:a16="http://schemas.microsoft.com/office/drawing/2014/main" id="{9BA115B6-8E8F-44A9-B956-BB9A1E820097}"/>
                </a:ext>
              </a:extLst>
            </p:cNvPr>
            <p:cNvSpPr/>
            <p:nvPr/>
          </p:nvSpPr>
          <p:spPr>
            <a:xfrm>
              <a:off x="3473959" y="3276230"/>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03</a:t>
              </a:r>
            </a:p>
          </p:txBody>
        </p:sp>
      </p:grpSp>
      <p:grpSp>
        <p:nvGrpSpPr>
          <p:cNvPr id="45" name="组合 44">
            <a:extLst>
              <a:ext uri="{FF2B5EF4-FFF2-40B4-BE49-F238E27FC236}">
                <a16:creationId xmlns:a16="http://schemas.microsoft.com/office/drawing/2014/main" id="{2A099A55-51F4-4630-8094-ED870DA140E9}"/>
              </a:ext>
            </a:extLst>
          </p:cNvPr>
          <p:cNvGrpSpPr/>
          <p:nvPr/>
        </p:nvGrpSpPr>
        <p:grpSpPr>
          <a:xfrm>
            <a:off x="7060866" y="4535893"/>
            <a:ext cx="1449734" cy="1449733"/>
            <a:chOff x="4755478" y="3134524"/>
            <a:chExt cx="1221940" cy="1221940"/>
          </a:xfrm>
        </p:grpSpPr>
        <p:sp>
          <p:nvSpPr>
            <p:cNvPr id="46" name="任意多边形 24">
              <a:extLst>
                <a:ext uri="{FF2B5EF4-FFF2-40B4-BE49-F238E27FC236}">
                  <a16:creationId xmlns:a16="http://schemas.microsoft.com/office/drawing/2014/main" id="{AE893CBB-DFF8-43D4-A6B9-A9CBD2371CCC}"/>
                </a:ext>
              </a:extLst>
            </p:cNvPr>
            <p:cNvSpPr/>
            <p:nvPr/>
          </p:nvSpPr>
          <p:spPr>
            <a:xfrm>
              <a:off x="4755478" y="3134524"/>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47" name="Rectangle 20">
              <a:extLst>
                <a:ext uri="{FF2B5EF4-FFF2-40B4-BE49-F238E27FC236}">
                  <a16:creationId xmlns:a16="http://schemas.microsoft.com/office/drawing/2014/main" id="{2B97FD4E-6D1B-491C-9521-1AE4F926A6A5}"/>
                </a:ext>
              </a:extLst>
            </p:cNvPr>
            <p:cNvSpPr/>
            <p:nvPr/>
          </p:nvSpPr>
          <p:spPr>
            <a:xfrm>
              <a:off x="4929189" y="3273818"/>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04</a:t>
              </a:r>
            </a:p>
          </p:txBody>
        </p:sp>
      </p:grpSp>
      <p:sp>
        <p:nvSpPr>
          <p:cNvPr id="55" name="Oval 7">
            <a:extLst>
              <a:ext uri="{FF2B5EF4-FFF2-40B4-BE49-F238E27FC236}">
                <a16:creationId xmlns:a16="http://schemas.microsoft.com/office/drawing/2014/main" id="{3D212929-F34E-4A74-A953-6E4A5B208612}"/>
              </a:ext>
            </a:extLst>
          </p:cNvPr>
          <p:cNvSpPr>
            <a:spLocks noChangeArrowheads="1"/>
          </p:cNvSpPr>
          <p:nvPr/>
        </p:nvSpPr>
        <p:spPr bwMode="auto">
          <a:xfrm>
            <a:off x="2523785" y="1827407"/>
            <a:ext cx="462548" cy="461665"/>
          </a:xfrm>
          <a:prstGeom prst="ellipse">
            <a:avLst/>
          </a:prstGeom>
          <a:solidFill>
            <a:srgbClr val="D53E25"/>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9234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实验指标</a:t>
            </a:r>
          </a:p>
        </p:txBody>
      </p:sp>
      <p:sp>
        <p:nvSpPr>
          <p:cNvPr id="24" name="矩形 23">
            <a:extLst>
              <a:ext uri="{FF2B5EF4-FFF2-40B4-BE49-F238E27FC236}">
                <a16:creationId xmlns:a16="http://schemas.microsoft.com/office/drawing/2014/main" id="{E0B31EC5-8B64-4854-9811-18E20AB545C7}"/>
              </a:ext>
            </a:extLst>
          </p:cNvPr>
          <p:cNvSpPr/>
          <p:nvPr/>
        </p:nvSpPr>
        <p:spPr>
          <a:xfrm>
            <a:off x="-16121" y="3690388"/>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CB7473C0-8880-469C-98D5-66DB4AF408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6" name="矩形 25">
            <a:extLst>
              <a:ext uri="{FF2B5EF4-FFF2-40B4-BE49-F238E27FC236}">
                <a16:creationId xmlns:a16="http://schemas.microsoft.com/office/drawing/2014/main" id="{A8CA41E5-D720-4053-996A-75F9161E9FB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7" name="矩形 26">
            <a:extLst>
              <a:ext uri="{FF2B5EF4-FFF2-40B4-BE49-F238E27FC236}">
                <a16:creationId xmlns:a16="http://schemas.microsoft.com/office/drawing/2014/main" id="{603F9574-B3FD-4A79-BBDA-B7B5446C3F55}"/>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6114A5B-BBB7-4E95-9BED-27EEC3EDC738}"/>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8" name="矩形 47">
            <a:extLst>
              <a:ext uri="{FF2B5EF4-FFF2-40B4-BE49-F238E27FC236}">
                <a16:creationId xmlns:a16="http://schemas.microsoft.com/office/drawing/2014/main" id="{80312F7A-A313-4E0B-87A2-1680CA870112}"/>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9" name="矩形 48">
            <a:extLst>
              <a:ext uri="{FF2B5EF4-FFF2-40B4-BE49-F238E27FC236}">
                <a16:creationId xmlns:a16="http://schemas.microsoft.com/office/drawing/2014/main" id="{4707C657-36B1-4C1D-A3BA-639B2893CEF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50" name="矩形 49">
            <a:extLst>
              <a:ext uri="{FF2B5EF4-FFF2-40B4-BE49-F238E27FC236}">
                <a16:creationId xmlns:a16="http://schemas.microsoft.com/office/drawing/2014/main" id="{B64F1F87-5F14-4FD3-82BE-CBC7ECACE4D7}"/>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51" name="矩形 50">
            <a:extLst>
              <a:ext uri="{FF2B5EF4-FFF2-40B4-BE49-F238E27FC236}">
                <a16:creationId xmlns:a16="http://schemas.microsoft.com/office/drawing/2014/main" id="{171A3A84-D9F3-4E0C-8262-EA811934B1A4}"/>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2" name="矩形 51">
            <a:extLst>
              <a:ext uri="{FF2B5EF4-FFF2-40B4-BE49-F238E27FC236}">
                <a16:creationId xmlns:a16="http://schemas.microsoft.com/office/drawing/2014/main" id="{151358DF-94D3-4EE3-AD1F-70ACD0E63342}"/>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53" name="图片 52">
            <a:extLst>
              <a:ext uri="{FF2B5EF4-FFF2-40B4-BE49-F238E27FC236}">
                <a16:creationId xmlns:a16="http://schemas.microsoft.com/office/drawing/2014/main" id="{16ACF32E-B940-46D2-9C5A-11E6FBF7CAD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grpSp>
        <p:nvGrpSpPr>
          <p:cNvPr id="17" name="组合 37">
            <a:extLst>
              <a:ext uri="{FF2B5EF4-FFF2-40B4-BE49-F238E27FC236}">
                <a16:creationId xmlns:a16="http://schemas.microsoft.com/office/drawing/2014/main" id="{2A0E89C3-765A-408B-BFA4-17A891B1B085}"/>
              </a:ext>
            </a:extLst>
          </p:cNvPr>
          <p:cNvGrpSpPr/>
          <p:nvPr/>
        </p:nvGrpSpPr>
        <p:grpSpPr>
          <a:xfrm>
            <a:off x="3330767" y="1672674"/>
            <a:ext cx="5797192" cy="399981"/>
            <a:chOff x="8258783" y="2250997"/>
            <a:chExt cx="5797974" cy="399980"/>
          </a:xfrm>
        </p:grpSpPr>
        <p:sp>
          <p:nvSpPr>
            <p:cNvPr id="18" name="矩形 17">
              <a:extLst>
                <a:ext uri="{FF2B5EF4-FFF2-40B4-BE49-F238E27FC236}">
                  <a16:creationId xmlns:a16="http://schemas.microsoft.com/office/drawing/2014/main" id="{94E2E7AB-E355-4AA1-ACA6-9C8B27E9253B}"/>
                </a:ext>
              </a:extLst>
            </p:cNvPr>
            <p:cNvSpPr/>
            <p:nvPr/>
          </p:nvSpPr>
          <p:spPr>
            <a:xfrm>
              <a:off x="8258783" y="2358640"/>
              <a:ext cx="651753" cy="184826"/>
            </a:xfrm>
            <a:prstGeom prst="rect">
              <a:avLst/>
            </a:prstGeom>
            <a:solidFill>
              <a:srgbClr val="2C99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19" name="文本框 18">
              <a:extLst>
                <a:ext uri="{FF2B5EF4-FFF2-40B4-BE49-F238E27FC236}">
                  <a16:creationId xmlns:a16="http://schemas.microsoft.com/office/drawing/2014/main" id="{7F117C1C-086D-4B0C-BE76-752593C2FFC9}"/>
                </a:ext>
              </a:extLst>
            </p:cNvPr>
            <p:cNvSpPr txBox="1"/>
            <p:nvPr/>
          </p:nvSpPr>
          <p:spPr>
            <a:xfrm>
              <a:off x="9055765" y="2250997"/>
              <a:ext cx="5000992" cy="399980"/>
            </a:xfrm>
            <a:prstGeom prst="rect">
              <a:avLst/>
            </a:prstGeom>
            <a:noFill/>
          </p:spPr>
          <p:txBody>
            <a:bodyPr wrap="square" rtlCol="0">
              <a:spAutoFit/>
            </a:bodyPr>
            <a:lstStyle/>
            <a:p>
              <a:pPr defTabSz="914285">
                <a:defRPr/>
              </a:pPr>
              <a:r>
                <a:rPr lang="en-US" altLang="zh-CN" sz="1999" b="1" dirty="0" err="1">
                  <a:solidFill>
                    <a:prstClr val="white">
                      <a:lumMod val="50000"/>
                    </a:prstClr>
                  </a:solidFill>
                  <a:latin typeface="Arial"/>
                  <a:ea typeface="微软雅黑"/>
                </a:rPr>
                <a:t>dsb</a:t>
              </a:r>
              <a:r>
                <a:rPr lang="zh-CN" altLang="en-US" sz="1999" dirty="0">
                  <a:solidFill>
                    <a:prstClr val="white">
                      <a:lumMod val="50000"/>
                    </a:prstClr>
                  </a:solidFill>
                  <a:latin typeface="Arial"/>
                  <a:ea typeface="微软雅黑"/>
                </a:rPr>
                <a:t>（</a:t>
              </a:r>
              <a:r>
                <a:rPr lang="en-US" altLang="zh-CN" sz="1999" dirty="0" err="1">
                  <a:solidFill>
                    <a:prstClr val="white">
                      <a:lumMod val="50000"/>
                    </a:prstClr>
                  </a:solidFill>
                  <a:ea typeface="微软雅黑"/>
                </a:rPr>
                <a:t>DRSpace</a:t>
              </a:r>
              <a:r>
                <a:rPr lang="zh-CN" altLang="en-US" sz="1999" dirty="0">
                  <a:solidFill>
                    <a:prstClr val="white">
                      <a:lumMod val="50000"/>
                    </a:prstClr>
                  </a:solidFill>
                  <a:ea typeface="微软雅黑"/>
                </a:rPr>
                <a:t>中出现</a:t>
              </a:r>
              <a:r>
                <a:rPr lang="en-US" altLang="zh-CN" sz="1999" dirty="0">
                  <a:solidFill>
                    <a:prstClr val="white">
                      <a:lumMod val="50000"/>
                    </a:prstClr>
                  </a:solidFill>
                  <a:ea typeface="微软雅黑"/>
                </a:rPr>
                <a:t>bug</a:t>
              </a:r>
              <a:r>
                <a:rPr lang="zh-CN" altLang="en-US" sz="1999" dirty="0">
                  <a:solidFill>
                    <a:prstClr val="white">
                      <a:lumMod val="50000"/>
                    </a:prstClr>
                  </a:solidFill>
                  <a:ea typeface="微软雅黑"/>
                </a:rPr>
                <a:t>的文件比例）</a:t>
              </a:r>
              <a:endParaRPr lang="zh-CN" altLang="en-US" sz="1999" dirty="0">
                <a:solidFill>
                  <a:prstClr val="white">
                    <a:lumMod val="50000"/>
                  </a:prstClr>
                </a:solidFill>
                <a:latin typeface="Arial"/>
                <a:ea typeface="微软雅黑"/>
              </a:endParaRPr>
            </a:p>
          </p:txBody>
        </p:sp>
      </p:grpSp>
      <p:grpSp>
        <p:nvGrpSpPr>
          <p:cNvPr id="20" name="组合 38">
            <a:extLst>
              <a:ext uri="{FF2B5EF4-FFF2-40B4-BE49-F238E27FC236}">
                <a16:creationId xmlns:a16="http://schemas.microsoft.com/office/drawing/2014/main" id="{E723206D-3242-43DC-815F-11F954ED6BD6}"/>
              </a:ext>
            </a:extLst>
          </p:cNvPr>
          <p:cNvGrpSpPr/>
          <p:nvPr/>
        </p:nvGrpSpPr>
        <p:grpSpPr>
          <a:xfrm>
            <a:off x="3330767" y="2397748"/>
            <a:ext cx="6752869" cy="399981"/>
            <a:chOff x="8258783" y="2250995"/>
            <a:chExt cx="6753780" cy="399980"/>
          </a:xfrm>
        </p:grpSpPr>
        <p:sp>
          <p:nvSpPr>
            <p:cNvPr id="21" name="矩形 20">
              <a:extLst>
                <a:ext uri="{FF2B5EF4-FFF2-40B4-BE49-F238E27FC236}">
                  <a16:creationId xmlns:a16="http://schemas.microsoft.com/office/drawing/2014/main" id="{F24C145E-8FCB-4C13-B699-4CF6C441F02F}"/>
                </a:ext>
              </a:extLst>
            </p:cNvPr>
            <p:cNvSpPr/>
            <p:nvPr/>
          </p:nvSpPr>
          <p:spPr>
            <a:xfrm>
              <a:off x="8258783" y="2358640"/>
              <a:ext cx="651753" cy="184826"/>
            </a:xfrm>
            <a:prstGeom prst="rect">
              <a:avLst/>
            </a:prstGeom>
            <a:solidFill>
              <a:srgbClr val="D53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22" name="文本框 21">
              <a:extLst>
                <a:ext uri="{FF2B5EF4-FFF2-40B4-BE49-F238E27FC236}">
                  <a16:creationId xmlns:a16="http://schemas.microsoft.com/office/drawing/2014/main" id="{8BBD79EB-E886-43D9-9268-42D5C8ED60D2}"/>
                </a:ext>
              </a:extLst>
            </p:cNvPr>
            <p:cNvSpPr txBox="1"/>
            <p:nvPr/>
          </p:nvSpPr>
          <p:spPr>
            <a:xfrm>
              <a:off x="9055765" y="2250995"/>
              <a:ext cx="5956798" cy="399980"/>
            </a:xfrm>
            <a:prstGeom prst="rect">
              <a:avLst/>
            </a:prstGeom>
            <a:noFill/>
          </p:spPr>
          <p:txBody>
            <a:bodyPr wrap="square" rtlCol="0">
              <a:spAutoFit/>
            </a:bodyPr>
            <a:lstStyle/>
            <a:p>
              <a:pPr defTabSz="914285">
                <a:defRPr/>
              </a:pPr>
              <a:r>
                <a:rPr lang="en-US" altLang="zh-CN" sz="1999" b="1" dirty="0" err="1">
                  <a:solidFill>
                    <a:prstClr val="white">
                      <a:lumMod val="50000"/>
                    </a:prstClr>
                  </a:solidFill>
                  <a:latin typeface="Arial"/>
                  <a:ea typeface="微软雅黑"/>
                </a:rPr>
                <a:t>bsc</a:t>
              </a:r>
              <a:r>
                <a:rPr lang="zh-CN" altLang="en-US" sz="1999" dirty="0">
                  <a:solidFill>
                    <a:prstClr val="white">
                      <a:lumMod val="50000"/>
                    </a:prstClr>
                  </a:solidFill>
                  <a:latin typeface="Arial"/>
                  <a:ea typeface="微软雅黑"/>
                </a:rPr>
                <a:t>（</a:t>
              </a:r>
              <a:r>
                <a:rPr lang="en-US" altLang="zh-CN" sz="1999" dirty="0" err="1">
                  <a:solidFill>
                    <a:prstClr val="white">
                      <a:lumMod val="50000"/>
                    </a:prstClr>
                  </a:solidFill>
                  <a:ea typeface="微软雅黑"/>
                </a:rPr>
                <a:t>DRSpace</a:t>
              </a:r>
              <a:r>
                <a:rPr lang="zh-CN" altLang="en-US" sz="1999" dirty="0">
                  <a:solidFill>
                    <a:prstClr val="white">
                      <a:lumMod val="50000"/>
                    </a:prstClr>
                  </a:solidFill>
                  <a:ea typeface="微软雅黑"/>
                </a:rPr>
                <a:t>中</a:t>
              </a:r>
              <a:r>
                <a:rPr lang="en-US" altLang="zh-CN" sz="1999" dirty="0">
                  <a:solidFill>
                    <a:prstClr val="white">
                      <a:lumMod val="50000"/>
                    </a:prstClr>
                  </a:solidFill>
                  <a:ea typeface="微软雅黑"/>
                </a:rPr>
                <a:t>bug</a:t>
              </a:r>
              <a:r>
                <a:rPr lang="zh-CN" altLang="en-US" sz="1999" dirty="0">
                  <a:solidFill>
                    <a:prstClr val="white">
                      <a:lumMod val="50000"/>
                    </a:prstClr>
                  </a:solidFill>
                  <a:ea typeface="微软雅黑"/>
                </a:rPr>
                <a:t>文件占全部</a:t>
              </a:r>
              <a:r>
                <a:rPr lang="en-US" altLang="zh-CN" sz="1999" dirty="0">
                  <a:solidFill>
                    <a:prstClr val="white">
                      <a:lumMod val="50000"/>
                    </a:prstClr>
                  </a:solidFill>
                  <a:ea typeface="微软雅黑"/>
                </a:rPr>
                <a:t>bug</a:t>
              </a:r>
              <a:r>
                <a:rPr lang="zh-CN" altLang="en-US" sz="1999" dirty="0">
                  <a:solidFill>
                    <a:prstClr val="white">
                      <a:lumMod val="50000"/>
                    </a:prstClr>
                  </a:solidFill>
                  <a:ea typeface="微软雅黑"/>
                </a:rPr>
                <a:t>文件的比例）</a:t>
              </a:r>
              <a:endParaRPr lang="zh-CN" altLang="en-US" sz="1999" dirty="0">
                <a:solidFill>
                  <a:prstClr val="white">
                    <a:lumMod val="50000"/>
                  </a:prstClr>
                </a:solidFill>
                <a:latin typeface="Arial"/>
                <a:ea typeface="微软雅黑"/>
              </a:endParaRPr>
            </a:p>
          </p:txBody>
        </p:sp>
      </p:grpSp>
      <p:grpSp>
        <p:nvGrpSpPr>
          <p:cNvPr id="23" name="组合 41">
            <a:extLst>
              <a:ext uri="{FF2B5EF4-FFF2-40B4-BE49-F238E27FC236}">
                <a16:creationId xmlns:a16="http://schemas.microsoft.com/office/drawing/2014/main" id="{F9007096-32E0-4A30-B307-D89CAC35A648}"/>
              </a:ext>
            </a:extLst>
          </p:cNvPr>
          <p:cNvGrpSpPr/>
          <p:nvPr/>
        </p:nvGrpSpPr>
        <p:grpSpPr>
          <a:xfrm>
            <a:off x="3330767" y="3122816"/>
            <a:ext cx="6599296" cy="399981"/>
            <a:chOff x="8258783" y="2250999"/>
            <a:chExt cx="6600187" cy="399982"/>
          </a:xfrm>
        </p:grpSpPr>
        <p:sp>
          <p:nvSpPr>
            <p:cNvPr id="28" name="矩形 27">
              <a:extLst>
                <a:ext uri="{FF2B5EF4-FFF2-40B4-BE49-F238E27FC236}">
                  <a16:creationId xmlns:a16="http://schemas.microsoft.com/office/drawing/2014/main" id="{050447EB-2B5F-4B2C-AC5C-C4348F52733C}"/>
                </a:ext>
              </a:extLst>
            </p:cNvPr>
            <p:cNvSpPr/>
            <p:nvPr/>
          </p:nvSpPr>
          <p:spPr>
            <a:xfrm>
              <a:off x="8258783" y="2358640"/>
              <a:ext cx="651753" cy="184826"/>
            </a:xfrm>
            <a:prstGeom prst="rect">
              <a:avLst/>
            </a:prstGeom>
            <a:solidFill>
              <a:srgbClr val="ECA1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29" name="文本框 28">
              <a:extLst>
                <a:ext uri="{FF2B5EF4-FFF2-40B4-BE49-F238E27FC236}">
                  <a16:creationId xmlns:a16="http://schemas.microsoft.com/office/drawing/2014/main" id="{5A71E589-AF0E-4A2A-80E7-D911AD398DC6}"/>
                </a:ext>
              </a:extLst>
            </p:cNvPr>
            <p:cNvSpPr txBox="1"/>
            <p:nvPr/>
          </p:nvSpPr>
          <p:spPr>
            <a:xfrm>
              <a:off x="9055766" y="2250999"/>
              <a:ext cx="5803204" cy="399982"/>
            </a:xfrm>
            <a:prstGeom prst="rect">
              <a:avLst/>
            </a:prstGeom>
            <a:noFill/>
          </p:spPr>
          <p:txBody>
            <a:bodyPr wrap="square" rtlCol="0">
              <a:spAutoFit/>
            </a:bodyPr>
            <a:lstStyle/>
            <a:p>
              <a:pPr defTabSz="914285">
                <a:defRPr/>
              </a:pPr>
              <a:r>
                <a:rPr lang="en-US" altLang="zh-CN" sz="1999" b="1" dirty="0">
                  <a:solidFill>
                    <a:prstClr val="white">
                      <a:lumMod val="50000"/>
                    </a:prstClr>
                  </a:solidFill>
                  <a:latin typeface="Arial"/>
                  <a:ea typeface="微软雅黑"/>
                </a:rPr>
                <a:t>Length</a:t>
              </a:r>
              <a:r>
                <a:rPr lang="zh-CN" altLang="en-US" sz="1999" dirty="0">
                  <a:solidFill>
                    <a:prstClr val="white">
                      <a:lumMod val="50000"/>
                    </a:prstClr>
                  </a:solidFill>
                  <a:ea typeface="微软雅黑"/>
                </a:rPr>
                <a:t>（项目的开始、结束时间以及持续时长）</a:t>
              </a:r>
              <a:endParaRPr lang="zh-CN" altLang="en-US" sz="1999" dirty="0">
                <a:solidFill>
                  <a:prstClr val="white">
                    <a:lumMod val="50000"/>
                  </a:prstClr>
                </a:solidFill>
                <a:latin typeface="Arial"/>
                <a:ea typeface="微软雅黑"/>
              </a:endParaRPr>
            </a:p>
          </p:txBody>
        </p:sp>
      </p:grpSp>
      <p:grpSp>
        <p:nvGrpSpPr>
          <p:cNvPr id="33" name="组合 37">
            <a:extLst>
              <a:ext uri="{FF2B5EF4-FFF2-40B4-BE49-F238E27FC236}">
                <a16:creationId xmlns:a16="http://schemas.microsoft.com/office/drawing/2014/main" id="{CD00B267-4433-4B73-86EB-178C4C757272}"/>
              </a:ext>
            </a:extLst>
          </p:cNvPr>
          <p:cNvGrpSpPr/>
          <p:nvPr/>
        </p:nvGrpSpPr>
        <p:grpSpPr>
          <a:xfrm>
            <a:off x="3330767" y="3841547"/>
            <a:ext cx="4520621" cy="399981"/>
            <a:chOff x="8258783" y="2250997"/>
            <a:chExt cx="4521231" cy="399980"/>
          </a:xfrm>
        </p:grpSpPr>
        <p:sp>
          <p:nvSpPr>
            <p:cNvPr id="34" name="矩形 33">
              <a:extLst>
                <a:ext uri="{FF2B5EF4-FFF2-40B4-BE49-F238E27FC236}">
                  <a16:creationId xmlns:a16="http://schemas.microsoft.com/office/drawing/2014/main" id="{0B7353A6-6B48-4227-9FDF-B6AF79710CA5}"/>
                </a:ext>
              </a:extLst>
            </p:cNvPr>
            <p:cNvSpPr/>
            <p:nvPr/>
          </p:nvSpPr>
          <p:spPr>
            <a:xfrm>
              <a:off x="8258783" y="2358640"/>
              <a:ext cx="651753" cy="18482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36" name="文本框 35">
              <a:extLst>
                <a:ext uri="{FF2B5EF4-FFF2-40B4-BE49-F238E27FC236}">
                  <a16:creationId xmlns:a16="http://schemas.microsoft.com/office/drawing/2014/main" id="{900E228D-688A-4909-B625-FF22319192EC}"/>
                </a:ext>
              </a:extLst>
            </p:cNvPr>
            <p:cNvSpPr txBox="1"/>
            <p:nvPr/>
          </p:nvSpPr>
          <p:spPr>
            <a:xfrm>
              <a:off x="9055765" y="2250997"/>
              <a:ext cx="3724249" cy="399980"/>
            </a:xfrm>
            <a:prstGeom prst="rect">
              <a:avLst/>
            </a:prstGeom>
            <a:noFill/>
          </p:spPr>
          <p:txBody>
            <a:bodyPr wrap="square" rtlCol="0">
              <a:spAutoFit/>
            </a:bodyPr>
            <a:lstStyle/>
            <a:p>
              <a:pPr defTabSz="914285">
                <a:defRPr/>
              </a:pPr>
              <a:r>
                <a:rPr lang="en-US" altLang="zh-CN" sz="1999" b="1" dirty="0">
                  <a:solidFill>
                    <a:prstClr val="white">
                      <a:lumMod val="50000"/>
                    </a:prstClr>
                  </a:solidFill>
                  <a:latin typeface="Arial"/>
                  <a:ea typeface="微软雅黑"/>
                </a:rPr>
                <a:t>Releases</a:t>
              </a:r>
              <a:r>
                <a:rPr lang="zh-CN" altLang="en-US" sz="1999" dirty="0">
                  <a:solidFill>
                    <a:prstClr val="white">
                      <a:lumMod val="50000"/>
                    </a:prstClr>
                  </a:solidFill>
                  <a:ea typeface="微软雅黑"/>
                </a:rPr>
                <a:t>（版本数量）</a:t>
              </a:r>
              <a:endParaRPr lang="zh-CN" altLang="en-US" sz="1999" dirty="0">
                <a:solidFill>
                  <a:prstClr val="white">
                    <a:lumMod val="50000"/>
                  </a:prstClr>
                </a:solidFill>
                <a:latin typeface="Arial"/>
                <a:ea typeface="微软雅黑"/>
              </a:endParaRPr>
            </a:p>
          </p:txBody>
        </p:sp>
      </p:grpSp>
      <p:grpSp>
        <p:nvGrpSpPr>
          <p:cNvPr id="38" name="组合 38">
            <a:extLst>
              <a:ext uri="{FF2B5EF4-FFF2-40B4-BE49-F238E27FC236}">
                <a16:creationId xmlns:a16="http://schemas.microsoft.com/office/drawing/2014/main" id="{04BFA16A-5F4E-44A6-B805-DF87FEBFC9B3}"/>
              </a:ext>
            </a:extLst>
          </p:cNvPr>
          <p:cNvGrpSpPr/>
          <p:nvPr/>
        </p:nvGrpSpPr>
        <p:grpSpPr>
          <a:xfrm>
            <a:off x="3330767" y="4566623"/>
            <a:ext cx="5312707" cy="399981"/>
            <a:chOff x="8258783" y="2250997"/>
            <a:chExt cx="5313424" cy="399980"/>
          </a:xfrm>
        </p:grpSpPr>
        <p:sp>
          <p:nvSpPr>
            <p:cNvPr id="39" name="矩形 38">
              <a:extLst>
                <a:ext uri="{FF2B5EF4-FFF2-40B4-BE49-F238E27FC236}">
                  <a16:creationId xmlns:a16="http://schemas.microsoft.com/office/drawing/2014/main" id="{6017A2DF-6B3C-4FEB-8DF1-875306873A07}"/>
                </a:ext>
              </a:extLst>
            </p:cNvPr>
            <p:cNvSpPr/>
            <p:nvPr/>
          </p:nvSpPr>
          <p:spPr>
            <a:xfrm>
              <a:off x="8258783" y="2358640"/>
              <a:ext cx="651753" cy="18482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40" name="文本框 39">
              <a:extLst>
                <a:ext uri="{FF2B5EF4-FFF2-40B4-BE49-F238E27FC236}">
                  <a16:creationId xmlns:a16="http://schemas.microsoft.com/office/drawing/2014/main" id="{F70C8CA4-A9C1-4970-A5B5-B6793DD4E527}"/>
                </a:ext>
              </a:extLst>
            </p:cNvPr>
            <p:cNvSpPr txBox="1"/>
            <p:nvPr/>
          </p:nvSpPr>
          <p:spPr>
            <a:xfrm>
              <a:off x="9055765" y="2250997"/>
              <a:ext cx="4516442" cy="399980"/>
            </a:xfrm>
            <a:prstGeom prst="rect">
              <a:avLst/>
            </a:prstGeom>
            <a:noFill/>
          </p:spPr>
          <p:txBody>
            <a:bodyPr wrap="square" rtlCol="0">
              <a:spAutoFit/>
            </a:bodyPr>
            <a:lstStyle/>
            <a:p>
              <a:pPr defTabSz="914285">
                <a:defRPr/>
              </a:pPr>
              <a:r>
                <a:rPr lang="en-US" altLang="zh-CN" sz="1999" b="1" dirty="0">
                  <a:solidFill>
                    <a:prstClr val="white">
                      <a:lumMod val="50000"/>
                    </a:prstClr>
                  </a:solidFill>
                  <a:latin typeface="Arial"/>
                  <a:ea typeface="微软雅黑"/>
                </a:rPr>
                <a:t>Commits</a:t>
              </a:r>
              <a:r>
                <a:rPr lang="zh-CN" altLang="en-US" sz="1999" dirty="0">
                  <a:solidFill>
                    <a:prstClr val="white">
                      <a:lumMod val="50000"/>
                    </a:prstClr>
                  </a:solidFill>
                  <a:ea typeface="微软雅黑"/>
                </a:rPr>
                <a:t>（提交数量）</a:t>
              </a:r>
              <a:endParaRPr lang="zh-CN" altLang="en-US" sz="1999" dirty="0">
                <a:solidFill>
                  <a:prstClr val="white">
                    <a:lumMod val="50000"/>
                  </a:prstClr>
                </a:solidFill>
                <a:latin typeface="Arial"/>
                <a:ea typeface="微软雅黑"/>
              </a:endParaRPr>
            </a:p>
          </p:txBody>
        </p:sp>
      </p:grpSp>
      <p:grpSp>
        <p:nvGrpSpPr>
          <p:cNvPr id="41" name="组合 41">
            <a:extLst>
              <a:ext uri="{FF2B5EF4-FFF2-40B4-BE49-F238E27FC236}">
                <a16:creationId xmlns:a16="http://schemas.microsoft.com/office/drawing/2014/main" id="{E98CD7F7-6880-459C-9852-2A6F08DBACD0}"/>
              </a:ext>
            </a:extLst>
          </p:cNvPr>
          <p:cNvGrpSpPr/>
          <p:nvPr/>
        </p:nvGrpSpPr>
        <p:grpSpPr>
          <a:xfrm>
            <a:off x="3330767" y="5291688"/>
            <a:ext cx="5312708" cy="399981"/>
            <a:chOff x="8258783" y="2250998"/>
            <a:chExt cx="5313425" cy="399982"/>
          </a:xfrm>
        </p:grpSpPr>
        <p:sp>
          <p:nvSpPr>
            <p:cNvPr id="42" name="矩形 41">
              <a:extLst>
                <a:ext uri="{FF2B5EF4-FFF2-40B4-BE49-F238E27FC236}">
                  <a16:creationId xmlns:a16="http://schemas.microsoft.com/office/drawing/2014/main" id="{B5B31B75-A3AA-4E86-98FE-20892B753B53}"/>
                </a:ext>
              </a:extLst>
            </p:cNvPr>
            <p:cNvSpPr/>
            <p:nvPr/>
          </p:nvSpPr>
          <p:spPr>
            <a:xfrm>
              <a:off x="8258783" y="2358640"/>
              <a:ext cx="651753" cy="18482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43" name="文本框 42">
              <a:extLst>
                <a:ext uri="{FF2B5EF4-FFF2-40B4-BE49-F238E27FC236}">
                  <a16:creationId xmlns:a16="http://schemas.microsoft.com/office/drawing/2014/main" id="{400CD61A-7284-498D-8DB4-55430E5C60BC}"/>
                </a:ext>
              </a:extLst>
            </p:cNvPr>
            <p:cNvSpPr txBox="1"/>
            <p:nvPr/>
          </p:nvSpPr>
          <p:spPr>
            <a:xfrm>
              <a:off x="9055766" y="2250998"/>
              <a:ext cx="4516442" cy="399982"/>
            </a:xfrm>
            <a:prstGeom prst="rect">
              <a:avLst/>
            </a:prstGeom>
            <a:noFill/>
          </p:spPr>
          <p:txBody>
            <a:bodyPr wrap="square" rtlCol="0">
              <a:spAutoFit/>
            </a:bodyPr>
            <a:lstStyle/>
            <a:p>
              <a:pPr defTabSz="914285">
                <a:defRPr/>
              </a:pPr>
              <a:r>
                <a:rPr lang="en-US" altLang="zh-CN" sz="1999" b="1" dirty="0">
                  <a:solidFill>
                    <a:prstClr val="white">
                      <a:lumMod val="50000"/>
                    </a:prstClr>
                  </a:solidFill>
                  <a:latin typeface="Arial"/>
                  <a:ea typeface="微软雅黑"/>
                </a:rPr>
                <a:t>Issues</a:t>
              </a:r>
              <a:r>
                <a:rPr lang="zh-CN" altLang="en-US" sz="1999" dirty="0">
                  <a:solidFill>
                    <a:prstClr val="white">
                      <a:lumMod val="50000"/>
                    </a:prstClr>
                  </a:solidFill>
                  <a:ea typeface="微软雅黑"/>
                </a:rPr>
                <a:t>（问题数量）</a:t>
              </a:r>
              <a:endParaRPr lang="zh-CN" altLang="en-US" sz="1999" dirty="0">
                <a:solidFill>
                  <a:prstClr val="white">
                    <a:lumMod val="50000"/>
                  </a:prstClr>
                </a:solidFill>
                <a:latin typeface="Arial"/>
                <a:ea typeface="微软雅黑"/>
              </a:endParaRPr>
            </a:p>
          </p:txBody>
        </p:sp>
      </p:grpSp>
      <p:grpSp>
        <p:nvGrpSpPr>
          <p:cNvPr id="44" name="组合 44">
            <a:extLst>
              <a:ext uri="{FF2B5EF4-FFF2-40B4-BE49-F238E27FC236}">
                <a16:creationId xmlns:a16="http://schemas.microsoft.com/office/drawing/2014/main" id="{AF8207BF-FFE1-4F37-AF47-E06212F8FF7E}"/>
              </a:ext>
            </a:extLst>
          </p:cNvPr>
          <p:cNvGrpSpPr/>
          <p:nvPr/>
        </p:nvGrpSpPr>
        <p:grpSpPr>
          <a:xfrm>
            <a:off x="3330767" y="6016775"/>
            <a:ext cx="6752868" cy="399981"/>
            <a:chOff x="8258783" y="2250998"/>
            <a:chExt cx="6753779" cy="399980"/>
          </a:xfrm>
        </p:grpSpPr>
        <p:sp>
          <p:nvSpPr>
            <p:cNvPr id="45" name="矩形 44">
              <a:extLst>
                <a:ext uri="{FF2B5EF4-FFF2-40B4-BE49-F238E27FC236}">
                  <a16:creationId xmlns:a16="http://schemas.microsoft.com/office/drawing/2014/main" id="{80040C17-A785-473A-AA96-76B99CD58FC6}"/>
                </a:ext>
              </a:extLst>
            </p:cNvPr>
            <p:cNvSpPr/>
            <p:nvPr/>
          </p:nvSpPr>
          <p:spPr>
            <a:xfrm>
              <a:off x="8258783" y="2358640"/>
              <a:ext cx="651753" cy="1848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46" name="文本框 45">
              <a:extLst>
                <a:ext uri="{FF2B5EF4-FFF2-40B4-BE49-F238E27FC236}">
                  <a16:creationId xmlns:a16="http://schemas.microsoft.com/office/drawing/2014/main" id="{FC2DA71A-B4A8-4B6B-947A-85E0DC0275FF}"/>
                </a:ext>
              </a:extLst>
            </p:cNvPr>
            <p:cNvSpPr txBox="1"/>
            <p:nvPr/>
          </p:nvSpPr>
          <p:spPr>
            <a:xfrm>
              <a:off x="9055765" y="2250998"/>
              <a:ext cx="5956797" cy="399980"/>
            </a:xfrm>
            <a:prstGeom prst="rect">
              <a:avLst/>
            </a:prstGeom>
            <a:noFill/>
          </p:spPr>
          <p:txBody>
            <a:bodyPr wrap="square" rtlCol="0">
              <a:spAutoFit/>
            </a:bodyPr>
            <a:lstStyle/>
            <a:p>
              <a:pPr defTabSz="914285">
                <a:defRPr/>
              </a:pPr>
              <a:r>
                <a:rPr lang="en-US" altLang="zh-CN" sz="1999" b="1" dirty="0">
                  <a:solidFill>
                    <a:prstClr val="white">
                      <a:lumMod val="50000"/>
                    </a:prstClr>
                  </a:solidFill>
                  <a:latin typeface="Arial"/>
                  <a:ea typeface="微软雅黑"/>
                </a:rPr>
                <a:t>Files</a:t>
              </a:r>
              <a:r>
                <a:rPr lang="zh-CN" altLang="en-US" sz="1999" dirty="0">
                  <a:solidFill>
                    <a:prstClr val="white">
                      <a:lumMod val="50000"/>
                    </a:prstClr>
                  </a:solidFill>
                  <a:ea typeface="微软雅黑"/>
                </a:rPr>
                <a:t>（文件数量）</a:t>
              </a:r>
              <a:endParaRPr lang="zh-CN" altLang="en-US" sz="1999" dirty="0">
                <a:solidFill>
                  <a:prstClr val="white">
                    <a:lumMod val="50000"/>
                  </a:prstClr>
                </a:solidFill>
                <a:latin typeface="Arial"/>
                <a:ea typeface="微软雅黑"/>
              </a:endParaRPr>
            </a:p>
          </p:txBody>
        </p:sp>
      </p:grpSp>
    </p:spTree>
    <p:extLst>
      <p:ext uri="{BB962C8B-B14F-4D97-AF65-F5344CB8AC3E}">
        <p14:creationId xmlns:p14="http://schemas.microsoft.com/office/powerpoint/2010/main" val="1026270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72689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实验结果：针对前导文件</a:t>
            </a:r>
          </a:p>
        </p:txBody>
      </p:sp>
      <p:sp>
        <p:nvSpPr>
          <p:cNvPr id="24" name="矩形 23">
            <a:extLst>
              <a:ext uri="{FF2B5EF4-FFF2-40B4-BE49-F238E27FC236}">
                <a16:creationId xmlns:a16="http://schemas.microsoft.com/office/drawing/2014/main" id="{E0B31EC5-8B64-4854-9811-18E20AB545C7}"/>
              </a:ext>
            </a:extLst>
          </p:cNvPr>
          <p:cNvSpPr/>
          <p:nvPr/>
        </p:nvSpPr>
        <p:spPr>
          <a:xfrm>
            <a:off x="-16121" y="3690388"/>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CB7473C0-8880-469C-98D5-66DB4AF408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6" name="矩形 25">
            <a:extLst>
              <a:ext uri="{FF2B5EF4-FFF2-40B4-BE49-F238E27FC236}">
                <a16:creationId xmlns:a16="http://schemas.microsoft.com/office/drawing/2014/main" id="{A8CA41E5-D720-4053-996A-75F9161E9FB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7" name="矩形 26">
            <a:extLst>
              <a:ext uri="{FF2B5EF4-FFF2-40B4-BE49-F238E27FC236}">
                <a16:creationId xmlns:a16="http://schemas.microsoft.com/office/drawing/2014/main" id="{603F9574-B3FD-4A79-BBDA-B7B5446C3F55}"/>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6114A5B-BBB7-4E95-9BED-27EEC3EDC738}"/>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8" name="矩形 47">
            <a:extLst>
              <a:ext uri="{FF2B5EF4-FFF2-40B4-BE49-F238E27FC236}">
                <a16:creationId xmlns:a16="http://schemas.microsoft.com/office/drawing/2014/main" id="{80312F7A-A313-4E0B-87A2-1680CA870112}"/>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9" name="矩形 48">
            <a:extLst>
              <a:ext uri="{FF2B5EF4-FFF2-40B4-BE49-F238E27FC236}">
                <a16:creationId xmlns:a16="http://schemas.microsoft.com/office/drawing/2014/main" id="{4707C657-36B1-4C1D-A3BA-639B2893CEF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50" name="矩形 49">
            <a:extLst>
              <a:ext uri="{FF2B5EF4-FFF2-40B4-BE49-F238E27FC236}">
                <a16:creationId xmlns:a16="http://schemas.microsoft.com/office/drawing/2014/main" id="{B64F1F87-5F14-4FD3-82BE-CBC7ECACE4D7}"/>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51" name="矩形 50">
            <a:extLst>
              <a:ext uri="{FF2B5EF4-FFF2-40B4-BE49-F238E27FC236}">
                <a16:creationId xmlns:a16="http://schemas.microsoft.com/office/drawing/2014/main" id="{171A3A84-D9F3-4E0C-8262-EA811934B1A4}"/>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2" name="矩形 51">
            <a:extLst>
              <a:ext uri="{FF2B5EF4-FFF2-40B4-BE49-F238E27FC236}">
                <a16:creationId xmlns:a16="http://schemas.microsoft.com/office/drawing/2014/main" id="{151358DF-94D3-4EE3-AD1F-70ACD0E63342}"/>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53" name="图片 52">
            <a:extLst>
              <a:ext uri="{FF2B5EF4-FFF2-40B4-BE49-F238E27FC236}">
                <a16:creationId xmlns:a16="http://schemas.microsoft.com/office/drawing/2014/main" id="{16ACF32E-B940-46D2-9C5A-11E6FBF7CAD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pic>
        <p:nvPicPr>
          <p:cNvPr id="4" name="图片 3">
            <a:extLst>
              <a:ext uri="{FF2B5EF4-FFF2-40B4-BE49-F238E27FC236}">
                <a16:creationId xmlns:a16="http://schemas.microsoft.com/office/drawing/2014/main" id="{AA79D34E-51BE-4219-A9AB-7F609A6794F7}"/>
              </a:ext>
            </a:extLst>
          </p:cNvPr>
          <p:cNvPicPr>
            <a:picLocks noChangeAspect="1"/>
          </p:cNvPicPr>
          <p:nvPr/>
        </p:nvPicPr>
        <p:blipFill rotWithShape="1">
          <a:blip r:embed="rId4"/>
          <a:srcRect t="6251"/>
          <a:stretch/>
        </p:blipFill>
        <p:spPr>
          <a:xfrm>
            <a:off x="2010787" y="1791313"/>
            <a:ext cx="9759441" cy="4363221"/>
          </a:xfrm>
          <a:prstGeom prst="rect">
            <a:avLst/>
          </a:prstGeom>
        </p:spPr>
      </p:pic>
    </p:spTree>
    <p:extLst>
      <p:ext uri="{BB962C8B-B14F-4D97-AF65-F5344CB8AC3E}">
        <p14:creationId xmlns:p14="http://schemas.microsoft.com/office/powerpoint/2010/main" val="7732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014124" y="982715"/>
            <a:ext cx="1620957" cy="523220"/>
          </a:xfrm>
          <a:prstGeom prst="rect">
            <a:avLst/>
          </a:prstGeom>
        </p:spPr>
        <p:txBody>
          <a:bodyPr wrap="none">
            <a:spAutoFit/>
          </a:bodyPr>
          <a:lstStyle/>
          <a:p>
            <a:pPr eaLnBrk="1" fontAlgn="auto" hangingPunct="1">
              <a:spcBef>
                <a:spcPts val="0"/>
              </a:spcBef>
              <a:spcAft>
                <a:spcPts val="0"/>
              </a:spcAft>
              <a:defRPr/>
            </a:pPr>
            <a:r>
              <a:rPr lang="zh-CN" altLang="en-US" sz="2800" kern="100" dirty="0">
                <a:latin typeface="+mn-ea"/>
                <a:ea typeface="+mn-ea"/>
                <a:cs typeface="Times New Roman" panose="02020603050405020304" pitchFamily="18" charset="0"/>
              </a:rPr>
              <a:t>论文概况</a:t>
            </a:r>
            <a:endParaRPr lang="zh-CN" altLang="zh-CN" sz="2800" kern="100" dirty="0">
              <a:latin typeface="+mn-ea"/>
              <a:ea typeface="+mn-ea"/>
              <a:cs typeface="Times New Roman" panose="02020603050405020304" pitchFamily="18" charset="0"/>
            </a:endParaRPr>
          </a:p>
        </p:txBody>
      </p:sp>
      <p:sp>
        <p:nvSpPr>
          <p:cNvPr id="20" name="矩形 19"/>
          <p:cNvSpPr/>
          <p:nvPr/>
        </p:nvSpPr>
        <p:spPr>
          <a:xfrm>
            <a:off x="7014182" y="1743957"/>
            <a:ext cx="4134465" cy="523220"/>
          </a:xfrm>
          <a:prstGeom prst="rect">
            <a:avLst/>
          </a:prstGeom>
        </p:spPr>
        <p:txBody>
          <a:bodyPr wrap="none">
            <a:spAutoFit/>
          </a:bodyPr>
          <a:lstStyle/>
          <a:p>
            <a:pPr eaLnBrk="1" fontAlgn="auto" hangingPunct="1">
              <a:spcBef>
                <a:spcPts val="0"/>
              </a:spcBef>
              <a:spcAft>
                <a:spcPts val="0"/>
              </a:spcAft>
              <a:defRPr/>
            </a:pPr>
            <a:r>
              <a:rPr lang="zh-CN" altLang="en-US" sz="2800" kern="100" dirty="0">
                <a:latin typeface="+mn-ea"/>
                <a:ea typeface="+mn-ea"/>
                <a:cs typeface="Times New Roman" panose="02020603050405020304" pitchFamily="18" charset="0"/>
              </a:rPr>
              <a:t>要解决的问题与技术路线</a:t>
            </a:r>
            <a:endParaRPr lang="zh-CN" altLang="zh-CN" sz="2800" kern="100" dirty="0">
              <a:latin typeface="+mn-ea"/>
              <a:ea typeface="+mn-ea"/>
              <a:cs typeface="Times New Roman" panose="02020603050405020304" pitchFamily="18" charset="0"/>
            </a:endParaRPr>
          </a:p>
        </p:txBody>
      </p:sp>
      <p:sp>
        <p:nvSpPr>
          <p:cNvPr id="25" name="矩形 24"/>
          <p:cNvSpPr/>
          <p:nvPr/>
        </p:nvSpPr>
        <p:spPr>
          <a:xfrm>
            <a:off x="7014182" y="2507991"/>
            <a:ext cx="3416320" cy="523220"/>
          </a:xfrm>
          <a:prstGeom prst="rect">
            <a:avLst/>
          </a:prstGeom>
        </p:spPr>
        <p:txBody>
          <a:bodyPr wrap="none">
            <a:spAutoFit/>
          </a:bodyPr>
          <a:lstStyle/>
          <a:p>
            <a:pPr eaLnBrk="1" fontAlgn="auto" hangingPunct="1">
              <a:spcBef>
                <a:spcPts val="0"/>
              </a:spcBef>
              <a:spcAft>
                <a:spcPts val="0"/>
              </a:spcAft>
              <a:defRPr/>
            </a:pPr>
            <a:r>
              <a:rPr lang="zh-CN" altLang="en-US" sz="2800" kern="100" dirty="0">
                <a:latin typeface="+mn-ea"/>
                <a:ea typeface="+mn-ea"/>
                <a:cs typeface="Times New Roman" panose="02020603050405020304" pitchFamily="18" charset="0"/>
              </a:rPr>
              <a:t>关键问题与解决方案</a:t>
            </a:r>
            <a:endParaRPr lang="zh-CN" altLang="zh-CN" sz="2800" kern="100" dirty="0">
              <a:latin typeface="+mn-ea"/>
              <a:ea typeface="+mn-ea"/>
              <a:cs typeface="Times New Roman" panose="02020603050405020304" pitchFamily="18" charset="0"/>
            </a:endParaRPr>
          </a:p>
        </p:txBody>
      </p:sp>
      <p:grpSp>
        <p:nvGrpSpPr>
          <p:cNvPr id="30" name="组合 29"/>
          <p:cNvGrpSpPr>
            <a:grpSpLocks noChangeAspect="1"/>
          </p:cNvGrpSpPr>
          <p:nvPr/>
        </p:nvGrpSpPr>
        <p:grpSpPr bwMode="auto">
          <a:xfrm>
            <a:off x="6238366" y="973190"/>
            <a:ext cx="479425" cy="481012"/>
            <a:chOff x="1928879" y="1944350"/>
            <a:chExt cx="1129689" cy="1129689"/>
          </a:xfrm>
        </p:grpSpPr>
        <p:sp>
          <p:nvSpPr>
            <p:cNvPr id="31" name="椭圆 30"/>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8214" name="Freeform 7"/>
            <p:cNvSpPr>
              <a:spLocks noEditPoints="1"/>
            </p:cNvSpPr>
            <p:nvPr/>
          </p:nvSpPr>
          <p:spPr bwMode="auto">
            <a:xfrm>
              <a:off x="2108994" y="2226858"/>
              <a:ext cx="751325" cy="615695"/>
            </a:xfrm>
            <a:custGeom>
              <a:avLst/>
              <a:gdLst>
                <a:gd name="T0" fmla="*/ 413696 w 563"/>
                <a:gd name="T1" fmla="*/ 496830 h 461"/>
                <a:gd name="T2" fmla="*/ 428375 w 563"/>
                <a:gd name="T3" fmla="*/ 494159 h 461"/>
                <a:gd name="T4" fmla="*/ 736645 w 563"/>
                <a:gd name="T5" fmla="*/ 331220 h 461"/>
                <a:gd name="T6" fmla="*/ 745987 w 563"/>
                <a:gd name="T7" fmla="*/ 301837 h 461"/>
                <a:gd name="T8" fmla="*/ 716628 w 563"/>
                <a:gd name="T9" fmla="*/ 293824 h 461"/>
                <a:gd name="T10" fmla="*/ 415030 w 563"/>
                <a:gd name="T11" fmla="*/ 452756 h 461"/>
                <a:gd name="T12" fmla="*/ 78736 w 563"/>
                <a:gd name="T13" fmla="*/ 380636 h 461"/>
                <a:gd name="T14" fmla="*/ 50711 w 563"/>
                <a:gd name="T15" fmla="*/ 337898 h 461"/>
                <a:gd name="T16" fmla="*/ 94750 w 563"/>
                <a:gd name="T17" fmla="*/ 309851 h 461"/>
                <a:gd name="T18" fmla="*/ 417699 w 563"/>
                <a:gd name="T19" fmla="*/ 377965 h 461"/>
                <a:gd name="T20" fmla="*/ 428375 w 563"/>
                <a:gd name="T21" fmla="*/ 375293 h 461"/>
                <a:gd name="T22" fmla="*/ 736645 w 563"/>
                <a:gd name="T23" fmla="*/ 212355 h 461"/>
                <a:gd name="T24" fmla="*/ 745987 w 563"/>
                <a:gd name="T25" fmla="*/ 184308 h 461"/>
                <a:gd name="T26" fmla="*/ 716628 w 563"/>
                <a:gd name="T27" fmla="*/ 174959 h 461"/>
                <a:gd name="T28" fmla="*/ 413696 w 563"/>
                <a:gd name="T29" fmla="*/ 335227 h 461"/>
                <a:gd name="T30" fmla="*/ 78736 w 563"/>
                <a:gd name="T31" fmla="*/ 263106 h 461"/>
                <a:gd name="T32" fmla="*/ 50711 w 563"/>
                <a:gd name="T33" fmla="*/ 219032 h 461"/>
                <a:gd name="T34" fmla="*/ 94750 w 563"/>
                <a:gd name="T35" fmla="*/ 190986 h 461"/>
                <a:gd name="T36" fmla="*/ 397682 w 563"/>
                <a:gd name="T37" fmla="*/ 255093 h 461"/>
                <a:gd name="T38" fmla="*/ 408358 w 563"/>
                <a:gd name="T39" fmla="*/ 252422 h 461"/>
                <a:gd name="T40" fmla="*/ 717962 w 563"/>
                <a:gd name="T41" fmla="*/ 92154 h 461"/>
                <a:gd name="T42" fmla="*/ 713959 w 563"/>
                <a:gd name="T43" fmla="*/ 64107 h 461"/>
                <a:gd name="T44" fmla="*/ 413696 w 563"/>
                <a:gd name="T45" fmla="*/ 5342 h 461"/>
                <a:gd name="T46" fmla="*/ 332291 w 563"/>
                <a:gd name="T47" fmla="*/ 16027 h 461"/>
                <a:gd name="T48" fmla="*/ 54715 w 563"/>
                <a:gd name="T49" fmla="*/ 152254 h 461"/>
                <a:gd name="T50" fmla="*/ 44039 w 563"/>
                <a:gd name="T51" fmla="*/ 158932 h 461"/>
                <a:gd name="T52" fmla="*/ 9342 w 563"/>
                <a:gd name="T53" fmla="*/ 209684 h 461"/>
                <a:gd name="T54" fmla="*/ 33363 w 563"/>
                <a:gd name="T55" fmla="*/ 285811 h 461"/>
                <a:gd name="T56" fmla="*/ 9342 w 563"/>
                <a:gd name="T57" fmla="*/ 328549 h 461"/>
                <a:gd name="T58" fmla="*/ 33363 w 563"/>
                <a:gd name="T59" fmla="*/ 404676 h 461"/>
                <a:gd name="T60" fmla="*/ 9342 w 563"/>
                <a:gd name="T61" fmla="*/ 447414 h 461"/>
                <a:gd name="T62" fmla="*/ 69394 w 563"/>
                <a:gd name="T63" fmla="*/ 540903 h 461"/>
                <a:gd name="T64" fmla="*/ 415030 w 563"/>
                <a:gd name="T65" fmla="*/ 614359 h 461"/>
                <a:gd name="T66" fmla="*/ 428375 w 563"/>
                <a:gd name="T67" fmla="*/ 613024 h 461"/>
                <a:gd name="T68" fmla="*/ 736645 w 563"/>
                <a:gd name="T69" fmla="*/ 450085 h 461"/>
                <a:gd name="T70" fmla="*/ 745987 w 563"/>
                <a:gd name="T71" fmla="*/ 420703 h 461"/>
                <a:gd name="T72" fmla="*/ 716628 w 563"/>
                <a:gd name="T73" fmla="*/ 411354 h 461"/>
                <a:gd name="T74" fmla="*/ 413696 w 563"/>
                <a:gd name="T75" fmla="*/ 571621 h 461"/>
                <a:gd name="T76" fmla="*/ 78736 w 563"/>
                <a:gd name="T77" fmla="*/ 499501 h 461"/>
                <a:gd name="T78" fmla="*/ 50711 w 563"/>
                <a:gd name="T79" fmla="*/ 455427 h 461"/>
                <a:gd name="T80" fmla="*/ 94750 w 563"/>
                <a:gd name="T81" fmla="*/ 427380 h 461"/>
                <a:gd name="T82" fmla="*/ 413696 w 563"/>
                <a:gd name="T83" fmla="*/ 496830 h 461"/>
                <a:gd name="T84" fmla="*/ 395013 w 563"/>
                <a:gd name="T85" fmla="*/ 76127 h 461"/>
                <a:gd name="T86" fmla="*/ 539139 w 563"/>
                <a:gd name="T87" fmla="*/ 104174 h 461"/>
                <a:gd name="T88" fmla="*/ 476417 w 563"/>
                <a:gd name="T89" fmla="*/ 134892 h 461"/>
                <a:gd name="T90" fmla="*/ 332291 w 563"/>
                <a:gd name="T91" fmla="*/ 105510 h 461"/>
                <a:gd name="T92" fmla="*/ 395013 w 563"/>
                <a:gd name="T93" fmla="*/ 76127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33" name="组合 32"/>
          <p:cNvGrpSpPr>
            <a:grpSpLocks noChangeAspect="1"/>
          </p:cNvGrpSpPr>
          <p:nvPr/>
        </p:nvGrpSpPr>
        <p:grpSpPr bwMode="auto">
          <a:xfrm>
            <a:off x="6238424" y="1734432"/>
            <a:ext cx="479425" cy="481013"/>
            <a:chOff x="1928879" y="1944350"/>
            <a:chExt cx="1129689" cy="1129689"/>
          </a:xfrm>
        </p:grpSpPr>
        <p:sp>
          <p:nvSpPr>
            <p:cNvPr id="34" name="椭圆 33"/>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8212" name="Freeform 18"/>
            <p:cNvSpPr>
              <a:spLocks noEditPoints="1"/>
            </p:cNvSpPr>
            <p:nvPr/>
          </p:nvSpPr>
          <p:spPr bwMode="auto">
            <a:xfrm>
              <a:off x="2155101" y="2105687"/>
              <a:ext cx="659346" cy="790830"/>
            </a:xfrm>
            <a:custGeom>
              <a:avLst/>
              <a:gdLst>
                <a:gd name="T0" fmla="*/ 659346 w 456"/>
                <a:gd name="T1" fmla="*/ 761968 h 548"/>
                <a:gd name="T2" fmla="*/ 630427 w 456"/>
                <a:gd name="T3" fmla="*/ 790830 h 548"/>
                <a:gd name="T4" fmla="*/ 121458 w 456"/>
                <a:gd name="T5" fmla="*/ 790830 h 548"/>
                <a:gd name="T6" fmla="*/ 0 w 456"/>
                <a:gd name="T7" fmla="*/ 669608 h 548"/>
                <a:gd name="T8" fmla="*/ 121458 w 456"/>
                <a:gd name="T9" fmla="*/ 548386 h 548"/>
                <a:gd name="T10" fmla="*/ 630427 w 456"/>
                <a:gd name="T11" fmla="*/ 548386 h 548"/>
                <a:gd name="T12" fmla="*/ 659346 w 456"/>
                <a:gd name="T13" fmla="*/ 575805 h 548"/>
                <a:gd name="T14" fmla="*/ 630427 w 456"/>
                <a:gd name="T15" fmla="*/ 604667 h 548"/>
                <a:gd name="T16" fmla="*/ 130134 w 456"/>
                <a:gd name="T17" fmla="*/ 604667 h 548"/>
                <a:gd name="T18" fmla="*/ 65067 w 456"/>
                <a:gd name="T19" fmla="*/ 669608 h 548"/>
                <a:gd name="T20" fmla="*/ 130134 w 456"/>
                <a:gd name="T21" fmla="*/ 734548 h 548"/>
                <a:gd name="T22" fmla="*/ 630427 w 456"/>
                <a:gd name="T23" fmla="*/ 734548 h 548"/>
                <a:gd name="T24" fmla="*/ 659346 w 456"/>
                <a:gd name="T25" fmla="*/ 761968 h 548"/>
                <a:gd name="T26" fmla="*/ 339795 w 456"/>
                <a:gd name="T27" fmla="*/ 112563 h 548"/>
                <a:gd name="T28" fmla="*/ 446794 w 456"/>
                <a:gd name="T29" fmla="*/ 8659 h 548"/>
                <a:gd name="T30" fmla="*/ 446794 w 456"/>
                <a:gd name="T31" fmla="*/ 0 h 548"/>
                <a:gd name="T32" fmla="*/ 438118 w 456"/>
                <a:gd name="T33" fmla="*/ 0 h 548"/>
                <a:gd name="T34" fmla="*/ 329673 w 456"/>
                <a:gd name="T35" fmla="*/ 103905 h 548"/>
                <a:gd name="T36" fmla="*/ 331119 w 456"/>
                <a:gd name="T37" fmla="*/ 111120 h 548"/>
                <a:gd name="T38" fmla="*/ 339795 w 456"/>
                <a:gd name="T39" fmla="*/ 112563 h 548"/>
                <a:gd name="T40" fmla="*/ 537888 w 456"/>
                <a:gd name="T41" fmla="*/ 197708 h 548"/>
                <a:gd name="T42" fmla="*/ 426551 w 456"/>
                <a:gd name="T43" fmla="*/ 122665 h 548"/>
                <a:gd name="T44" fmla="*/ 335457 w 456"/>
                <a:gd name="T45" fmla="*/ 141426 h 548"/>
                <a:gd name="T46" fmla="*/ 245809 w 456"/>
                <a:gd name="T47" fmla="*/ 122665 h 548"/>
                <a:gd name="T48" fmla="*/ 134472 w 456"/>
                <a:gd name="T49" fmla="*/ 197708 h 548"/>
                <a:gd name="T50" fmla="*/ 253038 w 456"/>
                <a:gd name="T51" fmla="*/ 492104 h 548"/>
                <a:gd name="T52" fmla="*/ 335457 w 456"/>
                <a:gd name="T53" fmla="*/ 473344 h 548"/>
                <a:gd name="T54" fmla="*/ 419321 w 456"/>
                <a:gd name="T55" fmla="*/ 492104 h 548"/>
                <a:gd name="T56" fmla="*/ 537888 w 456"/>
                <a:gd name="T57" fmla="*/ 197708 h 548"/>
                <a:gd name="T58" fmla="*/ 248701 w 456"/>
                <a:gd name="T59" fmla="*/ 181833 h 548"/>
                <a:gd name="T60" fmla="*/ 242917 w 456"/>
                <a:gd name="T61" fmla="*/ 181833 h 548"/>
                <a:gd name="T62" fmla="*/ 185080 w 456"/>
                <a:gd name="T63" fmla="*/ 232342 h 548"/>
                <a:gd name="T64" fmla="*/ 172066 w 456"/>
                <a:gd name="T65" fmla="*/ 243887 h 548"/>
                <a:gd name="T66" fmla="*/ 170620 w 456"/>
                <a:gd name="T67" fmla="*/ 243887 h 548"/>
                <a:gd name="T68" fmla="*/ 167728 w 456"/>
                <a:gd name="T69" fmla="*/ 242444 h 548"/>
                <a:gd name="T70" fmla="*/ 157607 w 456"/>
                <a:gd name="T71" fmla="*/ 226570 h 548"/>
                <a:gd name="T72" fmla="*/ 242917 w 456"/>
                <a:gd name="T73" fmla="*/ 152971 h 548"/>
                <a:gd name="T74" fmla="*/ 250147 w 456"/>
                <a:gd name="T75" fmla="*/ 152971 h 548"/>
                <a:gd name="T76" fmla="*/ 261714 w 456"/>
                <a:gd name="T77" fmla="*/ 168845 h 548"/>
                <a:gd name="T78" fmla="*/ 248701 w 456"/>
                <a:gd name="T79" fmla="*/ 181833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52" name="组合 51"/>
          <p:cNvGrpSpPr>
            <a:grpSpLocks noChangeAspect="1"/>
          </p:cNvGrpSpPr>
          <p:nvPr/>
        </p:nvGrpSpPr>
        <p:grpSpPr bwMode="auto">
          <a:xfrm>
            <a:off x="6238424" y="2498466"/>
            <a:ext cx="479425" cy="481013"/>
            <a:chOff x="2817516" y="1944350"/>
            <a:chExt cx="1129689" cy="1129689"/>
          </a:xfrm>
        </p:grpSpPr>
        <p:sp>
          <p:nvSpPr>
            <p:cNvPr id="53" name="椭圆 52"/>
            <p:cNvSpPr/>
            <p:nvPr/>
          </p:nvSpPr>
          <p:spPr>
            <a:xfrm>
              <a:off x="2817516"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8208" name="Freeform 5"/>
            <p:cNvSpPr>
              <a:spLocks noEditPoints="1"/>
            </p:cNvSpPr>
            <p:nvPr/>
          </p:nvSpPr>
          <p:spPr bwMode="auto">
            <a:xfrm>
              <a:off x="3195035" y="2160665"/>
              <a:ext cx="444894" cy="657916"/>
            </a:xfrm>
            <a:custGeom>
              <a:avLst/>
              <a:gdLst>
                <a:gd name="T0" fmla="*/ 266092 w 316"/>
                <a:gd name="T1" fmla="*/ 22541 h 467"/>
                <a:gd name="T2" fmla="*/ 316776 w 316"/>
                <a:gd name="T3" fmla="*/ 9862 h 467"/>
                <a:gd name="T4" fmla="*/ 422368 w 316"/>
                <a:gd name="T5" fmla="*/ 73258 h 467"/>
                <a:gd name="T6" fmla="*/ 435039 w 316"/>
                <a:gd name="T7" fmla="*/ 125384 h 467"/>
                <a:gd name="T8" fmla="*/ 419552 w 316"/>
                <a:gd name="T9" fmla="*/ 147925 h 467"/>
                <a:gd name="T10" fmla="*/ 252013 w 316"/>
                <a:gd name="T11" fmla="*/ 46491 h 467"/>
                <a:gd name="T12" fmla="*/ 266092 w 316"/>
                <a:gd name="T13" fmla="*/ 22541 h 467"/>
                <a:gd name="T14" fmla="*/ 230894 w 316"/>
                <a:gd name="T15" fmla="*/ 81711 h 467"/>
                <a:gd name="T16" fmla="*/ 206960 w 316"/>
                <a:gd name="T17" fmla="*/ 119749 h 467"/>
                <a:gd name="T18" fmla="*/ 374499 w 316"/>
                <a:gd name="T19" fmla="*/ 221184 h 467"/>
                <a:gd name="T20" fmla="*/ 398434 w 316"/>
                <a:gd name="T21" fmla="*/ 183146 h 467"/>
                <a:gd name="T22" fmla="*/ 230894 w 316"/>
                <a:gd name="T23" fmla="*/ 81711 h 467"/>
                <a:gd name="T24" fmla="*/ 2816 w 316"/>
                <a:gd name="T25" fmla="*/ 628331 h 467"/>
                <a:gd name="T26" fmla="*/ 18303 w 316"/>
                <a:gd name="T27" fmla="*/ 498720 h 467"/>
                <a:gd name="T28" fmla="*/ 126710 w 316"/>
                <a:gd name="T29" fmla="*/ 564934 h 467"/>
                <a:gd name="T30" fmla="*/ 18303 w 316"/>
                <a:gd name="T31" fmla="*/ 638193 h 467"/>
                <a:gd name="T32" fmla="*/ 2816 w 316"/>
                <a:gd name="T33" fmla="*/ 628331 h 467"/>
                <a:gd name="T34" fmla="*/ 28158 w 316"/>
                <a:gd name="T35" fmla="*/ 417009 h 467"/>
                <a:gd name="T36" fmla="*/ 187250 w 316"/>
                <a:gd name="T37" fmla="*/ 153561 h 467"/>
                <a:gd name="T38" fmla="*/ 242157 w 316"/>
                <a:gd name="T39" fmla="*/ 187372 h 467"/>
                <a:gd name="T40" fmla="*/ 83066 w 316"/>
                <a:gd name="T41" fmla="*/ 450820 h 467"/>
                <a:gd name="T42" fmla="*/ 28158 w 316"/>
                <a:gd name="T43" fmla="*/ 417009 h 467"/>
                <a:gd name="T44" fmla="*/ 139381 w 316"/>
                <a:gd name="T45" fmla="*/ 484632 h 467"/>
                <a:gd name="T46" fmla="*/ 298473 w 316"/>
                <a:gd name="T47" fmla="*/ 222593 h 467"/>
                <a:gd name="T48" fmla="*/ 354789 w 316"/>
                <a:gd name="T49" fmla="*/ 256404 h 467"/>
                <a:gd name="T50" fmla="*/ 195697 w 316"/>
                <a:gd name="T51" fmla="*/ 518443 h 467"/>
                <a:gd name="T52" fmla="*/ 139381 w 316"/>
                <a:gd name="T53" fmla="*/ 484632 h 467"/>
                <a:gd name="T54" fmla="*/ 133750 w 316"/>
                <a:gd name="T55" fmla="*/ 628331 h 467"/>
                <a:gd name="T56" fmla="*/ 423776 w 316"/>
                <a:gd name="T57" fmla="*/ 628331 h 467"/>
                <a:gd name="T58" fmla="*/ 437855 w 316"/>
                <a:gd name="T59" fmla="*/ 642419 h 467"/>
                <a:gd name="T60" fmla="*/ 423776 w 316"/>
                <a:gd name="T61" fmla="*/ 657916 h 467"/>
                <a:gd name="T62" fmla="*/ 133750 w 316"/>
                <a:gd name="T63" fmla="*/ 657916 h 467"/>
                <a:gd name="T64" fmla="*/ 118263 w 316"/>
                <a:gd name="T65" fmla="*/ 642419 h 467"/>
                <a:gd name="T66" fmla="*/ 133750 w 316"/>
                <a:gd name="T67" fmla="*/ 628331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35" name="矩形 34"/>
          <p:cNvSpPr/>
          <p:nvPr/>
        </p:nvSpPr>
        <p:spPr>
          <a:xfrm>
            <a:off x="7014124" y="3277928"/>
            <a:ext cx="1620957" cy="523220"/>
          </a:xfrm>
          <a:prstGeom prst="rect">
            <a:avLst/>
          </a:prstGeom>
        </p:spPr>
        <p:txBody>
          <a:bodyPr wrap="none">
            <a:spAutoFit/>
          </a:bodyPr>
          <a:lstStyle/>
          <a:p>
            <a:pPr eaLnBrk="1" fontAlgn="auto" hangingPunct="1">
              <a:spcBef>
                <a:spcPts val="0"/>
              </a:spcBef>
              <a:spcAft>
                <a:spcPts val="0"/>
              </a:spcAft>
              <a:defRPr/>
            </a:pPr>
            <a:r>
              <a:rPr lang="zh-CN" altLang="en-US" sz="2800" kern="100" dirty="0">
                <a:latin typeface="+mn-ea"/>
                <a:ea typeface="+mn-ea"/>
                <a:cs typeface="Times New Roman" panose="02020603050405020304" pitchFamily="18" charset="0"/>
              </a:rPr>
              <a:t>验证手段</a:t>
            </a:r>
            <a:endParaRPr lang="zh-CN" altLang="zh-CN" sz="2800" kern="100" dirty="0">
              <a:latin typeface="+mn-ea"/>
              <a:ea typeface="+mn-ea"/>
              <a:cs typeface="Times New Roman" panose="02020603050405020304" pitchFamily="18" charset="0"/>
            </a:endParaRPr>
          </a:p>
        </p:txBody>
      </p:sp>
      <p:grpSp>
        <p:nvGrpSpPr>
          <p:cNvPr id="37" name="组合 36"/>
          <p:cNvGrpSpPr/>
          <p:nvPr/>
        </p:nvGrpSpPr>
        <p:grpSpPr bwMode="auto">
          <a:xfrm>
            <a:off x="6238366" y="3268403"/>
            <a:ext cx="479425" cy="481013"/>
            <a:chOff x="2558424" y="1401428"/>
            <a:chExt cx="1318727" cy="1318727"/>
          </a:xfrm>
        </p:grpSpPr>
        <p:sp>
          <p:nvSpPr>
            <p:cNvPr id="38" name="椭圆 37"/>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54" name="Freeform 11"/>
            <p:cNvSpPr/>
            <p:nvPr/>
          </p:nvSpPr>
          <p:spPr bwMode="auto">
            <a:xfrm>
              <a:off x="2676010" y="1814946"/>
              <a:ext cx="1083553" cy="597017"/>
            </a:xfrm>
            <a:custGeom>
              <a:avLst/>
              <a:gdLst>
                <a:gd name="T0" fmla="*/ 11105 w 683"/>
                <a:gd name="T1" fmla="*/ 187362 h 376"/>
                <a:gd name="T2" fmla="*/ 529878 w 683"/>
                <a:gd name="T3" fmla="*/ 1588 h 376"/>
                <a:gd name="T4" fmla="*/ 540983 w 683"/>
                <a:gd name="T5" fmla="*/ 1588 h 376"/>
                <a:gd name="T6" fmla="*/ 1070861 w 683"/>
                <a:gd name="T7" fmla="*/ 187362 h 376"/>
                <a:gd name="T8" fmla="*/ 1083553 w 683"/>
                <a:gd name="T9" fmla="*/ 204828 h 376"/>
                <a:gd name="T10" fmla="*/ 1070861 w 683"/>
                <a:gd name="T11" fmla="*/ 220706 h 376"/>
                <a:gd name="T12" fmla="*/ 890005 w 683"/>
                <a:gd name="T13" fmla="*/ 273104 h 376"/>
                <a:gd name="T14" fmla="*/ 536224 w 683"/>
                <a:gd name="T15" fmla="*/ 188950 h 376"/>
                <a:gd name="T16" fmla="*/ 520359 w 683"/>
                <a:gd name="T17" fmla="*/ 206415 h 376"/>
                <a:gd name="T18" fmla="*/ 536224 w 683"/>
                <a:gd name="T19" fmla="*/ 222294 h 376"/>
                <a:gd name="T20" fmla="*/ 864621 w 683"/>
                <a:gd name="T21" fmla="*/ 293745 h 376"/>
                <a:gd name="T22" fmla="*/ 864621 w 683"/>
                <a:gd name="T23" fmla="*/ 404892 h 376"/>
                <a:gd name="T24" fmla="*/ 864621 w 683"/>
                <a:gd name="T25" fmla="*/ 406480 h 376"/>
                <a:gd name="T26" fmla="*/ 534637 w 683"/>
                <a:gd name="T27" fmla="*/ 484282 h 376"/>
                <a:gd name="T28" fmla="*/ 206240 w 683"/>
                <a:gd name="T29" fmla="*/ 406480 h 376"/>
                <a:gd name="T30" fmla="*/ 206240 w 683"/>
                <a:gd name="T31" fmla="*/ 404892 h 376"/>
                <a:gd name="T32" fmla="*/ 206240 w 683"/>
                <a:gd name="T33" fmla="*/ 276279 h 376"/>
                <a:gd name="T34" fmla="*/ 112639 w 683"/>
                <a:gd name="T35" fmla="*/ 249286 h 376"/>
                <a:gd name="T36" fmla="*/ 112639 w 683"/>
                <a:gd name="T37" fmla="*/ 395365 h 376"/>
                <a:gd name="T38" fmla="*/ 145954 w 683"/>
                <a:gd name="T39" fmla="*/ 439824 h 376"/>
                <a:gd name="T40" fmla="*/ 118985 w 683"/>
                <a:gd name="T41" fmla="*/ 481107 h 376"/>
                <a:gd name="T42" fmla="*/ 130090 w 683"/>
                <a:gd name="T43" fmla="*/ 536680 h 376"/>
                <a:gd name="T44" fmla="*/ 44421 w 683"/>
                <a:gd name="T45" fmla="*/ 573200 h 376"/>
                <a:gd name="T46" fmla="*/ 61872 w 683"/>
                <a:gd name="T47" fmla="*/ 477931 h 376"/>
                <a:gd name="T48" fmla="*/ 41248 w 683"/>
                <a:gd name="T49" fmla="*/ 439824 h 376"/>
                <a:gd name="T50" fmla="*/ 72977 w 683"/>
                <a:gd name="T51" fmla="*/ 395365 h 376"/>
                <a:gd name="T52" fmla="*/ 72977 w 683"/>
                <a:gd name="T53" fmla="*/ 238172 h 376"/>
                <a:gd name="T54" fmla="*/ 12692 w 683"/>
                <a:gd name="T55" fmla="*/ 220706 h 376"/>
                <a:gd name="T56" fmla="*/ 0 w 683"/>
                <a:gd name="T57" fmla="*/ 204828 h 376"/>
                <a:gd name="T58" fmla="*/ 11105 w 683"/>
                <a:gd name="T59" fmla="*/ 187362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58" name="矩形 57">
            <a:extLst>
              <a:ext uri="{FF2B5EF4-FFF2-40B4-BE49-F238E27FC236}">
                <a16:creationId xmlns:a16="http://schemas.microsoft.com/office/drawing/2014/main" id="{C9F7B21A-5E3F-45C1-8109-2B3BB64F44E7}"/>
              </a:ext>
            </a:extLst>
          </p:cNvPr>
          <p:cNvSpPr/>
          <p:nvPr/>
        </p:nvSpPr>
        <p:spPr>
          <a:xfrm>
            <a:off x="0" y="0"/>
            <a:ext cx="36957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文本框 1">
            <a:extLst>
              <a:ext uri="{FF2B5EF4-FFF2-40B4-BE49-F238E27FC236}">
                <a16:creationId xmlns:a16="http://schemas.microsoft.com/office/drawing/2014/main" id="{F5D4334B-773E-4504-9C30-01C52CD58290}"/>
              </a:ext>
            </a:extLst>
          </p:cNvPr>
          <p:cNvSpPr txBox="1">
            <a:spLocks noChangeArrowheads="1"/>
          </p:cNvSpPr>
          <p:nvPr/>
        </p:nvSpPr>
        <p:spPr bwMode="auto">
          <a:xfrm>
            <a:off x="228167" y="3623920"/>
            <a:ext cx="334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微软雅黑" panose="020B0503020204020204" pitchFamily="34" charset="-122"/>
              </a:defRPr>
            </a:lvl1pPr>
            <a:lvl2pPr marL="742950" indent="-285750">
              <a:defRPr sz="1300">
                <a:solidFill>
                  <a:schemeClr val="tx1"/>
                </a:solidFill>
                <a:latin typeface="Nexa Light" panose="02000000000000000000" pitchFamily="50" charset="0"/>
                <a:ea typeface="微软雅黑" panose="020B0503020204020204" pitchFamily="34" charset="-122"/>
              </a:defRPr>
            </a:lvl2pPr>
            <a:lvl3pPr marL="1143000" indent="-228600">
              <a:defRPr sz="1300">
                <a:solidFill>
                  <a:schemeClr val="tx1"/>
                </a:solidFill>
                <a:latin typeface="Nexa Light" panose="02000000000000000000" pitchFamily="50" charset="0"/>
                <a:ea typeface="微软雅黑" panose="020B0503020204020204" pitchFamily="34" charset="-122"/>
              </a:defRPr>
            </a:lvl3pPr>
            <a:lvl4pPr marL="1600200" indent="-228600">
              <a:defRPr sz="1300">
                <a:solidFill>
                  <a:schemeClr val="tx1"/>
                </a:solidFill>
                <a:latin typeface="Nexa Light" panose="02000000000000000000" pitchFamily="50" charset="0"/>
                <a:ea typeface="微软雅黑" panose="020B0503020204020204" pitchFamily="34" charset="-122"/>
              </a:defRPr>
            </a:lvl4pPr>
            <a:lvl5pPr marL="2057400" indent="-228600">
              <a:defRPr sz="1300">
                <a:solidFill>
                  <a:schemeClr val="tx1"/>
                </a:solidFill>
                <a:latin typeface="Nexa Light" panose="02000000000000000000"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9pPr>
          </a:lstStyle>
          <a:p>
            <a:pPr algn="ctr" eaLnBrk="1" fontAlgn="auto" hangingPunct="1">
              <a:spcBef>
                <a:spcPts val="0"/>
              </a:spcBef>
              <a:spcAft>
                <a:spcPts val="0"/>
              </a:spcAft>
              <a:defRPr/>
            </a:pPr>
            <a:r>
              <a:rPr lang="zh-CN" altLang="en-US" sz="3200" dirty="0">
                <a:solidFill>
                  <a:schemeClr val="bg1"/>
                </a:solidFill>
                <a:latin typeface="+mn-ea"/>
                <a:ea typeface="+mn-ea"/>
              </a:rPr>
              <a:t>目录 </a:t>
            </a:r>
            <a:r>
              <a:rPr lang="en-US" altLang="zh-CN" sz="3200" dirty="0">
                <a:solidFill>
                  <a:schemeClr val="bg1"/>
                </a:solidFill>
                <a:latin typeface="+mn-ea"/>
                <a:ea typeface="+mn-ea"/>
              </a:rPr>
              <a:t>/ </a:t>
            </a:r>
            <a:r>
              <a:rPr lang="en-US" altLang="zh-CN" sz="2665" dirty="0">
                <a:solidFill>
                  <a:schemeClr val="bg1"/>
                </a:solidFill>
                <a:latin typeface="+mn-ea"/>
                <a:ea typeface="+mn-ea"/>
              </a:rPr>
              <a:t>CONTENTS</a:t>
            </a:r>
            <a:endParaRPr lang="zh-CN" altLang="en-US" sz="2665" dirty="0">
              <a:solidFill>
                <a:schemeClr val="bg1"/>
              </a:solidFill>
              <a:latin typeface="+mn-ea"/>
              <a:ea typeface="+mn-ea"/>
            </a:endParaRPr>
          </a:p>
        </p:txBody>
      </p:sp>
      <p:pic>
        <p:nvPicPr>
          <p:cNvPr id="60" name="图片 59">
            <a:extLst>
              <a:ext uri="{FF2B5EF4-FFF2-40B4-BE49-F238E27FC236}">
                <a16:creationId xmlns:a16="http://schemas.microsoft.com/office/drawing/2014/main" id="{69A2A5DA-9BD2-455F-B084-BF53684F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89" y="2625223"/>
            <a:ext cx="3528017" cy="670820"/>
          </a:xfrm>
          <a:prstGeom prst="rect">
            <a:avLst/>
          </a:prstGeom>
        </p:spPr>
      </p:pic>
      <p:sp>
        <p:nvSpPr>
          <p:cNvPr id="55" name="矩形 54">
            <a:extLst>
              <a:ext uri="{FF2B5EF4-FFF2-40B4-BE49-F238E27FC236}">
                <a16:creationId xmlns:a16="http://schemas.microsoft.com/office/drawing/2014/main" id="{B31954D0-7843-48E0-9FBF-FD766F8024D2}"/>
              </a:ext>
            </a:extLst>
          </p:cNvPr>
          <p:cNvSpPr/>
          <p:nvPr/>
        </p:nvSpPr>
        <p:spPr>
          <a:xfrm>
            <a:off x="7014124" y="4044963"/>
            <a:ext cx="902811" cy="523220"/>
          </a:xfrm>
          <a:prstGeom prst="rect">
            <a:avLst/>
          </a:prstGeom>
        </p:spPr>
        <p:txBody>
          <a:bodyPr wrap="none">
            <a:spAutoFit/>
          </a:bodyPr>
          <a:lstStyle/>
          <a:p>
            <a:pPr eaLnBrk="1" fontAlgn="auto" hangingPunct="1">
              <a:spcBef>
                <a:spcPts val="0"/>
              </a:spcBef>
              <a:spcAft>
                <a:spcPts val="0"/>
              </a:spcAft>
              <a:defRPr/>
            </a:pPr>
            <a:r>
              <a:rPr lang="zh-CN" altLang="en-US" sz="2800" kern="100" dirty="0">
                <a:latin typeface="+mn-ea"/>
                <a:ea typeface="+mn-ea"/>
                <a:cs typeface="Times New Roman" panose="02020603050405020304" pitchFamily="18" charset="0"/>
              </a:rPr>
              <a:t>结论</a:t>
            </a:r>
            <a:endParaRPr lang="zh-CN" altLang="zh-CN" sz="2800" kern="100" dirty="0">
              <a:latin typeface="+mn-ea"/>
              <a:ea typeface="+mn-ea"/>
              <a:cs typeface="Times New Roman" panose="02020603050405020304" pitchFamily="18" charset="0"/>
            </a:endParaRPr>
          </a:p>
        </p:txBody>
      </p:sp>
      <p:grpSp>
        <p:nvGrpSpPr>
          <p:cNvPr id="56" name="组合 55">
            <a:extLst>
              <a:ext uri="{FF2B5EF4-FFF2-40B4-BE49-F238E27FC236}">
                <a16:creationId xmlns:a16="http://schemas.microsoft.com/office/drawing/2014/main" id="{F565DFA9-D2CF-4802-959E-1080A774D611}"/>
              </a:ext>
            </a:extLst>
          </p:cNvPr>
          <p:cNvGrpSpPr>
            <a:grpSpLocks noChangeAspect="1"/>
          </p:cNvGrpSpPr>
          <p:nvPr/>
        </p:nvGrpSpPr>
        <p:grpSpPr bwMode="auto">
          <a:xfrm>
            <a:off x="6238366" y="4035438"/>
            <a:ext cx="479425" cy="481012"/>
            <a:chOff x="1928879" y="1944350"/>
            <a:chExt cx="1129689" cy="1129689"/>
          </a:xfrm>
        </p:grpSpPr>
        <p:sp>
          <p:nvSpPr>
            <p:cNvPr id="57" name="椭圆 56">
              <a:extLst>
                <a:ext uri="{FF2B5EF4-FFF2-40B4-BE49-F238E27FC236}">
                  <a16:creationId xmlns:a16="http://schemas.microsoft.com/office/drawing/2014/main" id="{C43AEBC9-09E1-4FD5-9C14-6D7E2E23F16E}"/>
                </a:ext>
              </a:extLst>
            </p:cNvPr>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61" name="Freeform 7">
              <a:extLst>
                <a:ext uri="{FF2B5EF4-FFF2-40B4-BE49-F238E27FC236}">
                  <a16:creationId xmlns:a16="http://schemas.microsoft.com/office/drawing/2014/main" id="{9577550C-F2F4-410C-BC1E-6E34AA422D3B}"/>
                </a:ext>
              </a:extLst>
            </p:cNvPr>
            <p:cNvSpPr>
              <a:spLocks noEditPoints="1"/>
            </p:cNvSpPr>
            <p:nvPr/>
          </p:nvSpPr>
          <p:spPr bwMode="auto">
            <a:xfrm>
              <a:off x="2108994" y="2226858"/>
              <a:ext cx="751325" cy="615695"/>
            </a:xfrm>
            <a:custGeom>
              <a:avLst/>
              <a:gdLst>
                <a:gd name="T0" fmla="*/ 413696 w 563"/>
                <a:gd name="T1" fmla="*/ 496830 h 461"/>
                <a:gd name="T2" fmla="*/ 428375 w 563"/>
                <a:gd name="T3" fmla="*/ 494159 h 461"/>
                <a:gd name="T4" fmla="*/ 736645 w 563"/>
                <a:gd name="T5" fmla="*/ 331220 h 461"/>
                <a:gd name="T6" fmla="*/ 745987 w 563"/>
                <a:gd name="T7" fmla="*/ 301837 h 461"/>
                <a:gd name="T8" fmla="*/ 716628 w 563"/>
                <a:gd name="T9" fmla="*/ 293824 h 461"/>
                <a:gd name="T10" fmla="*/ 415030 w 563"/>
                <a:gd name="T11" fmla="*/ 452756 h 461"/>
                <a:gd name="T12" fmla="*/ 78736 w 563"/>
                <a:gd name="T13" fmla="*/ 380636 h 461"/>
                <a:gd name="T14" fmla="*/ 50711 w 563"/>
                <a:gd name="T15" fmla="*/ 337898 h 461"/>
                <a:gd name="T16" fmla="*/ 94750 w 563"/>
                <a:gd name="T17" fmla="*/ 309851 h 461"/>
                <a:gd name="T18" fmla="*/ 417699 w 563"/>
                <a:gd name="T19" fmla="*/ 377965 h 461"/>
                <a:gd name="T20" fmla="*/ 428375 w 563"/>
                <a:gd name="T21" fmla="*/ 375293 h 461"/>
                <a:gd name="T22" fmla="*/ 736645 w 563"/>
                <a:gd name="T23" fmla="*/ 212355 h 461"/>
                <a:gd name="T24" fmla="*/ 745987 w 563"/>
                <a:gd name="T25" fmla="*/ 184308 h 461"/>
                <a:gd name="T26" fmla="*/ 716628 w 563"/>
                <a:gd name="T27" fmla="*/ 174959 h 461"/>
                <a:gd name="T28" fmla="*/ 413696 w 563"/>
                <a:gd name="T29" fmla="*/ 335227 h 461"/>
                <a:gd name="T30" fmla="*/ 78736 w 563"/>
                <a:gd name="T31" fmla="*/ 263106 h 461"/>
                <a:gd name="T32" fmla="*/ 50711 w 563"/>
                <a:gd name="T33" fmla="*/ 219032 h 461"/>
                <a:gd name="T34" fmla="*/ 94750 w 563"/>
                <a:gd name="T35" fmla="*/ 190986 h 461"/>
                <a:gd name="T36" fmla="*/ 397682 w 563"/>
                <a:gd name="T37" fmla="*/ 255093 h 461"/>
                <a:gd name="T38" fmla="*/ 408358 w 563"/>
                <a:gd name="T39" fmla="*/ 252422 h 461"/>
                <a:gd name="T40" fmla="*/ 717962 w 563"/>
                <a:gd name="T41" fmla="*/ 92154 h 461"/>
                <a:gd name="T42" fmla="*/ 713959 w 563"/>
                <a:gd name="T43" fmla="*/ 64107 h 461"/>
                <a:gd name="T44" fmla="*/ 413696 w 563"/>
                <a:gd name="T45" fmla="*/ 5342 h 461"/>
                <a:gd name="T46" fmla="*/ 332291 w 563"/>
                <a:gd name="T47" fmla="*/ 16027 h 461"/>
                <a:gd name="T48" fmla="*/ 54715 w 563"/>
                <a:gd name="T49" fmla="*/ 152254 h 461"/>
                <a:gd name="T50" fmla="*/ 44039 w 563"/>
                <a:gd name="T51" fmla="*/ 158932 h 461"/>
                <a:gd name="T52" fmla="*/ 9342 w 563"/>
                <a:gd name="T53" fmla="*/ 209684 h 461"/>
                <a:gd name="T54" fmla="*/ 33363 w 563"/>
                <a:gd name="T55" fmla="*/ 285811 h 461"/>
                <a:gd name="T56" fmla="*/ 9342 w 563"/>
                <a:gd name="T57" fmla="*/ 328549 h 461"/>
                <a:gd name="T58" fmla="*/ 33363 w 563"/>
                <a:gd name="T59" fmla="*/ 404676 h 461"/>
                <a:gd name="T60" fmla="*/ 9342 w 563"/>
                <a:gd name="T61" fmla="*/ 447414 h 461"/>
                <a:gd name="T62" fmla="*/ 69394 w 563"/>
                <a:gd name="T63" fmla="*/ 540903 h 461"/>
                <a:gd name="T64" fmla="*/ 415030 w 563"/>
                <a:gd name="T65" fmla="*/ 614359 h 461"/>
                <a:gd name="T66" fmla="*/ 428375 w 563"/>
                <a:gd name="T67" fmla="*/ 613024 h 461"/>
                <a:gd name="T68" fmla="*/ 736645 w 563"/>
                <a:gd name="T69" fmla="*/ 450085 h 461"/>
                <a:gd name="T70" fmla="*/ 745987 w 563"/>
                <a:gd name="T71" fmla="*/ 420703 h 461"/>
                <a:gd name="T72" fmla="*/ 716628 w 563"/>
                <a:gd name="T73" fmla="*/ 411354 h 461"/>
                <a:gd name="T74" fmla="*/ 413696 w 563"/>
                <a:gd name="T75" fmla="*/ 571621 h 461"/>
                <a:gd name="T76" fmla="*/ 78736 w 563"/>
                <a:gd name="T77" fmla="*/ 499501 h 461"/>
                <a:gd name="T78" fmla="*/ 50711 w 563"/>
                <a:gd name="T79" fmla="*/ 455427 h 461"/>
                <a:gd name="T80" fmla="*/ 94750 w 563"/>
                <a:gd name="T81" fmla="*/ 427380 h 461"/>
                <a:gd name="T82" fmla="*/ 413696 w 563"/>
                <a:gd name="T83" fmla="*/ 496830 h 461"/>
                <a:gd name="T84" fmla="*/ 395013 w 563"/>
                <a:gd name="T85" fmla="*/ 76127 h 461"/>
                <a:gd name="T86" fmla="*/ 539139 w 563"/>
                <a:gd name="T87" fmla="*/ 104174 h 461"/>
                <a:gd name="T88" fmla="*/ 476417 w 563"/>
                <a:gd name="T89" fmla="*/ 134892 h 461"/>
                <a:gd name="T90" fmla="*/ 332291 w 563"/>
                <a:gd name="T91" fmla="*/ 105510 h 461"/>
                <a:gd name="T92" fmla="*/ 395013 w 563"/>
                <a:gd name="T93" fmla="*/ 76127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66" name="矩形 65">
            <a:extLst>
              <a:ext uri="{FF2B5EF4-FFF2-40B4-BE49-F238E27FC236}">
                <a16:creationId xmlns:a16="http://schemas.microsoft.com/office/drawing/2014/main" id="{A0AA33A3-E646-4263-8B87-BC0FA4B882C3}"/>
              </a:ext>
            </a:extLst>
          </p:cNvPr>
          <p:cNvSpPr/>
          <p:nvPr/>
        </p:nvSpPr>
        <p:spPr>
          <a:xfrm>
            <a:off x="7014182" y="4805375"/>
            <a:ext cx="1980029" cy="523220"/>
          </a:xfrm>
          <a:prstGeom prst="rect">
            <a:avLst/>
          </a:prstGeom>
        </p:spPr>
        <p:txBody>
          <a:bodyPr wrap="none">
            <a:spAutoFit/>
          </a:bodyPr>
          <a:lstStyle/>
          <a:p>
            <a:pPr eaLnBrk="1" fontAlgn="auto" hangingPunct="1">
              <a:spcBef>
                <a:spcPts val="0"/>
              </a:spcBef>
              <a:spcAft>
                <a:spcPts val="0"/>
              </a:spcAft>
              <a:defRPr/>
            </a:pPr>
            <a:r>
              <a:rPr lang="zh-CN" altLang="en-US" sz="2800" kern="100" dirty="0">
                <a:latin typeface="+mn-ea"/>
                <a:ea typeface="+mn-ea"/>
                <a:cs typeface="Times New Roman" panose="02020603050405020304" pitchFamily="18" charset="0"/>
              </a:rPr>
              <a:t>总结与展望</a:t>
            </a:r>
            <a:endParaRPr lang="zh-CN" altLang="zh-CN" sz="2800" kern="100" dirty="0">
              <a:latin typeface="+mn-ea"/>
              <a:ea typeface="+mn-ea"/>
              <a:cs typeface="Times New Roman" panose="02020603050405020304" pitchFamily="18" charset="0"/>
            </a:endParaRPr>
          </a:p>
        </p:txBody>
      </p:sp>
      <p:grpSp>
        <p:nvGrpSpPr>
          <p:cNvPr id="67" name="组合 66">
            <a:extLst>
              <a:ext uri="{FF2B5EF4-FFF2-40B4-BE49-F238E27FC236}">
                <a16:creationId xmlns:a16="http://schemas.microsoft.com/office/drawing/2014/main" id="{381B678A-BA58-453F-A101-2F92D45477DA}"/>
              </a:ext>
            </a:extLst>
          </p:cNvPr>
          <p:cNvGrpSpPr>
            <a:grpSpLocks noChangeAspect="1"/>
          </p:cNvGrpSpPr>
          <p:nvPr/>
        </p:nvGrpSpPr>
        <p:grpSpPr bwMode="auto">
          <a:xfrm>
            <a:off x="6238424" y="4795850"/>
            <a:ext cx="479425" cy="481013"/>
            <a:chOff x="1928879" y="1944350"/>
            <a:chExt cx="1129689" cy="1129689"/>
          </a:xfrm>
        </p:grpSpPr>
        <p:sp>
          <p:nvSpPr>
            <p:cNvPr id="68" name="椭圆 67">
              <a:extLst>
                <a:ext uri="{FF2B5EF4-FFF2-40B4-BE49-F238E27FC236}">
                  <a16:creationId xmlns:a16="http://schemas.microsoft.com/office/drawing/2014/main" id="{83D2DE5F-96AF-4791-9DEF-7D3D8A0E9344}"/>
                </a:ext>
              </a:extLst>
            </p:cNvPr>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69" name="Freeform 18">
              <a:extLst>
                <a:ext uri="{FF2B5EF4-FFF2-40B4-BE49-F238E27FC236}">
                  <a16:creationId xmlns:a16="http://schemas.microsoft.com/office/drawing/2014/main" id="{8BF515AB-B7CE-40F8-8261-B22D62CA5CD8}"/>
                </a:ext>
              </a:extLst>
            </p:cNvPr>
            <p:cNvSpPr>
              <a:spLocks noEditPoints="1"/>
            </p:cNvSpPr>
            <p:nvPr/>
          </p:nvSpPr>
          <p:spPr bwMode="auto">
            <a:xfrm>
              <a:off x="2155101" y="2105687"/>
              <a:ext cx="659346" cy="790830"/>
            </a:xfrm>
            <a:custGeom>
              <a:avLst/>
              <a:gdLst>
                <a:gd name="T0" fmla="*/ 659346 w 456"/>
                <a:gd name="T1" fmla="*/ 761968 h 548"/>
                <a:gd name="T2" fmla="*/ 630427 w 456"/>
                <a:gd name="T3" fmla="*/ 790830 h 548"/>
                <a:gd name="T4" fmla="*/ 121458 w 456"/>
                <a:gd name="T5" fmla="*/ 790830 h 548"/>
                <a:gd name="T6" fmla="*/ 0 w 456"/>
                <a:gd name="T7" fmla="*/ 669608 h 548"/>
                <a:gd name="T8" fmla="*/ 121458 w 456"/>
                <a:gd name="T9" fmla="*/ 548386 h 548"/>
                <a:gd name="T10" fmla="*/ 630427 w 456"/>
                <a:gd name="T11" fmla="*/ 548386 h 548"/>
                <a:gd name="T12" fmla="*/ 659346 w 456"/>
                <a:gd name="T13" fmla="*/ 575805 h 548"/>
                <a:gd name="T14" fmla="*/ 630427 w 456"/>
                <a:gd name="T15" fmla="*/ 604667 h 548"/>
                <a:gd name="T16" fmla="*/ 130134 w 456"/>
                <a:gd name="T17" fmla="*/ 604667 h 548"/>
                <a:gd name="T18" fmla="*/ 65067 w 456"/>
                <a:gd name="T19" fmla="*/ 669608 h 548"/>
                <a:gd name="T20" fmla="*/ 130134 w 456"/>
                <a:gd name="T21" fmla="*/ 734548 h 548"/>
                <a:gd name="T22" fmla="*/ 630427 w 456"/>
                <a:gd name="T23" fmla="*/ 734548 h 548"/>
                <a:gd name="T24" fmla="*/ 659346 w 456"/>
                <a:gd name="T25" fmla="*/ 761968 h 548"/>
                <a:gd name="T26" fmla="*/ 339795 w 456"/>
                <a:gd name="T27" fmla="*/ 112563 h 548"/>
                <a:gd name="T28" fmla="*/ 446794 w 456"/>
                <a:gd name="T29" fmla="*/ 8659 h 548"/>
                <a:gd name="T30" fmla="*/ 446794 w 456"/>
                <a:gd name="T31" fmla="*/ 0 h 548"/>
                <a:gd name="T32" fmla="*/ 438118 w 456"/>
                <a:gd name="T33" fmla="*/ 0 h 548"/>
                <a:gd name="T34" fmla="*/ 329673 w 456"/>
                <a:gd name="T35" fmla="*/ 103905 h 548"/>
                <a:gd name="T36" fmla="*/ 331119 w 456"/>
                <a:gd name="T37" fmla="*/ 111120 h 548"/>
                <a:gd name="T38" fmla="*/ 339795 w 456"/>
                <a:gd name="T39" fmla="*/ 112563 h 548"/>
                <a:gd name="T40" fmla="*/ 537888 w 456"/>
                <a:gd name="T41" fmla="*/ 197708 h 548"/>
                <a:gd name="T42" fmla="*/ 426551 w 456"/>
                <a:gd name="T43" fmla="*/ 122665 h 548"/>
                <a:gd name="T44" fmla="*/ 335457 w 456"/>
                <a:gd name="T45" fmla="*/ 141426 h 548"/>
                <a:gd name="T46" fmla="*/ 245809 w 456"/>
                <a:gd name="T47" fmla="*/ 122665 h 548"/>
                <a:gd name="T48" fmla="*/ 134472 w 456"/>
                <a:gd name="T49" fmla="*/ 197708 h 548"/>
                <a:gd name="T50" fmla="*/ 253038 w 456"/>
                <a:gd name="T51" fmla="*/ 492104 h 548"/>
                <a:gd name="T52" fmla="*/ 335457 w 456"/>
                <a:gd name="T53" fmla="*/ 473344 h 548"/>
                <a:gd name="T54" fmla="*/ 419321 w 456"/>
                <a:gd name="T55" fmla="*/ 492104 h 548"/>
                <a:gd name="T56" fmla="*/ 537888 w 456"/>
                <a:gd name="T57" fmla="*/ 197708 h 548"/>
                <a:gd name="T58" fmla="*/ 248701 w 456"/>
                <a:gd name="T59" fmla="*/ 181833 h 548"/>
                <a:gd name="T60" fmla="*/ 242917 w 456"/>
                <a:gd name="T61" fmla="*/ 181833 h 548"/>
                <a:gd name="T62" fmla="*/ 185080 w 456"/>
                <a:gd name="T63" fmla="*/ 232342 h 548"/>
                <a:gd name="T64" fmla="*/ 172066 w 456"/>
                <a:gd name="T65" fmla="*/ 243887 h 548"/>
                <a:gd name="T66" fmla="*/ 170620 w 456"/>
                <a:gd name="T67" fmla="*/ 243887 h 548"/>
                <a:gd name="T68" fmla="*/ 167728 w 456"/>
                <a:gd name="T69" fmla="*/ 242444 h 548"/>
                <a:gd name="T70" fmla="*/ 157607 w 456"/>
                <a:gd name="T71" fmla="*/ 226570 h 548"/>
                <a:gd name="T72" fmla="*/ 242917 w 456"/>
                <a:gd name="T73" fmla="*/ 152971 h 548"/>
                <a:gd name="T74" fmla="*/ 250147 w 456"/>
                <a:gd name="T75" fmla="*/ 152971 h 548"/>
                <a:gd name="T76" fmla="*/ 261714 w 456"/>
                <a:gd name="T77" fmla="*/ 168845 h 548"/>
                <a:gd name="T78" fmla="*/ 248701 w 456"/>
                <a:gd name="T79" fmla="*/ 181833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74" name="矩形 73">
            <a:extLst>
              <a:ext uri="{FF2B5EF4-FFF2-40B4-BE49-F238E27FC236}">
                <a16:creationId xmlns:a16="http://schemas.microsoft.com/office/drawing/2014/main" id="{F4657988-1FAA-4F5C-922F-9558BD425E3E}"/>
              </a:ext>
            </a:extLst>
          </p:cNvPr>
          <p:cNvSpPr/>
          <p:nvPr/>
        </p:nvSpPr>
        <p:spPr>
          <a:xfrm>
            <a:off x="7014124" y="5519846"/>
            <a:ext cx="2339102" cy="523220"/>
          </a:xfrm>
          <a:prstGeom prst="rect">
            <a:avLst/>
          </a:prstGeom>
        </p:spPr>
        <p:txBody>
          <a:bodyPr wrap="none">
            <a:spAutoFit/>
          </a:bodyPr>
          <a:lstStyle/>
          <a:p>
            <a:pPr eaLnBrk="1" fontAlgn="auto" hangingPunct="1">
              <a:spcBef>
                <a:spcPts val="0"/>
              </a:spcBef>
              <a:spcAft>
                <a:spcPts val="0"/>
              </a:spcAft>
              <a:defRPr/>
            </a:pPr>
            <a:r>
              <a:rPr lang="zh-CN" altLang="en-US" sz="2800" kern="100" dirty="0">
                <a:latin typeface="+mn-ea"/>
                <a:ea typeface="+mn-ea"/>
                <a:cs typeface="Times New Roman" panose="02020603050405020304" pitchFamily="18" charset="0"/>
              </a:rPr>
              <a:t>重要参考文献</a:t>
            </a:r>
            <a:endParaRPr lang="zh-CN" altLang="zh-CN" sz="2800" kern="100" dirty="0">
              <a:latin typeface="+mn-ea"/>
              <a:ea typeface="+mn-ea"/>
              <a:cs typeface="Times New Roman" panose="02020603050405020304" pitchFamily="18" charset="0"/>
            </a:endParaRPr>
          </a:p>
        </p:txBody>
      </p:sp>
      <p:grpSp>
        <p:nvGrpSpPr>
          <p:cNvPr id="75" name="组合 74">
            <a:extLst>
              <a:ext uri="{FF2B5EF4-FFF2-40B4-BE49-F238E27FC236}">
                <a16:creationId xmlns:a16="http://schemas.microsoft.com/office/drawing/2014/main" id="{D4183C63-01B0-4FAE-BDCE-E01E92C56902}"/>
              </a:ext>
            </a:extLst>
          </p:cNvPr>
          <p:cNvGrpSpPr>
            <a:grpSpLocks noChangeAspect="1"/>
          </p:cNvGrpSpPr>
          <p:nvPr/>
        </p:nvGrpSpPr>
        <p:grpSpPr bwMode="auto">
          <a:xfrm>
            <a:off x="6238366" y="5510321"/>
            <a:ext cx="479425" cy="481013"/>
            <a:chOff x="2817516" y="1944350"/>
            <a:chExt cx="1129689" cy="1129689"/>
          </a:xfrm>
        </p:grpSpPr>
        <p:sp>
          <p:nvSpPr>
            <p:cNvPr id="76" name="椭圆 75">
              <a:extLst>
                <a:ext uri="{FF2B5EF4-FFF2-40B4-BE49-F238E27FC236}">
                  <a16:creationId xmlns:a16="http://schemas.microsoft.com/office/drawing/2014/main" id="{914CB910-7059-4BA2-BD23-5F6068E9681E}"/>
                </a:ext>
              </a:extLst>
            </p:cNvPr>
            <p:cNvSpPr/>
            <p:nvPr/>
          </p:nvSpPr>
          <p:spPr>
            <a:xfrm>
              <a:off x="2817516"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77" name="Freeform 5">
              <a:extLst>
                <a:ext uri="{FF2B5EF4-FFF2-40B4-BE49-F238E27FC236}">
                  <a16:creationId xmlns:a16="http://schemas.microsoft.com/office/drawing/2014/main" id="{3D7167A5-A5C6-4D4F-90D9-7BEF1B6F95C6}"/>
                </a:ext>
              </a:extLst>
            </p:cNvPr>
            <p:cNvSpPr>
              <a:spLocks noEditPoints="1"/>
            </p:cNvSpPr>
            <p:nvPr/>
          </p:nvSpPr>
          <p:spPr bwMode="auto">
            <a:xfrm>
              <a:off x="3195035" y="2160665"/>
              <a:ext cx="444894" cy="657916"/>
            </a:xfrm>
            <a:custGeom>
              <a:avLst/>
              <a:gdLst>
                <a:gd name="T0" fmla="*/ 266092 w 316"/>
                <a:gd name="T1" fmla="*/ 22541 h 467"/>
                <a:gd name="T2" fmla="*/ 316776 w 316"/>
                <a:gd name="T3" fmla="*/ 9862 h 467"/>
                <a:gd name="T4" fmla="*/ 422368 w 316"/>
                <a:gd name="T5" fmla="*/ 73258 h 467"/>
                <a:gd name="T6" fmla="*/ 435039 w 316"/>
                <a:gd name="T7" fmla="*/ 125384 h 467"/>
                <a:gd name="T8" fmla="*/ 419552 w 316"/>
                <a:gd name="T9" fmla="*/ 147925 h 467"/>
                <a:gd name="T10" fmla="*/ 252013 w 316"/>
                <a:gd name="T11" fmla="*/ 46491 h 467"/>
                <a:gd name="T12" fmla="*/ 266092 w 316"/>
                <a:gd name="T13" fmla="*/ 22541 h 467"/>
                <a:gd name="T14" fmla="*/ 230894 w 316"/>
                <a:gd name="T15" fmla="*/ 81711 h 467"/>
                <a:gd name="T16" fmla="*/ 206960 w 316"/>
                <a:gd name="T17" fmla="*/ 119749 h 467"/>
                <a:gd name="T18" fmla="*/ 374499 w 316"/>
                <a:gd name="T19" fmla="*/ 221184 h 467"/>
                <a:gd name="T20" fmla="*/ 398434 w 316"/>
                <a:gd name="T21" fmla="*/ 183146 h 467"/>
                <a:gd name="T22" fmla="*/ 230894 w 316"/>
                <a:gd name="T23" fmla="*/ 81711 h 467"/>
                <a:gd name="T24" fmla="*/ 2816 w 316"/>
                <a:gd name="T25" fmla="*/ 628331 h 467"/>
                <a:gd name="T26" fmla="*/ 18303 w 316"/>
                <a:gd name="T27" fmla="*/ 498720 h 467"/>
                <a:gd name="T28" fmla="*/ 126710 w 316"/>
                <a:gd name="T29" fmla="*/ 564934 h 467"/>
                <a:gd name="T30" fmla="*/ 18303 w 316"/>
                <a:gd name="T31" fmla="*/ 638193 h 467"/>
                <a:gd name="T32" fmla="*/ 2816 w 316"/>
                <a:gd name="T33" fmla="*/ 628331 h 467"/>
                <a:gd name="T34" fmla="*/ 28158 w 316"/>
                <a:gd name="T35" fmla="*/ 417009 h 467"/>
                <a:gd name="T36" fmla="*/ 187250 w 316"/>
                <a:gd name="T37" fmla="*/ 153561 h 467"/>
                <a:gd name="T38" fmla="*/ 242157 w 316"/>
                <a:gd name="T39" fmla="*/ 187372 h 467"/>
                <a:gd name="T40" fmla="*/ 83066 w 316"/>
                <a:gd name="T41" fmla="*/ 450820 h 467"/>
                <a:gd name="T42" fmla="*/ 28158 w 316"/>
                <a:gd name="T43" fmla="*/ 417009 h 467"/>
                <a:gd name="T44" fmla="*/ 139381 w 316"/>
                <a:gd name="T45" fmla="*/ 484632 h 467"/>
                <a:gd name="T46" fmla="*/ 298473 w 316"/>
                <a:gd name="T47" fmla="*/ 222593 h 467"/>
                <a:gd name="T48" fmla="*/ 354789 w 316"/>
                <a:gd name="T49" fmla="*/ 256404 h 467"/>
                <a:gd name="T50" fmla="*/ 195697 w 316"/>
                <a:gd name="T51" fmla="*/ 518443 h 467"/>
                <a:gd name="T52" fmla="*/ 139381 w 316"/>
                <a:gd name="T53" fmla="*/ 484632 h 467"/>
                <a:gd name="T54" fmla="*/ 133750 w 316"/>
                <a:gd name="T55" fmla="*/ 628331 h 467"/>
                <a:gd name="T56" fmla="*/ 423776 w 316"/>
                <a:gd name="T57" fmla="*/ 628331 h 467"/>
                <a:gd name="T58" fmla="*/ 437855 w 316"/>
                <a:gd name="T59" fmla="*/ 642419 h 467"/>
                <a:gd name="T60" fmla="*/ 423776 w 316"/>
                <a:gd name="T61" fmla="*/ 657916 h 467"/>
                <a:gd name="T62" fmla="*/ 133750 w 316"/>
                <a:gd name="T63" fmla="*/ 657916 h 467"/>
                <a:gd name="T64" fmla="*/ 118263 w 316"/>
                <a:gd name="T65" fmla="*/ 642419 h 467"/>
                <a:gd name="T66" fmla="*/ 133750 w 316"/>
                <a:gd name="T67" fmla="*/ 628331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6368539"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实验结果：架构关联</a:t>
            </a:r>
          </a:p>
        </p:txBody>
      </p:sp>
      <p:sp>
        <p:nvSpPr>
          <p:cNvPr id="24" name="矩形 23">
            <a:extLst>
              <a:ext uri="{FF2B5EF4-FFF2-40B4-BE49-F238E27FC236}">
                <a16:creationId xmlns:a16="http://schemas.microsoft.com/office/drawing/2014/main" id="{E0B31EC5-8B64-4854-9811-18E20AB545C7}"/>
              </a:ext>
            </a:extLst>
          </p:cNvPr>
          <p:cNvSpPr/>
          <p:nvPr/>
        </p:nvSpPr>
        <p:spPr>
          <a:xfrm>
            <a:off x="-16121" y="3690388"/>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CB7473C0-8880-469C-98D5-66DB4AF408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6" name="矩形 25">
            <a:extLst>
              <a:ext uri="{FF2B5EF4-FFF2-40B4-BE49-F238E27FC236}">
                <a16:creationId xmlns:a16="http://schemas.microsoft.com/office/drawing/2014/main" id="{A8CA41E5-D720-4053-996A-75F9161E9FB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7" name="矩形 26">
            <a:extLst>
              <a:ext uri="{FF2B5EF4-FFF2-40B4-BE49-F238E27FC236}">
                <a16:creationId xmlns:a16="http://schemas.microsoft.com/office/drawing/2014/main" id="{603F9574-B3FD-4A79-BBDA-B7B5446C3F55}"/>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6114A5B-BBB7-4E95-9BED-27EEC3EDC738}"/>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8" name="矩形 47">
            <a:extLst>
              <a:ext uri="{FF2B5EF4-FFF2-40B4-BE49-F238E27FC236}">
                <a16:creationId xmlns:a16="http://schemas.microsoft.com/office/drawing/2014/main" id="{80312F7A-A313-4E0B-87A2-1680CA870112}"/>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9" name="矩形 48">
            <a:extLst>
              <a:ext uri="{FF2B5EF4-FFF2-40B4-BE49-F238E27FC236}">
                <a16:creationId xmlns:a16="http://schemas.microsoft.com/office/drawing/2014/main" id="{4707C657-36B1-4C1D-A3BA-639B2893CEF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50" name="矩形 49">
            <a:extLst>
              <a:ext uri="{FF2B5EF4-FFF2-40B4-BE49-F238E27FC236}">
                <a16:creationId xmlns:a16="http://schemas.microsoft.com/office/drawing/2014/main" id="{B64F1F87-5F14-4FD3-82BE-CBC7ECACE4D7}"/>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51" name="矩形 50">
            <a:extLst>
              <a:ext uri="{FF2B5EF4-FFF2-40B4-BE49-F238E27FC236}">
                <a16:creationId xmlns:a16="http://schemas.microsoft.com/office/drawing/2014/main" id="{171A3A84-D9F3-4E0C-8262-EA811934B1A4}"/>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2" name="矩形 51">
            <a:extLst>
              <a:ext uri="{FF2B5EF4-FFF2-40B4-BE49-F238E27FC236}">
                <a16:creationId xmlns:a16="http://schemas.microsoft.com/office/drawing/2014/main" id="{151358DF-94D3-4EE3-AD1F-70ACD0E63342}"/>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53" name="图片 52">
            <a:extLst>
              <a:ext uri="{FF2B5EF4-FFF2-40B4-BE49-F238E27FC236}">
                <a16:creationId xmlns:a16="http://schemas.microsoft.com/office/drawing/2014/main" id="{16ACF32E-B940-46D2-9C5A-11E6FBF7CAD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pic>
        <p:nvPicPr>
          <p:cNvPr id="5" name="图片 4">
            <a:extLst>
              <a:ext uri="{FF2B5EF4-FFF2-40B4-BE49-F238E27FC236}">
                <a16:creationId xmlns:a16="http://schemas.microsoft.com/office/drawing/2014/main" id="{1ED34B60-03B3-4C7F-A26B-C08F56A7DF2B}"/>
              </a:ext>
            </a:extLst>
          </p:cNvPr>
          <p:cNvPicPr>
            <a:picLocks noChangeAspect="1"/>
          </p:cNvPicPr>
          <p:nvPr/>
        </p:nvPicPr>
        <p:blipFill>
          <a:blip r:embed="rId4"/>
          <a:stretch>
            <a:fillRect/>
          </a:stretch>
        </p:blipFill>
        <p:spPr>
          <a:xfrm>
            <a:off x="2048219" y="1819791"/>
            <a:ext cx="9678560" cy="4384044"/>
          </a:xfrm>
          <a:prstGeom prst="rect">
            <a:avLst/>
          </a:prstGeom>
        </p:spPr>
      </p:pic>
    </p:spTree>
    <p:extLst>
      <p:ext uri="{BB962C8B-B14F-4D97-AF65-F5344CB8AC3E}">
        <p14:creationId xmlns:p14="http://schemas.microsoft.com/office/powerpoint/2010/main" val="2041039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5865886"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实验结果：针对整个项目生命周期</a:t>
            </a:r>
          </a:p>
        </p:txBody>
      </p:sp>
      <p:sp>
        <p:nvSpPr>
          <p:cNvPr id="24" name="矩形 23">
            <a:extLst>
              <a:ext uri="{FF2B5EF4-FFF2-40B4-BE49-F238E27FC236}">
                <a16:creationId xmlns:a16="http://schemas.microsoft.com/office/drawing/2014/main" id="{E0B31EC5-8B64-4854-9811-18E20AB545C7}"/>
              </a:ext>
            </a:extLst>
          </p:cNvPr>
          <p:cNvSpPr/>
          <p:nvPr/>
        </p:nvSpPr>
        <p:spPr>
          <a:xfrm>
            <a:off x="-16121" y="3690388"/>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CB7473C0-8880-469C-98D5-66DB4AF408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6" name="矩形 25">
            <a:extLst>
              <a:ext uri="{FF2B5EF4-FFF2-40B4-BE49-F238E27FC236}">
                <a16:creationId xmlns:a16="http://schemas.microsoft.com/office/drawing/2014/main" id="{A8CA41E5-D720-4053-996A-75F9161E9FB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7" name="矩形 26">
            <a:extLst>
              <a:ext uri="{FF2B5EF4-FFF2-40B4-BE49-F238E27FC236}">
                <a16:creationId xmlns:a16="http://schemas.microsoft.com/office/drawing/2014/main" id="{603F9574-B3FD-4A79-BBDA-B7B5446C3F55}"/>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6114A5B-BBB7-4E95-9BED-27EEC3EDC738}"/>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8" name="矩形 47">
            <a:extLst>
              <a:ext uri="{FF2B5EF4-FFF2-40B4-BE49-F238E27FC236}">
                <a16:creationId xmlns:a16="http://schemas.microsoft.com/office/drawing/2014/main" id="{80312F7A-A313-4E0B-87A2-1680CA870112}"/>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9" name="矩形 48">
            <a:extLst>
              <a:ext uri="{FF2B5EF4-FFF2-40B4-BE49-F238E27FC236}">
                <a16:creationId xmlns:a16="http://schemas.microsoft.com/office/drawing/2014/main" id="{4707C657-36B1-4C1D-A3BA-639B2893CEF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50" name="矩形 49">
            <a:extLst>
              <a:ext uri="{FF2B5EF4-FFF2-40B4-BE49-F238E27FC236}">
                <a16:creationId xmlns:a16="http://schemas.microsoft.com/office/drawing/2014/main" id="{B64F1F87-5F14-4FD3-82BE-CBC7ECACE4D7}"/>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51" name="矩形 50">
            <a:extLst>
              <a:ext uri="{FF2B5EF4-FFF2-40B4-BE49-F238E27FC236}">
                <a16:creationId xmlns:a16="http://schemas.microsoft.com/office/drawing/2014/main" id="{171A3A84-D9F3-4E0C-8262-EA811934B1A4}"/>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2" name="矩形 51">
            <a:extLst>
              <a:ext uri="{FF2B5EF4-FFF2-40B4-BE49-F238E27FC236}">
                <a16:creationId xmlns:a16="http://schemas.microsoft.com/office/drawing/2014/main" id="{151358DF-94D3-4EE3-AD1F-70ACD0E63342}"/>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53" name="图片 52">
            <a:extLst>
              <a:ext uri="{FF2B5EF4-FFF2-40B4-BE49-F238E27FC236}">
                <a16:creationId xmlns:a16="http://schemas.microsoft.com/office/drawing/2014/main" id="{16ACF32E-B940-46D2-9C5A-11E6FBF7CAD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pic>
        <p:nvPicPr>
          <p:cNvPr id="2" name="图片 1">
            <a:extLst>
              <a:ext uri="{FF2B5EF4-FFF2-40B4-BE49-F238E27FC236}">
                <a16:creationId xmlns:a16="http://schemas.microsoft.com/office/drawing/2014/main" id="{AC9823DB-7F76-4AE6-9A09-191D15853660}"/>
              </a:ext>
            </a:extLst>
          </p:cNvPr>
          <p:cNvPicPr>
            <a:picLocks noChangeAspect="1"/>
          </p:cNvPicPr>
          <p:nvPr/>
        </p:nvPicPr>
        <p:blipFill>
          <a:blip r:embed="rId4"/>
          <a:stretch>
            <a:fillRect/>
          </a:stretch>
        </p:blipFill>
        <p:spPr>
          <a:xfrm>
            <a:off x="3145864" y="1423013"/>
            <a:ext cx="7441925" cy="5217166"/>
          </a:xfrm>
          <a:prstGeom prst="rect">
            <a:avLst/>
          </a:prstGeom>
        </p:spPr>
      </p:pic>
    </p:spTree>
    <p:extLst>
      <p:ext uri="{BB962C8B-B14F-4D97-AF65-F5344CB8AC3E}">
        <p14:creationId xmlns:p14="http://schemas.microsoft.com/office/powerpoint/2010/main" val="20670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结果分析</a:t>
            </a:r>
          </a:p>
        </p:txBody>
      </p:sp>
      <p:sp>
        <p:nvSpPr>
          <p:cNvPr id="24" name="矩形 23">
            <a:extLst>
              <a:ext uri="{FF2B5EF4-FFF2-40B4-BE49-F238E27FC236}">
                <a16:creationId xmlns:a16="http://schemas.microsoft.com/office/drawing/2014/main" id="{E0B31EC5-8B64-4854-9811-18E20AB545C7}"/>
              </a:ext>
            </a:extLst>
          </p:cNvPr>
          <p:cNvSpPr/>
          <p:nvPr/>
        </p:nvSpPr>
        <p:spPr>
          <a:xfrm>
            <a:off x="-16121" y="3690388"/>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CB7473C0-8880-469C-98D5-66DB4AF408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6" name="矩形 25">
            <a:extLst>
              <a:ext uri="{FF2B5EF4-FFF2-40B4-BE49-F238E27FC236}">
                <a16:creationId xmlns:a16="http://schemas.microsoft.com/office/drawing/2014/main" id="{A8CA41E5-D720-4053-996A-75F9161E9FB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7" name="矩形 26">
            <a:extLst>
              <a:ext uri="{FF2B5EF4-FFF2-40B4-BE49-F238E27FC236}">
                <a16:creationId xmlns:a16="http://schemas.microsoft.com/office/drawing/2014/main" id="{603F9574-B3FD-4A79-BBDA-B7B5446C3F55}"/>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6114A5B-BBB7-4E95-9BED-27EEC3EDC738}"/>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8" name="矩形 47">
            <a:extLst>
              <a:ext uri="{FF2B5EF4-FFF2-40B4-BE49-F238E27FC236}">
                <a16:creationId xmlns:a16="http://schemas.microsoft.com/office/drawing/2014/main" id="{80312F7A-A313-4E0B-87A2-1680CA870112}"/>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9" name="矩形 48">
            <a:extLst>
              <a:ext uri="{FF2B5EF4-FFF2-40B4-BE49-F238E27FC236}">
                <a16:creationId xmlns:a16="http://schemas.microsoft.com/office/drawing/2014/main" id="{4707C657-36B1-4C1D-A3BA-639B2893CEF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50" name="矩形 49">
            <a:extLst>
              <a:ext uri="{FF2B5EF4-FFF2-40B4-BE49-F238E27FC236}">
                <a16:creationId xmlns:a16="http://schemas.microsoft.com/office/drawing/2014/main" id="{B64F1F87-5F14-4FD3-82BE-CBC7ECACE4D7}"/>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51" name="矩形 50">
            <a:extLst>
              <a:ext uri="{FF2B5EF4-FFF2-40B4-BE49-F238E27FC236}">
                <a16:creationId xmlns:a16="http://schemas.microsoft.com/office/drawing/2014/main" id="{171A3A84-D9F3-4E0C-8262-EA811934B1A4}"/>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2" name="矩形 51">
            <a:extLst>
              <a:ext uri="{FF2B5EF4-FFF2-40B4-BE49-F238E27FC236}">
                <a16:creationId xmlns:a16="http://schemas.microsoft.com/office/drawing/2014/main" id="{151358DF-94D3-4EE3-AD1F-70ACD0E63342}"/>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53" name="图片 52">
            <a:extLst>
              <a:ext uri="{FF2B5EF4-FFF2-40B4-BE49-F238E27FC236}">
                <a16:creationId xmlns:a16="http://schemas.microsoft.com/office/drawing/2014/main" id="{16ACF32E-B940-46D2-9C5A-11E6FBF7CAD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grpSp>
        <p:nvGrpSpPr>
          <p:cNvPr id="17" name="Group 3">
            <a:extLst>
              <a:ext uri="{FF2B5EF4-FFF2-40B4-BE49-F238E27FC236}">
                <a16:creationId xmlns:a16="http://schemas.microsoft.com/office/drawing/2014/main" id="{7FC68D4B-189F-4D4E-85D2-61457D628A0D}"/>
              </a:ext>
            </a:extLst>
          </p:cNvPr>
          <p:cNvGrpSpPr/>
          <p:nvPr/>
        </p:nvGrpSpPr>
        <p:grpSpPr>
          <a:xfrm>
            <a:off x="2260828" y="1538566"/>
            <a:ext cx="3284566" cy="4853182"/>
            <a:chOff x="1912729" y="1458758"/>
            <a:chExt cx="3510756" cy="5187394"/>
          </a:xfrm>
        </p:grpSpPr>
        <p:grpSp>
          <p:nvGrpSpPr>
            <p:cNvPr id="18" name="Group 4">
              <a:extLst>
                <a:ext uri="{FF2B5EF4-FFF2-40B4-BE49-F238E27FC236}">
                  <a16:creationId xmlns:a16="http://schemas.microsoft.com/office/drawing/2014/main" id="{334641AC-0ACB-4544-9FFC-ECF249C856E2}"/>
                </a:ext>
              </a:extLst>
            </p:cNvPr>
            <p:cNvGrpSpPr/>
            <p:nvPr/>
          </p:nvGrpSpPr>
          <p:grpSpPr>
            <a:xfrm>
              <a:off x="1972256" y="1458758"/>
              <a:ext cx="292103" cy="5187394"/>
              <a:chOff x="1374772" y="1213680"/>
              <a:chExt cx="274322" cy="5187394"/>
            </a:xfrm>
          </p:grpSpPr>
          <p:sp>
            <p:nvSpPr>
              <p:cNvPr id="41" name="Pentagon 21">
                <a:extLst>
                  <a:ext uri="{FF2B5EF4-FFF2-40B4-BE49-F238E27FC236}">
                    <a16:creationId xmlns:a16="http://schemas.microsoft.com/office/drawing/2014/main" id="{F90C390A-2C04-45CD-A2AC-364B1C5113A0}"/>
                  </a:ext>
                </a:extLst>
              </p:cNvPr>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Rectangle 5">
                <a:extLst>
                  <a:ext uri="{FF2B5EF4-FFF2-40B4-BE49-F238E27FC236}">
                    <a16:creationId xmlns:a16="http://schemas.microsoft.com/office/drawing/2014/main" id="{8E95045B-AA50-4FD1-AFCF-64065085AECB}"/>
                  </a:ext>
                </a:extLst>
              </p:cNvPr>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rgbClr val="44546A"/>
                  </a:gs>
                  <a:gs pos="82000">
                    <a:srgbClr val="44546A"/>
                  </a:gs>
                  <a:gs pos="34000">
                    <a:srgbClr val="44546A">
                      <a:lumMod val="75000"/>
                    </a:srgbClr>
                  </a:gs>
                  <a:gs pos="0">
                    <a:srgbClr val="44546A"/>
                  </a:gs>
                  <a:gs pos="38000">
                    <a:srgbClr val="44546A"/>
                  </a:gs>
                  <a:gs pos="100000">
                    <a:srgbClr val="44546A"/>
                  </a:gs>
                </a:gsLst>
                <a:lin ang="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Rectangle 23">
                <a:extLst>
                  <a:ext uri="{FF2B5EF4-FFF2-40B4-BE49-F238E27FC236}">
                    <a16:creationId xmlns:a16="http://schemas.microsoft.com/office/drawing/2014/main" id="{EFD62A21-80EC-4396-8204-66B3D71E8C95}"/>
                  </a:ext>
                </a:extLst>
              </p:cNvPr>
              <p:cNvSpPr/>
              <p:nvPr/>
            </p:nvSpPr>
            <p:spPr>
              <a:xfrm>
                <a:off x="1374774" y="1417118"/>
                <a:ext cx="272825" cy="590550"/>
              </a:xfrm>
              <a:prstGeom prst="rect">
                <a:avLst/>
              </a:prstGeom>
              <a:gradFill flip="none" rotWithShape="1">
                <a:gsLst>
                  <a:gs pos="0">
                    <a:sysClr val="window" lastClr="FFFFFF">
                      <a:lumMod val="75000"/>
                    </a:sysClr>
                  </a:gs>
                  <a:gs pos="27000">
                    <a:srgbClr val="F2F2F2">
                      <a:lumMod val="0"/>
                      <a:lumOff val="100000"/>
                    </a:srgbClr>
                  </a:gs>
                  <a:gs pos="100000">
                    <a:sysClr val="window" lastClr="FFFFFF">
                      <a:lumMod val="50000"/>
                    </a:sysClr>
                  </a:gs>
                </a:gsLst>
                <a:lin ang="1080000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24">
                <a:extLst>
                  <a:ext uri="{FF2B5EF4-FFF2-40B4-BE49-F238E27FC236}">
                    <a16:creationId xmlns:a16="http://schemas.microsoft.com/office/drawing/2014/main" id="{9386BC18-1CD3-4848-A92D-A05A3591C4A3}"/>
                  </a:ext>
                </a:extLst>
              </p:cNvPr>
              <p:cNvSpPr/>
              <p:nvPr/>
            </p:nvSpPr>
            <p:spPr>
              <a:xfrm>
                <a:off x="1404710" y="1213680"/>
                <a:ext cx="212954" cy="203438"/>
              </a:xfrm>
              <a:prstGeom prst="rect">
                <a:avLst/>
              </a:prstGeom>
              <a:solidFill>
                <a:srgbClr val="44546A"/>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25">
                <a:extLst>
                  <a:ext uri="{FF2B5EF4-FFF2-40B4-BE49-F238E27FC236}">
                    <a16:creationId xmlns:a16="http://schemas.microsoft.com/office/drawing/2014/main" id="{DCEEEF9D-85FE-43DC-B806-C9E5AC567243}"/>
                  </a:ext>
                </a:extLst>
              </p:cNvPr>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6" name="Straight Connector 26">
                <a:extLst>
                  <a:ext uri="{FF2B5EF4-FFF2-40B4-BE49-F238E27FC236}">
                    <a16:creationId xmlns:a16="http://schemas.microsoft.com/office/drawing/2014/main" id="{C39418AC-5195-48D1-900D-32FE845853BA}"/>
                  </a:ext>
                </a:extLst>
              </p:cNvPr>
              <p:cNvCxnSpPr/>
              <p:nvPr/>
            </p:nvCxnSpPr>
            <p:spPr>
              <a:xfrm>
                <a:off x="1374774" y="1486648"/>
                <a:ext cx="274320" cy="0"/>
              </a:xfrm>
              <a:prstGeom prst="line">
                <a:avLst/>
              </a:prstGeom>
              <a:noFill/>
              <a:ln w="6350" cap="flat" cmpd="sng" algn="ctr">
                <a:solidFill>
                  <a:sysClr val="window" lastClr="FFFFFF">
                    <a:lumMod val="65000"/>
                  </a:sysClr>
                </a:solidFill>
                <a:prstDash val="solid"/>
                <a:miter lim="800000"/>
              </a:ln>
              <a:effectLst/>
            </p:spPr>
          </p:cxnSp>
          <p:cxnSp>
            <p:nvCxnSpPr>
              <p:cNvPr id="47" name="Straight Connector 27">
                <a:extLst>
                  <a:ext uri="{FF2B5EF4-FFF2-40B4-BE49-F238E27FC236}">
                    <a16:creationId xmlns:a16="http://schemas.microsoft.com/office/drawing/2014/main" id="{E3A0CF38-9CC2-4F8E-9BC5-ED6759F504E6}"/>
                  </a:ext>
                </a:extLst>
              </p:cNvPr>
              <p:cNvCxnSpPr/>
              <p:nvPr/>
            </p:nvCxnSpPr>
            <p:spPr>
              <a:xfrm>
                <a:off x="1374774" y="1562425"/>
                <a:ext cx="274320" cy="0"/>
              </a:xfrm>
              <a:prstGeom prst="line">
                <a:avLst/>
              </a:prstGeom>
              <a:noFill/>
              <a:ln w="6350" cap="flat" cmpd="sng" algn="ctr">
                <a:solidFill>
                  <a:sysClr val="window" lastClr="FFFFFF">
                    <a:lumMod val="65000"/>
                  </a:sysClr>
                </a:solidFill>
                <a:prstDash val="solid"/>
                <a:miter lim="800000"/>
              </a:ln>
              <a:effectLst/>
            </p:spPr>
          </p:cxnSp>
          <p:cxnSp>
            <p:nvCxnSpPr>
              <p:cNvPr id="54" name="Straight Connector 28">
                <a:extLst>
                  <a:ext uri="{FF2B5EF4-FFF2-40B4-BE49-F238E27FC236}">
                    <a16:creationId xmlns:a16="http://schemas.microsoft.com/office/drawing/2014/main" id="{52EEDB4F-E7C5-4C9D-A8DC-772D3DA8A194}"/>
                  </a:ext>
                </a:extLst>
              </p:cNvPr>
              <p:cNvCxnSpPr/>
              <p:nvPr/>
            </p:nvCxnSpPr>
            <p:spPr>
              <a:xfrm>
                <a:off x="1374774" y="1638202"/>
                <a:ext cx="274320" cy="0"/>
              </a:xfrm>
              <a:prstGeom prst="line">
                <a:avLst/>
              </a:prstGeom>
              <a:noFill/>
              <a:ln w="6350" cap="flat" cmpd="sng" algn="ctr">
                <a:solidFill>
                  <a:sysClr val="window" lastClr="FFFFFF">
                    <a:lumMod val="65000"/>
                  </a:sysClr>
                </a:solidFill>
                <a:prstDash val="solid"/>
                <a:miter lim="800000"/>
              </a:ln>
              <a:effectLst/>
            </p:spPr>
          </p:cxnSp>
          <p:cxnSp>
            <p:nvCxnSpPr>
              <p:cNvPr id="55" name="Straight Connector 29">
                <a:extLst>
                  <a:ext uri="{FF2B5EF4-FFF2-40B4-BE49-F238E27FC236}">
                    <a16:creationId xmlns:a16="http://schemas.microsoft.com/office/drawing/2014/main" id="{92126F6C-31D0-495A-AF47-36FD76A7C91C}"/>
                  </a:ext>
                </a:extLst>
              </p:cNvPr>
              <p:cNvCxnSpPr/>
              <p:nvPr/>
            </p:nvCxnSpPr>
            <p:spPr>
              <a:xfrm>
                <a:off x="1374774" y="1713979"/>
                <a:ext cx="274320" cy="0"/>
              </a:xfrm>
              <a:prstGeom prst="line">
                <a:avLst/>
              </a:prstGeom>
              <a:noFill/>
              <a:ln w="6350" cap="flat" cmpd="sng" algn="ctr">
                <a:solidFill>
                  <a:sysClr val="window" lastClr="FFFFFF">
                    <a:lumMod val="65000"/>
                  </a:sysClr>
                </a:solidFill>
                <a:prstDash val="solid"/>
                <a:miter lim="800000"/>
              </a:ln>
              <a:effectLst/>
            </p:spPr>
          </p:cxnSp>
          <p:cxnSp>
            <p:nvCxnSpPr>
              <p:cNvPr id="56" name="Straight Connector 30">
                <a:extLst>
                  <a:ext uri="{FF2B5EF4-FFF2-40B4-BE49-F238E27FC236}">
                    <a16:creationId xmlns:a16="http://schemas.microsoft.com/office/drawing/2014/main" id="{27E402A3-C77D-4FAE-B272-D95F786B59AE}"/>
                  </a:ext>
                </a:extLst>
              </p:cNvPr>
              <p:cNvCxnSpPr/>
              <p:nvPr/>
            </p:nvCxnSpPr>
            <p:spPr>
              <a:xfrm>
                <a:off x="1374774" y="1789756"/>
                <a:ext cx="274320" cy="0"/>
              </a:xfrm>
              <a:prstGeom prst="line">
                <a:avLst/>
              </a:prstGeom>
              <a:noFill/>
              <a:ln w="6350" cap="flat" cmpd="sng" algn="ctr">
                <a:solidFill>
                  <a:sysClr val="window" lastClr="FFFFFF">
                    <a:lumMod val="65000"/>
                  </a:sysClr>
                </a:solidFill>
                <a:prstDash val="solid"/>
                <a:miter lim="800000"/>
              </a:ln>
              <a:effectLst/>
            </p:spPr>
          </p:cxnSp>
          <p:cxnSp>
            <p:nvCxnSpPr>
              <p:cNvPr id="57" name="Straight Connector 31">
                <a:extLst>
                  <a:ext uri="{FF2B5EF4-FFF2-40B4-BE49-F238E27FC236}">
                    <a16:creationId xmlns:a16="http://schemas.microsoft.com/office/drawing/2014/main" id="{A59B3D78-90DB-4B13-8259-67CF5874BEC4}"/>
                  </a:ext>
                </a:extLst>
              </p:cNvPr>
              <p:cNvCxnSpPr/>
              <p:nvPr/>
            </p:nvCxnSpPr>
            <p:spPr>
              <a:xfrm>
                <a:off x="1374774" y="1865533"/>
                <a:ext cx="274320" cy="0"/>
              </a:xfrm>
              <a:prstGeom prst="line">
                <a:avLst/>
              </a:prstGeom>
              <a:noFill/>
              <a:ln w="6350" cap="flat" cmpd="sng" algn="ctr">
                <a:solidFill>
                  <a:sysClr val="window" lastClr="FFFFFF">
                    <a:lumMod val="65000"/>
                  </a:sysClr>
                </a:solidFill>
                <a:prstDash val="solid"/>
                <a:miter lim="800000"/>
              </a:ln>
              <a:effectLst/>
            </p:spPr>
          </p:cxnSp>
          <p:cxnSp>
            <p:nvCxnSpPr>
              <p:cNvPr id="58" name="Straight Connector 32">
                <a:extLst>
                  <a:ext uri="{FF2B5EF4-FFF2-40B4-BE49-F238E27FC236}">
                    <a16:creationId xmlns:a16="http://schemas.microsoft.com/office/drawing/2014/main" id="{D72BD032-70CD-4EBF-9891-0E25C03524F6}"/>
                  </a:ext>
                </a:extLst>
              </p:cNvPr>
              <p:cNvCxnSpPr/>
              <p:nvPr/>
            </p:nvCxnSpPr>
            <p:spPr>
              <a:xfrm>
                <a:off x="1374774" y="1941308"/>
                <a:ext cx="274320" cy="0"/>
              </a:xfrm>
              <a:prstGeom prst="line">
                <a:avLst/>
              </a:prstGeom>
              <a:noFill/>
              <a:ln w="6350" cap="flat" cmpd="sng" algn="ctr">
                <a:solidFill>
                  <a:sysClr val="window" lastClr="FFFFFF">
                    <a:lumMod val="65000"/>
                  </a:sysClr>
                </a:solidFill>
                <a:prstDash val="solid"/>
                <a:miter lim="800000"/>
              </a:ln>
              <a:effectLst/>
            </p:spPr>
          </p:cxnSp>
        </p:grpSp>
        <p:sp>
          <p:nvSpPr>
            <p:cNvPr id="19" name="Trapezoid 5">
              <a:extLst>
                <a:ext uri="{FF2B5EF4-FFF2-40B4-BE49-F238E27FC236}">
                  <a16:creationId xmlns:a16="http://schemas.microsoft.com/office/drawing/2014/main" id="{8E6C5D4E-AD27-4067-A31D-5C61E0962AEB}"/>
                </a:ext>
              </a:extLst>
            </p:cNvPr>
            <p:cNvSpPr/>
            <p:nvPr/>
          </p:nvSpPr>
          <p:spPr>
            <a:xfrm rot="16200000">
              <a:off x="1594832" y="5341831"/>
              <a:ext cx="695326" cy="59529"/>
            </a:xfrm>
            <a:prstGeom prst="trapezoid">
              <a:avLst>
                <a:gd name="adj" fmla="val 69837"/>
              </a:avLst>
            </a:prstGeom>
            <a:solidFill>
              <a:srgbClr val="7F7F7F">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rapezoid 6">
              <a:extLst>
                <a:ext uri="{FF2B5EF4-FFF2-40B4-BE49-F238E27FC236}">
                  <a16:creationId xmlns:a16="http://schemas.microsoft.com/office/drawing/2014/main" id="{C802F8E7-5C58-480D-8B2A-ADD9FB42E0B5}"/>
                </a:ext>
              </a:extLst>
            </p:cNvPr>
            <p:cNvSpPr/>
            <p:nvPr/>
          </p:nvSpPr>
          <p:spPr>
            <a:xfrm rot="16200000">
              <a:off x="1594832" y="4439533"/>
              <a:ext cx="695326" cy="59529"/>
            </a:xfrm>
            <a:prstGeom prst="trapezoid">
              <a:avLst>
                <a:gd name="adj" fmla="val 69837"/>
              </a:avLst>
            </a:prstGeom>
            <a:solidFill>
              <a:srgbClr val="0C2744">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rapezoid 7">
              <a:extLst>
                <a:ext uri="{FF2B5EF4-FFF2-40B4-BE49-F238E27FC236}">
                  <a16:creationId xmlns:a16="http://schemas.microsoft.com/office/drawing/2014/main" id="{A2FE4D5A-4283-4EF2-B8B1-728E80AB819E}"/>
                </a:ext>
              </a:extLst>
            </p:cNvPr>
            <p:cNvSpPr/>
            <p:nvPr/>
          </p:nvSpPr>
          <p:spPr>
            <a:xfrm rot="16200000">
              <a:off x="1594832" y="3537234"/>
              <a:ext cx="695326" cy="59529"/>
            </a:xfrm>
            <a:prstGeom prst="trapezoid">
              <a:avLst>
                <a:gd name="adj" fmla="val 69837"/>
              </a:avLst>
            </a:prstGeom>
            <a:solidFill>
              <a:srgbClr val="7F7F7F">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rapezoid 8">
              <a:extLst>
                <a:ext uri="{FF2B5EF4-FFF2-40B4-BE49-F238E27FC236}">
                  <a16:creationId xmlns:a16="http://schemas.microsoft.com/office/drawing/2014/main" id="{05FD748D-819E-4293-BA7F-79CB52C687B1}"/>
                </a:ext>
              </a:extLst>
            </p:cNvPr>
            <p:cNvSpPr/>
            <p:nvPr/>
          </p:nvSpPr>
          <p:spPr>
            <a:xfrm rot="16200000">
              <a:off x="1594832" y="2634935"/>
              <a:ext cx="695326" cy="59529"/>
            </a:xfrm>
            <a:prstGeom prst="trapezoid">
              <a:avLst>
                <a:gd name="adj" fmla="val 69837"/>
              </a:avLst>
            </a:prstGeom>
            <a:solidFill>
              <a:srgbClr val="0C2744">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Pentagon 9">
              <a:extLst>
                <a:ext uri="{FF2B5EF4-FFF2-40B4-BE49-F238E27FC236}">
                  <a16:creationId xmlns:a16="http://schemas.microsoft.com/office/drawing/2014/main" id="{6DB9DA27-8F74-4B2B-AED0-687249E73A3B}"/>
                </a:ext>
              </a:extLst>
            </p:cNvPr>
            <p:cNvSpPr/>
            <p:nvPr/>
          </p:nvSpPr>
          <p:spPr>
            <a:xfrm>
              <a:off x="1912729" y="2359899"/>
              <a:ext cx="3510756" cy="607219"/>
            </a:xfrm>
            <a:prstGeom prst="homePlate">
              <a:avLst>
                <a:gd name="adj" fmla="val 36274"/>
              </a:avLst>
            </a:prstGeom>
            <a:solidFill>
              <a:srgbClr val="2C99C0"/>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Pentagon 10">
              <a:extLst>
                <a:ext uri="{FF2B5EF4-FFF2-40B4-BE49-F238E27FC236}">
                  <a16:creationId xmlns:a16="http://schemas.microsoft.com/office/drawing/2014/main" id="{62FA22CB-20A7-4C4E-BECA-160E35737FD2}"/>
                </a:ext>
              </a:extLst>
            </p:cNvPr>
            <p:cNvSpPr/>
            <p:nvPr/>
          </p:nvSpPr>
          <p:spPr>
            <a:xfrm>
              <a:off x="1912729" y="3262198"/>
              <a:ext cx="3510756" cy="607219"/>
            </a:xfrm>
            <a:prstGeom prst="homePlate">
              <a:avLst>
                <a:gd name="adj" fmla="val 36274"/>
              </a:avLst>
            </a:prstGeom>
            <a:solidFill>
              <a:srgbClr val="D53E25"/>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Pentagon 11">
              <a:extLst>
                <a:ext uri="{FF2B5EF4-FFF2-40B4-BE49-F238E27FC236}">
                  <a16:creationId xmlns:a16="http://schemas.microsoft.com/office/drawing/2014/main" id="{70F77449-C0A5-4E4E-A973-DB8AEC8DE5C7}"/>
                </a:ext>
              </a:extLst>
            </p:cNvPr>
            <p:cNvSpPr/>
            <p:nvPr/>
          </p:nvSpPr>
          <p:spPr>
            <a:xfrm>
              <a:off x="1912729" y="4164497"/>
              <a:ext cx="3510756" cy="607219"/>
            </a:xfrm>
            <a:prstGeom prst="homePlate">
              <a:avLst>
                <a:gd name="adj" fmla="val 36274"/>
              </a:avLst>
            </a:prstGeom>
            <a:solidFill>
              <a:srgbClr val="ECA11A"/>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Pentagon 12">
              <a:extLst>
                <a:ext uri="{FF2B5EF4-FFF2-40B4-BE49-F238E27FC236}">
                  <a16:creationId xmlns:a16="http://schemas.microsoft.com/office/drawing/2014/main" id="{0102BA07-C058-414E-B340-616C58566E3D}"/>
                </a:ext>
              </a:extLst>
            </p:cNvPr>
            <p:cNvSpPr/>
            <p:nvPr/>
          </p:nvSpPr>
          <p:spPr>
            <a:xfrm>
              <a:off x="1912729" y="5066795"/>
              <a:ext cx="3510756" cy="607219"/>
            </a:xfrm>
            <a:prstGeom prst="homePlate">
              <a:avLst>
                <a:gd name="adj" fmla="val 36274"/>
              </a:avLst>
            </a:prstGeom>
            <a:solidFill>
              <a:srgbClr val="0A97A6"/>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Rectangle 33">
              <a:extLst>
                <a:ext uri="{FF2B5EF4-FFF2-40B4-BE49-F238E27FC236}">
                  <a16:creationId xmlns:a16="http://schemas.microsoft.com/office/drawing/2014/main" id="{400E5A02-ACF7-4D7F-803C-7CF20DDD9AA0}"/>
                </a:ext>
              </a:extLst>
            </p:cNvPr>
            <p:cNvSpPr/>
            <p:nvPr/>
          </p:nvSpPr>
          <p:spPr>
            <a:xfrm>
              <a:off x="2366303" y="2372567"/>
              <a:ext cx="2874098" cy="551986"/>
            </a:xfrm>
            <a:prstGeom prst="rect">
              <a:avLst/>
            </a:prstGeom>
          </p:spPr>
          <p:txBody>
            <a:bodyPr wrap="square">
              <a:spAutoFit/>
            </a:bodyPr>
            <a:lstStyle/>
            <a:p>
              <a:pPr algn="ctr">
                <a:lnSpc>
                  <a:spcPct val="120000"/>
                </a:lnSpc>
                <a:buFontTx/>
                <a:buNone/>
                <a:defRPr/>
              </a:pPr>
              <a:r>
                <a:rPr lang="zh-CN" altLang="en-US" sz="1200" kern="0" dirty="0">
                  <a:solidFill>
                    <a:prstClr val="white"/>
                  </a:solidFill>
                  <a:ea typeface="微软雅黑" panose="020B0503020204020204" pitchFamily="34" charset="-122"/>
                  <a:cs typeface="+mn-ea"/>
                  <a:sym typeface="Arial" panose="020B0604020202020204" pitchFamily="34" charset="0"/>
                </a:rPr>
                <a:t>前导文件的错误是否导致其</a:t>
              </a:r>
              <a:r>
                <a:rPr lang="en-US" altLang="zh-CN" sz="1200" kern="0" dirty="0" err="1">
                  <a:solidFill>
                    <a:prstClr val="white"/>
                  </a:solidFill>
                  <a:ea typeface="微软雅黑" panose="020B0503020204020204" pitchFamily="34" charset="-122"/>
                  <a:cs typeface="+mn-ea"/>
                  <a:sym typeface="Arial" panose="020B0604020202020204" pitchFamily="34" charset="0"/>
                </a:rPr>
                <a:t>DRSpace</a:t>
              </a:r>
              <a:r>
                <a:rPr lang="zh-CN" altLang="en-US" sz="1200" kern="0" dirty="0">
                  <a:solidFill>
                    <a:prstClr val="white"/>
                  </a:solidFill>
                  <a:ea typeface="微软雅黑" panose="020B0503020204020204" pitchFamily="34" charset="-122"/>
                  <a:cs typeface="+mn-ea"/>
                  <a:sym typeface="Arial" panose="020B0604020202020204" pitchFamily="34" charset="0"/>
                </a:rPr>
                <a:t>中的文件更容易出现错误？</a:t>
              </a:r>
              <a:endParaRPr lang="en-GB" sz="1200" kern="0" dirty="0">
                <a:solidFill>
                  <a:prstClr val="white"/>
                </a:solidFill>
                <a:ea typeface="微软雅黑" panose="020B0503020204020204" pitchFamily="34" charset="-122"/>
                <a:sym typeface="Arial" panose="020B0604020202020204" pitchFamily="34" charset="0"/>
              </a:endParaRPr>
            </a:p>
          </p:txBody>
        </p:sp>
        <p:sp>
          <p:nvSpPr>
            <p:cNvPr id="32" name="TextBox 38">
              <a:extLst>
                <a:ext uri="{FF2B5EF4-FFF2-40B4-BE49-F238E27FC236}">
                  <a16:creationId xmlns:a16="http://schemas.microsoft.com/office/drawing/2014/main" id="{D32FCEA6-39AE-4CB0-BF1C-9CA3B7653758}"/>
                </a:ext>
              </a:extLst>
            </p:cNvPr>
            <p:cNvSpPr txBox="1"/>
            <p:nvPr/>
          </p:nvSpPr>
          <p:spPr>
            <a:xfrm>
              <a:off x="1944843" y="2478964"/>
              <a:ext cx="303613" cy="37502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400" b="1" dirty="0">
                  <a:solidFill>
                    <a:prstClr val="white"/>
                  </a:solidFill>
                  <a:latin typeface="Arial" panose="020B0604020202020204" pitchFamily="34" charset="0"/>
                  <a:ea typeface="微软雅黑" panose="020B0503020204020204" pitchFamily="34" charset="-122"/>
                  <a:sym typeface="Arial" panose="020B0604020202020204" pitchFamily="34" charset="0"/>
                </a:rPr>
                <a:t>1</a:t>
              </a:r>
            </a:p>
          </p:txBody>
        </p:sp>
        <p:sp>
          <p:nvSpPr>
            <p:cNvPr id="33" name="TextBox 191">
              <a:extLst>
                <a:ext uri="{FF2B5EF4-FFF2-40B4-BE49-F238E27FC236}">
                  <a16:creationId xmlns:a16="http://schemas.microsoft.com/office/drawing/2014/main" id="{14F679CB-5296-4A8C-AA76-C3A1D65C7949}"/>
                </a:ext>
              </a:extLst>
            </p:cNvPr>
            <p:cNvSpPr txBox="1"/>
            <p:nvPr/>
          </p:nvSpPr>
          <p:spPr>
            <a:xfrm>
              <a:off x="1944843" y="3381429"/>
              <a:ext cx="303613" cy="37502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400" b="1">
                  <a:solidFill>
                    <a:prstClr val="white"/>
                  </a:solidFill>
                  <a:latin typeface="Arial" panose="020B0604020202020204" pitchFamily="34" charset="0"/>
                  <a:ea typeface="微软雅黑" panose="020B0503020204020204" pitchFamily="34" charset="-122"/>
                  <a:sym typeface="Arial" panose="020B0604020202020204" pitchFamily="34" charset="0"/>
                </a:rPr>
                <a:t>2</a:t>
              </a:r>
            </a:p>
          </p:txBody>
        </p:sp>
        <p:sp>
          <p:nvSpPr>
            <p:cNvPr id="34" name="TextBox 192">
              <a:extLst>
                <a:ext uri="{FF2B5EF4-FFF2-40B4-BE49-F238E27FC236}">
                  <a16:creationId xmlns:a16="http://schemas.microsoft.com/office/drawing/2014/main" id="{CCDAC15A-B9BF-4212-89D7-5F0343FBB950}"/>
                </a:ext>
              </a:extLst>
            </p:cNvPr>
            <p:cNvSpPr txBox="1"/>
            <p:nvPr/>
          </p:nvSpPr>
          <p:spPr>
            <a:xfrm>
              <a:off x="1944843" y="4283895"/>
              <a:ext cx="303613" cy="37502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400" b="1">
                  <a:solidFill>
                    <a:prstClr val="white"/>
                  </a:solidFill>
                  <a:latin typeface="Arial" panose="020B0604020202020204" pitchFamily="34" charset="0"/>
                  <a:ea typeface="微软雅黑" panose="020B0503020204020204" pitchFamily="34" charset="-122"/>
                  <a:sym typeface="Arial" panose="020B0604020202020204" pitchFamily="34" charset="0"/>
                </a:rPr>
                <a:t>3</a:t>
              </a:r>
            </a:p>
          </p:txBody>
        </p:sp>
        <p:sp>
          <p:nvSpPr>
            <p:cNvPr id="36" name="TextBox 193">
              <a:extLst>
                <a:ext uri="{FF2B5EF4-FFF2-40B4-BE49-F238E27FC236}">
                  <a16:creationId xmlns:a16="http://schemas.microsoft.com/office/drawing/2014/main" id="{7EB1A3AF-1E36-45D9-836B-03311957B681}"/>
                </a:ext>
              </a:extLst>
            </p:cNvPr>
            <p:cNvSpPr txBox="1"/>
            <p:nvPr/>
          </p:nvSpPr>
          <p:spPr>
            <a:xfrm>
              <a:off x="1944843" y="5186362"/>
              <a:ext cx="303613" cy="37502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400" b="1">
                  <a:solidFill>
                    <a:prstClr val="white"/>
                  </a:solidFill>
                  <a:latin typeface="Arial" panose="020B0604020202020204" pitchFamily="34" charset="0"/>
                  <a:ea typeface="微软雅黑" panose="020B0503020204020204" pitchFamily="34" charset="-122"/>
                  <a:sym typeface="Arial" panose="020B0604020202020204" pitchFamily="34" charset="0"/>
                </a:rPr>
                <a:t>4</a:t>
              </a:r>
            </a:p>
          </p:txBody>
        </p:sp>
        <p:sp>
          <p:nvSpPr>
            <p:cNvPr id="38" name="Rectangle 38">
              <a:extLst>
                <a:ext uri="{FF2B5EF4-FFF2-40B4-BE49-F238E27FC236}">
                  <a16:creationId xmlns:a16="http://schemas.microsoft.com/office/drawing/2014/main" id="{AEB8F345-58FB-475C-9A28-1678FC3F82F5}"/>
                </a:ext>
              </a:extLst>
            </p:cNvPr>
            <p:cNvSpPr/>
            <p:nvPr/>
          </p:nvSpPr>
          <p:spPr>
            <a:xfrm>
              <a:off x="2593971" y="3275032"/>
              <a:ext cx="2330568" cy="551986"/>
            </a:xfrm>
            <a:prstGeom prst="rect">
              <a:avLst/>
            </a:prstGeom>
          </p:spPr>
          <p:txBody>
            <a:bodyPr wrap="square">
              <a:spAutoFit/>
            </a:bodyPr>
            <a:lstStyle/>
            <a:p>
              <a:pPr algn="ctr">
                <a:lnSpc>
                  <a:spcPct val="120000"/>
                </a:lnSpc>
                <a:buFontTx/>
                <a:buNone/>
                <a:defRPr/>
              </a:pPr>
              <a:r>
                <a:rPr lang="zh-CN" altLang="en-US" sz="1200" kern="0" dirty="0">
                  <a:solidFill>
                    <a:prstClr val="white"/>
                  </a:solidFill>
                  <a:ea typeface="微软雅黑" panose="020B0503020204020204" pitchFamily="34" charset="-122"/>
                  <a:cs typeface="+mn-ea"/>
                  <a:sym typeface="Arial" panose="020B0604020202020204" pitchFamily="34" charset="0"/>
                </a:rPr>
                <a:t>容易产生</a:t>
              </a:r>
              <a:r>
                <a:rPr lang="en-US" altLang="zh-CN" sz="1200" kern="0" dirty="0">
                  <a:solidFill>
                    <a:prstClr val="white"/>
                  </a:solidFill>
                  <a:ea typeface="微软雅黑" panose="020B0503020204020204" pitchFamily="34" charset="-122"/>
                  <a:cs typeface="+mn-ea"/>
                  <a:sym typeface="Arial" panose="020B0604020202020204" pitchFamily="34" charset="0"/>
                </a:rPr>
                <a:t>bug</a:t>
              </a:r>
              <a:r>
                <a:rPr lang="zh-CN" altLang="en-US" sz="1200" kern="0" dirty="0">
                  <a:solidFill>
                    <a:prstClr val="white"/>
                  </a:solidFill>
                  <a:ea typeface="微软雅黑" panose="020B0503020204020204" pitchFamily="34" charset="-122"/>
                  <a:cs typeface="+mn-ea"/>
                  <a:sym typeface="Arial" panose="020B0604020202020204" pitchFamily="34" charset="0"/>
                </a:rPr>
                <a:t>的文件在架构上是否具有紧密联系？</a:t>
              </a:r>
              <a:endParaRPr lang="en-GB" sz="1200" kern="0" dirty="0">
                <a:solidFill>
                  <a:prstClr val="white"/>
                </a:solidFill>
                <a:ea typeface="微软雅黑" panose="020B0503020204020204" pitchFamily="34" charset="-122"/>
                <a:sym typeface="Arial" panose="020B0604020202020204" pitchFamily="34" charset="0"/>
              </a:endParaRPr>
            </a:p>
          </p:txBody>
        </p:sp>
        <p:sp>
          <p:nvSpPr>
            <p:cNvPr id="39" name="Rectangle 39">
              <a:extLst>
                <a:ext uri="{FF2B5EF4-FFF2-40B4-BE49-F238E27FC236}">
                  <a16:creationId xmlns:a16="http://schemas.microsoft.com/office/drawing/2014/main" id="{7DEB6F00-D291-4843-89B6-C18C726AB1ED}"/>
                </a:ext>
              </a:extLst>
            </p:cNvPr>
            <p:cNvSpPr/>
            <p:nvPr/>
          </p:nvSpPr>
          <p:spPr>
            <a:xfrm>
              <a:off x="2645411" y="4194645"/>
              <a:ext cx="2330568" cy="551986"/>
            </a:xfrm>
            <a:prstGeom prst="rect">
              <a:avLst/>
            </a:prstGeom>
          </p:spPr>
          <p:txBody>
            <a:bodyPr wrap="square">
              <a:spAutoFit/>
            </a:bodyPr>
            <a:lstStyle/>
            <a:p>
              <a:pPr algn="ctr">
                <a:lnSpc>
                  <a:spcPct val="120000"/>
                </a:lnSpc>
                <a:buFontTx/>
                <a:buNone/>
                <a:defRPr/>
              </a:pPr>
              <a:r>
                <a:rPr lang="zh-CN" altLang="en-US" sz="1200" kern="0" dirty="0">
                  <a:solidFill>
                    <a:prstClr val="white"/>
                  </a:solidFill>
                  <a:ea typeface="微软雅黑" panose="020B0503020204020204" pitchFamily="34" charset="-122"/>
                  <a:cs typeface="+mn-ea"/>
                  <a:sym typeface="Arial" panose="020B0604020202020204" pitchFamily="34" charset="0"/>
                </a:rPr>
                <a:t>在项目推进过程中，</a:t>
              </a:r>
              <a:r>
                <a:rPr lang="en-US" altLang="zh-CN" sz="1200" kern="0" dirty="0" err="1">
                  <a:solidFill>
                    <a:prstClr val="white"/>
                  </a:solidFill>
                  <a:ea typeface="微软雅黑" panose="020B0503020204020204" pitchFamily="34" charset="-122"/>
                  <a:cs typeface="+mn-ea"/>
                  <a:sym typeface="Arial" panose="020B0604020202020204" pitchFamily="34" charset="0"/>
                </a:rPr>
                <a:t>ArchRoots</a:t>
              </a:r>
              <a:r>
                <a:rPr lang="zh-CN" altLang="en-US" sz="1200" kern="0" dirty="0">
                  <a:solidFill>
                    <a:prstClr val="white"/>
                  </a:solidFill>
                  <a:ea typeface="微软雅黑" panose="020B0503020204020204" pitchFamily="34" charset="-122"/>
                  <a:cs typeface="+mn-ea"/>
                  <a:sym typeface="Arial" panose="020B0604020202020204" pitchFamily="34" charset="0"/>
                </a:rPr>
                <a:t>会长期保持不变吗？</a:t>
              </a:r>
              <a:endParaRPr lang="en-GB" sz="1200" kern="0" dirty="0">
                <a:solidFill>
                  <a:prstClr val="white"/>
                </a:solidFill>
                <a:ea typeface="微软雅黑" panose="020B0503020204020204" pitchFamily="34" charset="-122"/>
                <a:sym typeface="Arial" panose="020B0604020202020204" pitchFamily="34" charset="0"/>
              </a:endParaRPr>
            </a:p>
          </p:txBody>
        </p:sp>
        <p:sp>
          <p:nvSpPr>
            <p:cNvPr id="40" name="Rectangle 40">
              <a:extLst>
                <a:ext uri="{FF2B5EF4-FFF2-40B4-BE49-F238E27FC236}">
                  <a16:creationId xmlns:a16="http://schemas.microsoft.com/office/drawing/2014/main" id="{93ADBDDC-51D0-49A0-8DE5-F3E22818F157}"/>
                </a:ext>
              </a:extLst>
            </p:cNvPr>
            <p:cNvSpPr/>
            <p:nvPr/>
          </p:nvSpPr>
          <p:spPr>
            <a:xfrm>
              <a:off x="2576824" y="5077579"/>
              <a:ext cx="2330568" cy="551986"/>
            </a:xfrm>
            <a:prstGeom prst="rect">
              <a:avLst/>
            </a:prstGeom>
          </p:spPr>
          <p:txBody>
            <a:bodyPr wrap="square">
              <a:spAutoFit/>
            </a:bodyPr>
            <a:lstStyle/>
            <a:p>
              <a:pPr algn="ctr">
                <a:lnSpc>
                  <a:spcPct val="120000"/>
                </a:lnSpc>
                <a:buFontTx/>
                <a:buNone/>
                <a:defRPr/>
              </a:pPr>
              <a:r>
                <a:rPr lang="en-US" altLang="zh-CN" sz="1200" kern="0" dirty="0" err="1">
                  <a:solidFill>
                    <a:prstClr val="white"/>
                  </a:solidFill>
                  <a:ea typeface="微软雅黑" panose="020B0503020204020204" pitchFamily="34" charset="-122"/>
                  <a:cs typeface="+mn-ea"/>
                  <a:sym typeface="Arial" panose="020B0604020202020204" pitchFamily="34" charset="0"/>
                </a:rPr>
                <a:t>ArchRoots</a:t>
              </a:r>
              <a:r>
                <a:rPr lang="zh-CN" altLang="en-US" sz="1200" kern="0" dirty="0">
                  <a:solidFill>
                    <a:prstClr val="white"/>
                  </a:solidFill>
                  <a:ea typeface="微软雅黑" panose="020B0503020204020204" pitchFamily="34" charset="-122"/>
                  <a:cs typeface="+mn-ea"/>
                  <a:sym typeface="Arial" panose="020B0604020202020204" pitchFamily="34" charset="0"/>
                </a:rPr>
                <a:t>是否表示其中的文件具有</a:t>
              </a:r>
              <a:r>
                <a:rPr lang="en-US" altLang="zh-CN" sz="1200" kern="0" dirty="0">
                  <a:solidFill>
                    <a:prstClr val="white"/>
                  </a:solidFill>
                  <a:ea typeface="微软雅黑" panose="020B0503020204020204" pitchFamily="34" charset="-122"/>
                  <a:cs typeface="+mn-ea"/>
                  <a:sym typeface="Arial" panose="020B0604020202020204" pitchFamily="34" charset="0"/>
                </a:rPr>
                <a:t>bug</a:t>
              </a:r>
              <a:r>
                <a:rPr lang="zh-CN" altLang="en-US" sz="1200" kern="0" dirty="0">
                  <a:solidFill>
                    <a:prstClr val="white"/>
                  </a:solidFill>
                  <a:ea typeface="微软雅黑" panose="020B0503020204020204" pitchFamily="34" charset="-122"/>
                  <a:cs typeface="+mn-ea"/>
                  <a:sym typeface="Arial" panose="020B0604020202020204" pitchFamily="34" charset="0"/>
                </a:rPr>
                <a:t>倾向？</a:t>
              </a:r>
              <a:endParaRPr lang="en-GB" sz="1200" kern="0" dirty="0">
                <a:solidFill>
                  <a:prstClr val="white"/>
                </a:solidFill>
                <a:ea typeface="微软雅黑" panose="020B0503020204020204" pitchFamily="34" charset="-122"/>
                <a:sym typeface="Arial" panose="020B0604020202020204" pitchFamily="34" charset="0"/>
              </a:endParaRPr>
            </a:p>
          </p:txBody>
        </p:sp>
      </p:grpSp>
      <p:sp>
        <p:nvSpPr>
          <p:cNvPr id="59" name="TextBox 42">
            <a:extLst>
              <a:ext uri="{FF2B5EF4-FFF2-40B4-BE49-F238E27FC236}">
                <a16:creationId xmlns:a16="http://schemas.microsoft.com/office/drawing/2014/main" id="{8C5E32C2-53B3-4801-A0FC-808B38BA19BA}"/>
              </a:ext>
            </a:extLst>
          </p:cNvPr>
          <p:cNvSpPr txBox="1"/>
          <p:nvPr/>
        </p:nvSpPr>
        <p:spPr>
          <a:xfrm>
            <a:off x="6095999" y="1738656"/>
            <a:ext cx="3238583" cy="657809"/>
          </a:xfrm>
          <a:prstGeom prst="rect">
            <a:avLst/>
          </a:prstGeom>
          <a:noFill/>
        </p:spPr>
        <p:txBody>
          <a:bodyPr wrap="square" rtlCol="0">
            <a:spAutoFit/>
          </a:bodyPr>
          <a:lstStyle/>
          <a:p>
            <a:pPr algn="just">
              <a:lnSpc>
                <a:spcPct val="120000"/>
              </a:lnSpc>
              <a:buFontTx/>
              <a:buNone/>
            </a:pPr>
            <a:r>
              <a:rPr lang="zh-CN" altLang="en-US" sz="1600" b="1" dirty="0">
                <a:solidFill>
                  <a:srgbClr val="E7E6E6">
                    <a:lumMod val="25000"/>
                  </a:srgbClr>
                </a:solidFill>
                <a:ea typeface="微软雅黑" panose="020B0503020204020204" pitchFamily="34" charset="-122"/>
                <a:cs typeface="+mn-ea"/>
                <a:sym typeface="Arial" panose="020B0604020202020204" pitchFamily="34" charset="0"/>
              </a:rPr>
              <a:t>针对实验目标中提出的</a:t>
            </a:r>
            <a:r>
              <a:rPr lang="en-US" altLang="zh-CN" sz="1600" b="1" dirty="0">
                <a:solidFill>
                  <a:srgbClr val="E7E6E6">
                    <a:lumMod val="25000"/>
                  </a:srgbClr>
                </a:solidFill>
                <a:ea typeface="微软雅黑" panose="020B0503020204020204" pitchFamily="34" charset="-122"/>
                <a:cs typeface="+mn-ea"/>
                <a:sym typeface="Arial" panose="020B0604020202020204" pitchFamily="34" charset="0"/>
              </a:rPr>
              <a:t>4</a:t>
            </a:r>
            <a:r>
              <a:rPr lang="zh-CN" altLang="en-US" sz="1600" b="1" dirty="0">
                <a:solidFill>
                  <a:srgbClr val="E7E6E6">
                    <a:lumMod val="25000"/>
                  </a:srgbClr>
                </a:solidFill>
                <a:ea typeface="微软雅黑" panose="020B0503020204020204" pitchFamily="34" charset="-122"/>
                <a:cs typeface="+mn-ea"/>
                <a:sym typeface="Arial" panose="020B0604020202020204" pitchFamily="34" charset="0"/>
              </a:rPr>
              <a:t>个问题，经过实验，得到结果如下：</a:t>
            </a:r>
            <a:endParaRPr lang="en-GB" altLang="zh-CN" sz="1600" b="1" dirty="0">
              <a:solidFill>
                <a:srgbClr val="E7E6E6">
                  <a:lumMod val="25000"/>
                </a:srgbClr>
              </a:solidFill>
              <a:ea typeface="微软雅黑" panose="020B0503020204020204" pitchFamily="34" charset="-122"/>
              <a:cs typeface="+mn-ea"/>
              <a:sym typeface="Arial" panose="020B0604020202020204" pitchFamily="34" charset="0"/>
            </a:endParaRPr>
          </a:p>
        </p:txBody>
      </p:sp>
      <p:sp>
        <p:nvSpPr>
          <p:cNvPr id="61" name="Donut 44">
            <a:extLst>
              <a:ext uri="{FF2B5EF4-FFF2-40B4-BE49-F238E27FC236}">
                <a16:creationId xmlns:a16="http://schemas.microsoft.com/office/drawing/2014/main" id="{2C8388BD-7E59-44C5-942B-8770C429CA36}"/>
              </a:ext>
            </a:extLst>
          </p:cNvPr>
          <p:cNvSpPr/>
          <p:nvPr/>
        </p:nvSpPr>
        <p:spPr>
          <a:xfrm>
            <a:off x="6180244" y="2692180"/>
            <a:ext cx="724494" cy="724494"/>
          </a:xfrm>
          <a:prstGeom prst="donut">
            <a:avLst>
              <a:gd name="adj" fmla="val 6804"/>
            </a:avLst>
          </a:prstGeom>
          <a:solidFill>
            <a:srgbClr val="2C99C0"/>
          </a:solidFill>
          <a:ln w="12700" cap="flat" cmpd="sng" algn="ctr">
            <a:noFill/>
            <a:prstDash val="solid"/>
            <a:miter lim="800000"/>
          </a:ln>
          <a:effectLst/>
        </p:spPr>
        <p:txBody>
          <a:bodyPr rtlCol="0" anchor="ctr"/>
          <a:lstStyle/>
          <a:p>
            <a:pPr algn="just">
              <a:lnSpc>
                <a:spcPct val="120000"/>
              </a:lnSpc>
              <a:buFontTx/>
              <a:buNone/>
              <a:defRPr/>
            </a:pPr>
            <a:endParaRPr lang="en-GB" sz="949" kern="0">
              <a:solidFill>
                <a:srgbClr val="E7E6E6">
                  <a:lumMod val="25000"/>
                </a:srgbClr>
              </a:solidFill>
              <a:ea typeface="微软雅黑" panose="020B0503020204020204" pitchFamily="34" charset="-122"/>
              <a:sym typeface="Arial" panose="020B0604020202020204" pitchFamily="34" charset="0"/>
            </a:endParaRPr>
          </a:p>
        </p:txBody>
      </p:sp>
      <p:sp>
        <p:nvSpPr>
          <p:cNvPr id="62" name="Freeform 45">
            <a:extLst>
              <a:ext uri="{FF2B5EF4-FFF2-40B4-BE49-F238E27FC236}">
                <a16:creationId xmlns:a16="http://schemas.microsoft.com/office/drawing/2014/main" id="{90DE38A6-73ED-421D-B221-53AED5157646}"/>
              </a:ext>
            </a:extLst>
          </p:cNvPr>
          <p:cNvSpPr>
            <a:spLocks noEditPoints="1"/>
          </p:cNvSpPr>
          <p:nvPr/>
        </p:nvSpPr>
        <p:spPr bwMode="auto">
          <a:xfrm>
            <a:off x="6386001" y="2889622"/>
            <a:ext cx="312978" cy="329611"/>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rgbClr val="2C99C0"/>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buFontTx/>
              <a:buNone/>
              <a:defRPr/>
            </a:pPr>
            <a:endParaRPr lang="zh-CN" altLang="en-US" sz="949">
              <a:solidFill>
                <a:srgbClr val="E7E6E6">
                  <a:lumMod val="2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6">
            <a:extLst>
              <a:ext uri="{FF2B5EF4-FFF2-40B4-BE49-F238E27FC236}">
                <a16:creationId xmlns:a16="http://schemas.microsoft.com/office/drawing/2014/main" id="{6EC40F14-AB1D-4B7D-A689-9B901F3D1A5C}"/>
              </a:ext>
            </a:extLst>
          </p:cNvPr>
          <p:cNvSpPr>
            <a:spLocks noEditPoints="1"/>
          </p:cNvSpPr>
          <p:nvPr/>
        </p:nvSpPr>
        <p:spPr bwMode="auto">
          <a:xfrm>
            <a:off x="6357649" y="4896024"/>
            <a:ext cx="355312" cy="287275"/>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ECA11A"/>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buFontTx/>
              <a:buNone/>
              <a:defRPr/>
            </a:pPr>
            <a:endParaRPr lang="zh-CN" altLang="en-US" sz="949">
              <a:solidFill>
                <a:srgbClr val="E7E6E6">
                  <a:lumMod val="2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7">
            <a:extLst>
              <a:ext uri="{FF2B5EF4-FFF2-40B4-BE49-F238E27FC236}">
                <a16:creationId xmlns:a16="http://schemas.microsoft.com/office/drawing/2014/main" id="{40F9D642-3F41-45C1-903B-FB8B66EB4CCD}"/>
              </a:ext>
            </a:extLst>
          </p:cNvPr>
          <p:cNvSpPr>
            <a:spLocks noEditPoints="1"/>
          </p:cNvSpPr>
          <p:nvPr/>
        </p:nvSpPr>
        <p:spPr bwMode="auto">
          <a:xfrm>
            <a:off x="9097203" y="4893503"/>
            <a:ext cx="237380" cy="34775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rgbClr val="0A97A6"/>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buFontTx/>
              <a:buNone/>
              <a:defRPr/>
            </a:pPr>
            <a:endParaRPr lang="zh-CN" altLang="en-US" sz="949">
              <a:solidFill>
                <a:srgbClr val="E7E6E6">
                  <a:lumMod val="2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8">
            <a:extLst>
              <a:ext uri="{FF2B5EF4-FFF2-40B4-BE49-F238E27FC236}">
                <a16:creationId xmlns:a16="http://schemas.microsoft.com/office/drawing/2014/main" id="{46B60D41-195C-4B47-9ADA-041128960AC5}"/>
              </a:ext>
            </a:extLst>
          </p:cNvPr>
          <p:cNvSpPr>
            <a:spLocks noEditPoints="1"/>
          </p:cNvSpPr>
          <p:nvPr/>
        </p:nvSpPr>
        <p:spPr bwMode="auto">
          <a:xfrm>
            <a:off x="9087072" y="2902474"/>
            <a:ext cx="250987" cy="30390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D53E25"/>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buFontTx/>
              <a:buNone/>
              <a:defRPr/>
            </a:pPr>
            <a:endParaRPr lang="zh-CN" altLang="en-US" sz="949">
              <a:solidFill>
                <a:srgbClr val="E7E6E6">
                  <a:lumMod val="2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Donut 49">
            <a:extLst>
              <a:ext uri="{FF2B5EF4-FFF2-40B4-BE49-F238E27FC236}">
                <a16:creationId xmlns:a16="http://schemas.microsoft.com/office/drawing/2014/main" id="{777DCE98-2888-4B03-85A1-21773E706A2A}"/>
              </a:ext>
            </a:extLst>
          </p:cNvPr>
          <p:cNvSpPr/>
          <p:nvPr/>
        </p:nvSpPr>
        <p:spPr>
          <a:xfrm>
            <a:off x="8853647" y="4690478"/>
            <a:ext cx="724494" cy="724494"/>
          </a:xfrm>
          <a:prstGeom prst="donut">
            <a:avLst>
              <a:gd name="adj" fmla="val 6804"/>
            </a:avLst>
          </a:prstGeom>
          <a:solidFill>
            <a:srgbClr val="0A97A6"/>
          </a:solidFill>
          <a:ln w="12700" cap="flat" cmpd="sng" algn="ctr">
            <a:noFill/>
            <a:prstDash val="solid"/>
            <a:miter lim="800000"/>
          </a:ln>
          <a:effectLst/>
        </p:spPr>
        <p:txBody>
          <a:bodyPr rtlCol="0" anchor="ctr"/>
          <a:lstStyle/>
          <a:p>
            <a:pPr algn="just">
              <a:lnSpc>
                <a:spcPct val="120000"/>
              </a:lnSpc>
              <a:buFontTx/>
              <a:buNone/>
              <a:defRPr/>
            </a:pPr>
            <a:endParaRPr lang="en-GB" sz="949" kern="0">
              <a:solidFill>
                <a:srgbClr val="E7E6E6">
                  <a:lumMod val="25000"/>
                </a:srgbClr>
              </a:solidFill>
              <a:ea typeface="微软雅黑" panose="020B0503020204020204" pitchFamily="34" charset="-122"/>
              <a:sym typeface="Arial" panose="020B0604020202020204" pitchFamily="34" charset="0"/>
            </a:endParaRPr>
          </a:p>
        </p:txBody>
      </p:sp>
      <p:sp>
        <p:nvSpPr>
          <p:cNvPr id="67" name="Donut 50">
            <a:extLst>
              <a:ext uri="{FF2B5EF4-FFF2-40B4-BE49-F238E27FC236}">
                <a16:creationId xmlns:a16="http://schemas.microsoft.com/office/drawing/2014/main" id="{03C3F09D-B319-435F-9F41-E8FCA78D0A4F}"/>
              </a:ext>
            </a:extLst>
          </p:cNvPr>
          <p:cNvSpPr/>
          <p:nvPr/>
        </p:nvSpPr>
        <p:spPr>
          <a:xfrm>
            <a:off x="6174824" y="4690631"/>
            <a:ext cx="724494" cy="724494"/>
          </a:xfrm>
          <a:prstGeom prst="donut">
            <a:avLst>
              <a:gd name="adj" fmla="val 6804"/>
            </a:avLst>
          </a:prstGeom>
          <a:solidFill>
            <a:srgbClr val="ECA11A"/>
          </a:solidFill>
          <a:ln w="12700" cap="flat" cmpd="sng" algn="ctr">
            <a:noFill/>
            <a:prstDash val="solid"/>
            <a:miter lim="800000"/>
          </a:ln>
          <a:effectLst/>
        </p:spPr>
        <p:txBody>
          <a:bodyPr rtlCol="0" anchor="ctr"/>
          <a:lstStyle/>
          <a:p>
            <a:pPr algn="just">
              <a:lnSpc>
                <a:spcPct val="120000"/>
              </a:lnSpc>
              <a:buFontTx/>
              <a:buNone/>
              <a:defRPr/>
            </a:pPr>
            <a:endParaRPr lang="en-GB" sz="949" kern="0">
              <a:solidFill>
                <a:srgbClr val="E7E6E6">
                  <a:lumMod val="25000"/>
                </a:srgbClr>
              </a:solidFill>
              <a:ea typeface="微软雅黑" panose="020B0503020204020204" pitchFamily="34" charset="-122"/>
              <a:sym typeface="Arial" panose="020B0604020202020204" pitchFamily="34" charset="0"/>
            </a:endParaRPr>
          </a:p>
        </p:txBody>
      </p:sp>
      <p:sp>
        <p:nvSpPr>
          <p:cNvPr id="68" name="Donut 51">
            <a:extLst>
              <a:ext uri="{FF2B5EF4-FFF2-40B4-BE49-F238E27FC236}">
                <a16:creationId xmlns:a16="http://schemas.microsoft.com/office/drawing/2014/main" id="{CF7ACCED-235B-4C55-BFED-F711C98D4195}"/>
              </a:ext>
            </a:extLst>
          </p:cNvPr>
          <p:cNvSpPr/>
          <p:nvPr/>
        </p:nvSpPr>
        <p:spPr>
          <a:xfrm>
            <a:off x="8847942" y="2692180"/>
            <a:ext cx="724494" cy="724494"/>
          </a:xfrm>
          <a:prstGeom prst="donut">
            <a:avLst>
              <a:gd name="adj" fmla="val 6804"/>
            </a:avLst>
          </a:prstGeom>
          <a:solidFill>
            <a:srgbClr val="D53E25"/>
          </a:solidFill>
          <a:ln w="12700" cap="flat" cmpd="sng" algn="ctr">
            <a:noFill/>
            <a:prstDash val="solid"/>
            <a:miter lim="800000"/>
          </a:ln>
          <a:effectLst/>
        </p:spPr>
        <p:txBody>
          <a:bodyPr rtlCol="0" anchor="ctr"/>
          <a:lstStyle/>
          <a:p>
            <a:pPr algn="just">
              <a:lnSpc>
                <a:spcPct val="120000"/>
              </a:lnSpc>
              <a:buFontTx/>
              <a:buNone/>
              <a:defRPr/>
            </a:pPr>
            <a:endParaRPr lang="en-GB" sz="949" kern="0">
              <a:solidFill>
                <a:srgbClr val="E7E6E6">
                  <a:lumMod val="25000"/>
                </a:srgbClr>
              </a:solidFill>
              <a:ea typeface="微软雅黑" panose="020B0503020204020204" pitchFamily="34" charset="-122"/>
              <a:sym typeface="Arial" panose="020B0604020202020204" pitchFamily="34" charset="0"/>
            </a:endParaRPr>
          </a:p>
        </p:txBody>
      </p:sp>
      <p:sp>
        <p:nvSpPr>
          <p:cNvPr id="69" name="TextBox 52">
            <a:extLst>
              <a:ext uri="{FF2B5EF4-FFF2-40B4-BE49-F238E27FC236}">
                <a16:creationId xmlns:a16="http://schemas.microsoft.com/office/drawing/2014/main" id="{BD1BF9D3-D655-43CF-B970-7BC0E159C687}"/>
              </a:ext>
            </a:extLst>
          </p:cNvPr>
          <p:cNvSpPr txBox="1"/>
          <p:nvPr/>
        </p:nvSpPr>
        <p:spPr>
          <a:xfrm>
            <a:off x="6849370" y="3000184"/>
            <a:ext cx="1082348" cy="328551"/>
          </a:xfrm>
          <a:prstGeom prst="rect">
            <a:avLst/>
          </a:prstGeom>
          <a:noFill/>
        </p:spPr>
        <p:txBody>
          <a:bodyPr wrap="none" rtlCol="0">
            <a:spAutoFit/>
          </a:bodyPr>
          <a:lstStyle/>
          <a:p>
            <a:pPr>
              <a:lnSpc>
                <a:spcPct val="120000"/>
              </a:lnSpc>
              <a:buFontTx/>
              <a:buNone/>
            </a:pPr>
            <a:r>
              <a:rPr lang="zh-CN" altLang="en-US" sz="1400" dirty="0">
                <a:solidFill>
                  <a:srgbClr val="E7E6E6">
                    <a:lumMod val="25000"/>
                  </a:srgbClr>
                </a:solidFill>
                <a:ea typeface="微软雅黑" panose="020B0503020204020204" pitchFamily="34" charset="-122"/>
                <a:cs typeface="+mn-ea"/>
                <a:sym typeface="Arial" panose="020B0604020202020204" pitchFamily="34" charset="0"/>
              </a:rPr>
              <a:t>结果表明：</a:t>
            </a:r>
            <a:endParaRPr lang="en-GB" altLang="zh-CN" sz="1400" dirty="0">
              <a:solidFill>
                <a:srgbClr val="E7E6E6">
                  <a:lumMod val="25000"/>
                </a:srgbClr>
              </a:solidFill>
              <a:ea typeface="微软雅黑" panose="020B0503020204020204" pitchFamily="34" charset="-122"/>
              <a:cs typeface="+mn-ea"/>
              <a:sym typeface="Arial" panose="020B0604020202020204" pitchFamily="34" charset="0"/>
            </a:endParaRPr>
          </a:p>
        </p:txBody>
      </p:sp>
      <p:sp>
        <p:nvSpPr>
          <p:cNvPr id="70" name="TextBox 53">
            <a:extLst>
              <a:ext uri="{FF2B5EF4-FFF2-40B4-BE49-F238E27FC236}">
                <a16:creationId xmlns:a16="http://schemas.microsoft.com/office/drawing/2014/main" id="{2B1FA217-283F-4654-BB9E-3EE36E0BA25B}"/>
              </a:ext>
            </a:extLst>
          </p:cNvPr>
          <p:cNvSpPr txBox="1"/>
          <p:nvPr/>
        </p:nvSpPr>
        <p:spPr>
          <a:xfrm>
            <a:off x="6854601" y="2730960"/>
            <a:ext cx="1540806" cy="328551"/>
          </a:xfrm>
          <a:prstGeom prst="rect">
            <a:avLst/>
          </a:prstGeom>
          <a:noFill/>
        </p:spPr>
        <p:txBody>
          <a:bodyPr wrap="none" rtlCol="0">
            <a:spAutoFit/>
          </a:bodyPr>
          <a:lstStyle/>
          <a:p>
            <a:pPr algn="just">
              <a:lnSpc>
                <a:spcPct val="120000"/>
              </a:lnSpc>
              <a:buFontTx/>
              <a:buNone/>
            </a:pPr>
            <a:r>
              <a:rPr lang="zh-CN" altLang="en-US" sz="1400" b="1" dirty="0">
                <a:solidFill>
                  <a:srgbClr val="E7E6E6">
                    <a:lumMod val="25000"/>
                  </a:srgbClr>
                </a:solidFill>
                <a:ea typeface="微软雅黑" panose="020B0503020204020204" pitchFamily="34" charset="-122"/>
                <a:sym typeface="Arial" panose="020B0604020202020204" pitchFamily="34" charset="0"/>
              </a:rPr>
              <a:t>针对问题</a:t>
            </a:r>
            <a:r>
              <a:rPr lang="en-US" altLang="zh-CN" sz="1400" b="1" dirty="0">
                <a:solidFill>
                  <a:srgbClr val="E7E6E6">
                    <a:lumMod val="25000"/>
                  </a:srgbClr>
                </a:solidFill>
                <a:ea typeface="微软雅黑" panose="020B0503020204020204" pitchFamily="34" charset="-122"/>
                <a:sym typeface="Arial" panose="020B0604020202020204" pitchFamily="34" charset="0"/>
              </a:rPr>
              <a:t>1</a:t>
            </a:r>
            <a:r>
              <a:rPr lang="zh-CN" altLang="en-US" sz="1400" b="1" dirty="0">
                <a:solidFill>
                  <a:srgbClr val="E7E6E6">
                    <a:lumMod val="25000"/>
                  </a:srgbClr>
                </a:solidFill>
                <a:ea typeface="微软雅黑" panose="020B0503020204020204" pitchFamily="34" charset="-122"/>
                <a:sym typeface="Arial" panose="020B0604020202020204" pitchFamily="34" charset="0"/>
              </a:rPr>
              <a:t>的实验</a:t>
            </a:r>
            <a:endParaRPr lang="en-GB" sz="1400" b="1" dirty="0">
              <a:solidFill>
                <a:srgbClr val="E7E6E6">
                  <a:lumMod val="25000"/>
                </a:srgbClr>
              </a:solidFill>
              <a:ea typeface="微软雅黑" panose="020B0503020204020204" pitchFamily="34" charset="-122"/>
              <a:sym typeface="Arial" panose="020B0604020202020204" pitchFamily="34" charset="0"/>
            </a:endParaRPr>
          </a:p>
        </p:txBody>
      </p:sp>
      <p:sp>
        <p:nvSpPr>
          <p:cNvPr id="71" name="TextBox 54">
            <a:extLst>
              <a:ext uri="{FF2B5EF4-FFF2-40B4-BE49-F238E27FC236}">
                <a16:creationId xmlns:a16="http://schemas.microsoft.com/office/drawing/2014/main" id="{1BC44E2C-61E5-41C8-BF2C-7881C12C2671}"/>
              </a:ext>
            </a:extLst>
          </p:cNvPr>
          <p:cNvSpPr txBox="1"/>
          <p:nvPr/>
        </p:nvSpPr>
        <p:spPr>
          <a:xfrm>
            <a:off x="9526450" y="3000184"/>
            <a:ext cx="1082348" cy="328551"/>
          </a:xfrm>
          <a:prstGeom prst="rect">
            <a:avLst/>
          </a:prstGeom>
          <a:noFill/>
        </p:spPr>
        <p:txBody>
          <a:bodyPr wrap="none" rtlCol="0">
            <a:spAutoFit/>
          </a:bodyPr>
          <a:lstStyle/>
          <a:p>
            <a:pPr>
              <a:lnSpc>
                <a:spcPct val="120000"/>
              </a:lnSpc>
              <a:buFontTx/>
              <a:buNone/>
            </a:pPr>
            <a:r>
              <a:rPr lang="zh-CN" altLang="en-US" sz="1400" dirty="0">
                <a:solidFill>
                  <a:srgbClr val="E7E6E6">
                    <a:lumMod val="25000"/>
                  </a:srgbClr>
                </a:solidFill>
                <a:ea typeface="微软雅黑" panose="020B0503020204020204" pitchFamily="34" charset="-122"/>
                <a:cs typeface="+mn-ea"/>
                <a:sym typeface="Arial" panose="020B0604020202020204" pitchFamily="34" charset="0"/>
              </a:rPr>
              <a:t>结果表明：</a:t>
            </a:r>
            <a:endParaRPr lang="en-GB" sz="1400" dirty="0">
              <a:solidFill>
                <a:srgbClr val="E7E6E6">
                  <a:lumMod val="25000"/>
                </a:srgbClr>
              </a:solidFill>
              <a:ea typeface="微软雅黑" panose="020B0503020204020204" pitchFamily="34" charset="-122"/>
              <a:sym typeface="Arial" panose="020B0604020202020204" pitchFamily="34" charset="0"/>
            </a:endParaRPr>
          </a:p>
        </p:txBody>
      </p:sp>
      <p:sp>
        <p:nvSpPr>
          <p:cNvPr id="72" name="TextBox 55">
            <a:extLst>
              <a:ext uri="{FF2B5EF4-FFF2-40B4-BE49-F238E27FC236}">
                <a16:creationId xmlns:a16="http://schemas.microsoft.com/office/drawing/2014/main" id="{DB59B366-5132-4501-88AE-26069F52DCA0}"/>
              </a:ext>
            </a:extLst>
          </p:cNvPr>
          <p:cNvSpPr txBox="1"/>
          <p:nvPr/>
        </p:nvSpPr>
        <p:spPr>
          <a:xfrm>
            <a:off x="9523864" y="2730960"/>
            <a:ext cx="1540806" cy="328551"/>
          </a:xfrm>
          <a:prstGeom prst="rect">
            <a:avLst/>
          </a:prstGeom>
          <a:noFill/>
        </p:spPr>
        <p:txBody>
          <a:bodyPr wrap="none" rtlCol="0">
            <a:spAutoFit/>
          </a:bodyPr>
          <a:lstStyle/>
          <a:p>
            <a:pPr algn="just">
              <a:lnSpc>
                <a:spcPct val="120000"/>
              </a:lnSpc>
              <a:buFontTx/>
              <a:buNone/>
            </a:pPr>
            <a:r>
              <a:rPr lang="zh-CN" altLang="en-US" sz="1400" b="1" dirty="0">
                <a:solidFill>
                  <a:srgbClr val="E7E6E6">
                    <a:lumMod val="25000"/>
                  </a:srgbClr>
                </a:solidFill>
                <a:ea typeface="微软雅黑" panose="020B0503020204020204" pitchFamily="34" charset="-122"/>
                <a:sym typeface="Arial" panose="020B0604020202020204" pitchFamily="34" charset="0"/>
              </a:rPr>
              <a:t>针对问题</a:t>
            </a:r>
            <a:r>
              <a:rPr lang="en-US" altLang="zh-CN" sz="1400" b="1" dirty="0">
                <a:solidFill>
                  <a:srgbClr val="E7E6E6">
                    <a:lumMod val="25000"/>
                  </a:srgbClr>
                </a:solidFill>
                <a:ea typeface="微软雅黑" panose="020B0503020204020204" pitchFamily="34" charset="-122"/>
                <a:sym typeface="Arial" panose="020B0604020202020204" pitchFamily="34" charset="0"/>
              </a:rPr>
              <a:t>2</a:t>
            </a:r>
            <a:r>
              <a:rPr lang="zh-CN" altLang="en-US" sz="1400" b="1" dirty="0">
                <a:solidFill>
                  <a:srgbClr val="E7E6E6">
                    <a:lumMod val="25000"/>
                  </a:srgbClr>
                </a:solidFill>
                <a:ea typeface="微软雅黑" panose="020B0503020204020204" pitchFamily="34" charset="-122"/>
                <a:sym typeface="Arial" panose="020B0604020202020204" pitchFamily="34" charset="0"/>
              </a:rPr>
              <a:t>的实验</a:t>
            </a:r>
            <a:endParaRPr lang="en-GB" sz="1400" b="1" dirty="0">
              <a:solidFill>
                <a:srgbClr val="E7E6E6">
                  <a:lumMod val="25000"/>
                </a:srgbClr>
              </a:solidFill>
              <a:ea typeface="微软雅黑" panose="020B0503020204020204" pitchFamily="34" charset="-122"/>
              <a:sym typeface="Arial" panose="020B0604020202020204" pitchFamily="34" charset="0"/>
            </a:endParaRPr>
          </a:p>
        </p:txBody>
      </p:sp>
      <p:sp>
        <p:nvSpPr>
          <p:cNvPr id="73" name="TextBox 56">
            <a:extLst>
              <a:ext uri="{FF2B5EF4-FFF2-40B4-BE49-F238E27FC236}">
                <a16:creationId xmlns:a16="http://schemas.microsoft.com/office/drawing/2014/main" id="{FEC6D80F-C247-4728-B99A-56C9113088F3}"/>
              </a:ext>
            </a:extLst>
          </p:cNvPr>
          <p:cNvSpPr txBox="1"/>
          <p:nvPr/>
        </p:nvSpPr>
        <p:spPr>
          <a:xfrm>
            <a:off x="6849370" y="5007392"/>
            <a:ext cx="1082348" cy="328551"/>
          </a:xfrm>
          <a:prstGeom prst="rect">
            <a:avLst/>
          </a:prstGeom>
          <a:noFill/>
        </p:spPr>
        <p:txBody>
          <a:bodyPr wrap="none" rtlCol="0">
            <a:spAutoFit/>
          </a:bodyPr>
          <a:lstStyle/>
          <a:p>
            <a:pPr>
              <a:lnSpc>
                <a:spcPct val="120000"/>
              </a:lnSpc>
              <a:buFontTx/>
              <a:buNone/>
            </a:pPr>
            <a:r>
              <a:rPr lang="zh-CN" altLang="en-US" sz="1400" dirty="0">
                <a:solidFill>
                  <a:srgbClr val="E7E6E6">
                    <a:lumMod val="25000"/>
                  </a:srgbClr>
                </a:solidFill>
                <a:ea typeface="微软雅黑" panose="020B0503020204020204" pitchFamily="34" charset="-122"/>
                <a:cs typeface="+mn-ea"/>
                <a:sym typeface="Arial" panose="020B0604020202020204" pitchFamily="34" charset="0"/>
              </a:rPr>
              <a:t>结果表明：</a:t>
            </a:r>
            <a:endParaRPr lang="en-GB" altLang="zh-CN" sz="1400" dirty="0">
              <a:solidFill>
                <a:srgbClr val="E7E6E6">
                  <a:lumMod val="25000"/>
                </a:srgbClr>
              </a:solidFill>
              <a:ea typeface="微软雅黑" panose="020B0503020204020204" pitchFamily="34" charset="-122"/>
              <a:cs typeface="+mn-ea"/>
              <a:sym typeface="Arial" panose="020B0604020202020204" pitchFamily="34" charset="0"/>
            </a:endParaRPr>
          </a:p>
        </p:txBody>
      </p:sp>
      <p:sp>
        <p:nvSpPr>
          <p:cNvPr id="74" name="TextBox 57">
            <a:extLst>
              <a:ext uri="{FF2B5EF4-FFF2-40B4-BE49-F238E27FC236}">
                <a16:creationId xmlns:a16="http://schemas.microsoft.com/office/drawing/2014/main" id="{3E6E1E63-CB88-4CD8-9A79-7A1BA43681D9}"/>
              </a:ext>
            </a:extLst>
          </p:cNvPr>
          <p:cNvSpPr txBox="1"/>
          <p:nvPr/>
        </p:nvSpPr>
        <p:spPr>
          <a:xfrm>
            <a:off x="6854601" y="4721591"/>
            <a:ext cx="1540806" cy="328551"/>
          </a:xfrm>
          <a:prstGeom prst="rect">
            <a:avLst/>
          </a:prstGeom>
          <a:noFill/>
        </p:spPr>
        <p:txBody>
          <a:bodyPr wrap="none" rtlCol="0">
            <a:spAutoFit/>
          </a:bodyPr>
          <a:lstStyle/>
          <a:p>
            <a:pPr algn="just">
              <a:lnSpc>
                <a:spcPct val="120000"/>
              </a:lnSpc>
              <a:buFontTx/>
              <a:buNone/>
            </a:pPr>
            <a:r>
              <a:rPr lang="zh-CN" altLang="en-US" sz="1400" b="1" dirty="0">
                <a:solidFill>
                  <a:srgbClr val="E7E6E6">
                    <a:lumMod val="25000"/>
                  </a:srgbClr>
                </a:solidFill>
                <a:ea typeface="微软雅黑" panose="020B0503020204020204" pitchFamily="34" charset="-122"/>
                <a:sym typeface="Arial" panose="020B0604020202020204" pitchFamily="34" charset="0"/>
              </a:rPr>
              <a:t>针对问题</a:t>
            </a:r>
            <a:r>
              <a:rPr lang="en-US" altLang="zh-CN" sz="1400" b="1" dirty="0">
                <a:solidFill>
                  <a:srgbClr val="E7E6E6">
                    <a:lumMod val="25000"/>
                  </a:srgbClr>
                </a:solidFill>
                <a:ea typeface="微软雅黑" panose="020B0503020204020204" pitchFamily="34" charset="-122"/>
                <a:sym typeface="Arial" panose="020B0604020202020204" pitchFamily="34" charset="0"/>
              </a:rPr>
              <a:t>3</a:t>
            </a:r>
            <a:r>
              <a:rPr lang="zh-CN" altLang="en-US" sz="1400" b="1" dirty="0">
                <a:solidFill>
                  <a:srgbClr val="E7E6E6">
                    <a:lumMod val="25000"/>
                  </a:srgbClr>
                </a:solidFill>
                <a:ea typeface="微软雅黑" panose="020B0503020204020204" pitchFamily="34" charset="-122"/>
                <a:sym typeface="Arial" panose="020B0604020202020204" pitchFamily="34" charset="0"/>
              </a:rPr>
              <a:t>的实验</a:t>
            </a:r>
            <a:endParaRPr lang="en-GB" sz="1400" b="1" dirty="0">
              <a:solidFill>
                <a:srgbClr val="E7E6E6">
                  <a:lumMod val="25000"/>
                </a:srgbClr>
              </a:solidFill>
              <a:ea typeface="微软雅黑" panose="020B0503020204020204" pitchFamily="34" charset="-122"/>
              <a:sym typeface="Arial" panose="020B0604020202020204" pitchFamily="34" charset="0"/>
            </a:endParaRPr>
          </a:p>
        </p:txBody>
      </p:sp>
      <p:sp>
        <p:nvSpPr>
          <p:cNvPr id="75" name="TextBox 58">
            <a:extLst>
              <a:ext uri="{FF2B5EF4-FFF2-40B4-BE49-F238E27FC236}">
                <a16:creationId xmlns:a16="http://schemas.microsoft.com/office/drawing/2014/main" id="{77FBF2E4-D7CE-4396-9DA7-B833585DFCF7}"/>
              </a:ext>
            </a:extLst>
          </p:cNvPr>
          <p:cNvSpPr txBox="1"/>
          <p:nvPr/>
        </p:nvSpPr>
        <p:spPr>
          <a:xfrm>
            <a:off x="9551871" y="5007392"/>
            <a:ext cx="1082348" cy="328551"/>
          </a:xfrm>
          <a:prstGeom prst="rect">
            <a:avLst/>
          </a:prstGeom>
          <a:noFill/>
        </p:spPr>
        <p:txBody>
          <a:bodyPr wrap="none" rtlCol="0">
            <a:spAutoFit/>
          </a:bodyPr>
          <a:lstStyle/>
          <a:p>
            <a:pPr>
              <a:lnSpc>
                <a:spcPct val="120000"/>
              </a:lnSpc>
              <a:buFontTx/>
              <a:buNone/>
            </a:pPr>
            <a:r>
              <a:rPr lang="zh-CN" altLang="en-US" sz="1400" dirty="0">
                <a:solidFill>
                  <a:srgbClr val="E7E6E6">
                    <a:lumMod val="25000"/>
                  </a:srgbClr>
                </a:solidFill>
                <a:ea typeface="微软雅黑" panose="020B0503020204020204" pitchFamily="34" charset="-122"/>
                <a:cs typeface="+mn-ea"/>
                <a:sym typeface="Arial" panose="020B0604020202020204" pitchFamily="34" charset="0"/>
              </a:rPr>
              <a:t>结果表明：</a:t>
            </a:r>
            <a:endParaRPr lang="en-GB" altLang="zh-CN" sz="1400" dirty="0">
              <a:solidFill>
                <a:srgbClr val="E7E6E6">
                  <a:lumMod val="25000"/>
                </a:srgbClr>
              </a:solidFill>
              <a:ea typeface="微软雅黑" panose="020B0503020204020204" pitchFamily="34" charset="-122"/>
              <a:cs typeface="+mn-ea"/>
              <a:sym typeface="Arial" panose="020B0604020202020204" pitchFamily="34" charset="0"/>
            </a:endParaRPr>
          </a:p>
        </p:txBody>
      </p:sp>
      <p:sp>
        <p:nvSpPr>
          <p:cNvPr id="76" name="TextBox 59">
            <a:extLst>
              <a:ext uri="{FF2B5EF4-FFF2-40B4-BE49-F238E27FC236}">
                <a16:creationId xmlns:a16="http://schemas.microsoft.com/office/drawing/2014/main" id="{B7AEC640-1511-483A-96CA-D3478E4AD00A}"/>
              </a:ext>
            </a:extLst>
          </p:cNvPr>
          <p:cNvSpPr txBox="1"/>
          <p:nvPr/>
        </p:nvSpPr>
        <p:spPr>
          <a:xfrm>
            <a:off x="9542221" y="4721591"/>
            <a:ext cx="1540806" cy="328551"/>
          </a:xfrm>
          <a:prstGeom prst="rect">
            <a:avLst/>
          </a:prstGeom>
          <a:noFill/>
        </p:spPr>
        <p:txBody>
          <a:bodyPr wrap="none" rtlCol="0">
            <a:spAutoFit/>
          </a:bodyPr>
          <a:lstStyle/>
          <a:p>
            <a:pPr algn="just">
              <a:lnSpc>
                <a:spcPct val="120000"/>
              </a:lnSpc>
              <a:buFontTx/>
              <a:buNone/>
            </a:pPr>
            <a:r>
              <a:rPr lang="zh-CN" altLang="en-US" sz="1400" b="1" dirty="0">
                <a:solidFill>
                  <a:srgbClr val="E7E6E6">
                    <a:lumMod val="25000"/>
                  </a:srgbClr>
                </a:solidFill>
                <a:ea typeface="微软雅黑" panose="020B0503020204020204" pitchFamily="34" charset="-122"/>
                <a:sym typeface="Arial" panose="020B0604020202020204" pitchFamily="34" charset="0"/>
              </a:rPr>
              <a:t>针对问题</a:t>
            </a:r>
            <a:r>
              <a:rPr lang="en-US" altLang="zh-CN" sz="1400" b="1" dirty="0">
                <a:solidFill>
                  <a:srgbClr val="E7E6E6">
                    <a:lumMod val="25000"/>
                  </a:srgbClr>
                </a:solidFill>
                <a:ea typeface="微软雅黑" panose="020B0503020204020204" pitchFamily="34" charset="-122"/>
                <a:sym typeface="Arial" panose="020B0604020202020204" pitchFamily="34" charset="0"/>
              </a:rPr>
              <a:t>4</a:t>
            </a:r>
            <a:r>
              <a:rPr lang="zh-CN" altLang="en-US" sz="1400" b="1" dirty="0">
                <a:solidFill>
                  <a:srgbClr val="E7E6E6">
                    <a:lumMod val="25000"/>
                  </a:srgbClr>
                </a:solidFill>
                <a:ea typeface="微软雅黑" panose="020B0503020204020204" pitchFamily="34" charset="-122"/>
                <a:sym typeface="Arial" panose="020B0604020202020204" pitchFamily="34" charset="0"/>
              </a:rPr>
              <a:t>的实验</a:t>
            </a:r>
            <a:endParaRPr lang="en-GB" sz="1400" b="1" dirty="0">
              <a:solidFill>
                <a:srgbClr val="E7E6E6">
                  <a:lumMod val="25000"/>
                </a:srgbClr>
              </a:solidFill>
              <a:ea typeface="微软雅黑" panose="020B0503020204020204" pitchFamily="34" charset="-122"/>
              <a:sym typeface="Arial" panose="020B0604020202020204" pitchFamily="34" charset="0"/>
            </a:endParaRPr>
          </a:p>
        </p:txBody>
      </p:sp>
      <p:sp>
        <p:nvSpPr>
          <p:cNvPr id="77" name="Rectangle 60">
            <a:extLst>
              <a:ext uri="{FF2B5EF4-FFF2-40B4-BE49-F238E27FC236}">
                <a16:creationId xmlns:a16="http://schemas.microsoft.com/office/drawing/2014/main" id="{C3C7B387-1C29-47A5-B2DC-4D4D981896F5}"/>
              </a:ext>
            </a:extLst>
          </p:cNvPr>
          <p:cNvSpPr/>
          <p:nvPr/>
        </p:nvSpPr>
        <p:spPr>
          <a:xfrm>
            <a:off x="6127125" y="3426984"/>
            <a:ext cx="2400274" cy="954107"/>
          </a:xfrm>
          <a:prstGeom prst="rect">
            <a:avLst/>
          </a:prstGeom>
        </p:spPr>
        <p:txBody>
          <a:bodyPr wrap="square">
            <a:spAutoFit/>
          </a:bodyPr>
          <a:lstStyle/>
          <a:p>
            <a:pPr defTabSz="457200" fontAlgn="auto">
              <a:spcBef>
                <a:spcPts val="0"/>
              </a:spcBef>
              <a:spcAft>
                <a:spcPts val="0"/>
              </a:spcAft>
            </a:pPr>
            <a:r>
              <a:rPr lang="zh-CN" altLang="en-US" sz="1400" dirty="0">
                <a:solidFill>
                  <a:srgbClr val="E7E6E6">
                    <a:lumMod val="25000"/>
                  </a:srgbClr>
                </a:solidFill>
                <a:latin typeface="微软雅黑" panose="020B0503020204020204" pitchFamily="34" charset="-122"/>
                <a:ea typeface="微软雅黑" panose="020B0503020204020204" pitchFamily="34" charset="-122"/>
              </a:rPr>
              <a:t>如果一个设计规则（前导文件）容易产生错误，那么在其</a:t>
            </a:r>
            <a:r>
              <a:rPr lang="en-US" altLang="zh-CN" sz="1400" dirty="0" err="1">
                <a:solidFill>
                  <a:srgbClr val="E7E6E6">
                    <a:lumMod val="25000"/>
                  </a:srgbClr>
                </a:solidFill>
                <a:latin typeface="微软雅黑" panose="020B0503020204020204" pitchFamily="34" charset="-122"/>
                <a:ea typeface="微软雅黑" panose="020B0503020204020204" pitchFamily="34" charset="-122"/>
              </a:rPr>
              <a:t>DRSpace</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中聚合的文件也容易产生错误。</a:t>
            </a:r>
          </a:p>
        </p:txBody>
      </p:sp>
      <p:sp>
        <p:nvSpPr>
          <p:cNvPr id="78" name="Rectangle 61">
            <a:extLst>
              <a:ext uri="{FF2B5EF4-FFF2-40B4-BE49-F238E27FC236}">
                <a16:creationId xmlns:a16="http://schemas.microsoft.com/office/drawing/2014/main" id="{1D445B9E-1DF3-4327-B9BD-87A8EB374465}"/>
              </a:ext>
            </a:extLst>
          </p:cNvPr>
          <p:cNvSpPr/>
          <p:nvPr/>
        </p:nvSpPr>
        <p:spPr>
          <a:xfrm>
            <a:off x="6127125" y="5431790"/>
            <a:ext cx="2400274" cy="523220"/>
          </a:xfrm>
          <a:prstGeom prst="rect">
            <a:avLst/>
          </a:prstGeom>
        </p:spPr>
        <p:txBody>
          <a:bodyPr wrap="square">
            <a:spAutoFit/>
          </a:bodyPr>
          <a:lstStyle/>
          <a:p>
            <a:pPr defTabSz="457200"/>
            <a:r>
              <a:rPr lang="zh-CN" altLang="en-US" sz="1400" dirty="0">
                <a:solidFill>
                  <a:srgbClr val="E7E6E6">
                    <a:lumMod val="25000"/>
                  </a:srgbClr>
                </a:solidFill>
                <a:latin typeface="微软雅黑" panose="020B0503020204020204" pitchFamily="34" charset="-122"/>
                <a:ea typeface="微软雅黑" panose="020B0503020204020204" pitchFamily="34" charset="-122"/>
              </a:rPr>
              <a:t>一般来讲，每个项目都会包含</a:t>
            </a:r>
            <a:r>
              <a:rPr lang="en-US" altLang="zh-CN" sz="1400" dirty="0">
                <a:solidFill>
                  <a:srgbClr val="E7E6E6">
                    <a:lumMod val="25000"/>
                  </a:srgbClr>
                </a:solidFill>
                <a:latin typeface="微软雅黑" panose="020B0503020204020204" pitchFamily="34" charset="-122"/>
                <a:ea typeface="微软雅黑" panose="020B0503020204020204" pitchFamily="34" charset="-122"/>
              </a:rPr>
              <a:t>1-5</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个稳定的</a:t>
            </a:r>
            <a:r>
              <a:rPr lang="en-US" altLang="zh-CN" sz="1400" dirty="0" err="1">
                <a:solidFill>
                  <a:srgbClr val="E7E6E6">
                    <a:lumMod val="25000"/>
                  </a:srgbClr>
                </a:solidFill>
                <a:latin typeface="微软雅黑" panose="020B0503020204020204" pitchFamily="34" charset="-122"/>
                <a:ea typeface="微软雅黑" panose="020B0503020204020204" pitchFamily="34" charset="-122"/>
              </a:rPr>
              <a:t>ArchRoot</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a:t>
            </a:r>
          </a:p>
        </p:txBody>
      </p:sp>
      <p:sp>
        <p:nvSpPr>
          <p:cNvPr id="80" name="Rectangle 63">
            <a:extLst>
              <a:ext uri="{FF2B5EF4-FFF2-40B4-BE49-F238E27FC236}">
                <a16:creationId xmlns:a16="http://schemas.microsoft.com/office/drawing/2014/main" id="{A01A463D-EFE3-4C20-9EF5-7D8A9C90D9B7}"/>
              </a:ext>
            </a:extLst>
          </p:cNvPr>
          <p:cNvSpPr/>
          <p:nvPr/>
        </p:nvSpPr>
        <p:spPr>
          <a:xfrm>
            <a:off x="8785308" y="5431790"/>
            <a:ext cx="2400274" cy="954107"/>
          </a:xfrm>
          <a:prstGeom prst="rect">
            <a:avLst/>
          </a:prstGeom>
        </p:spPr>
        <p:txBody>
          <a:bodyPr wrap="square">
            <a:spAutoFit/>
          </a:bodyPr>
          <a:lstStyle/>
          <a:p>
            <a:pPr defTabSz="457200"/>
            <a:r>
              <a:rPr lang="zh-CN" altLang="en-US" sz="1400" dirty="0">
                <a:solidFill>
                  <a:srgbClr val="E7E6E6">
                    <a:lumMod val="25000"/>
                  </a:srgbClr>
                </a:solidFill>
                <a:latin typeface="微软雅黑" panose="020B0503020204020204" pitchFamily="34" charset="-122"/>
                <a:ea typeface="微软雅黑" panose="020B0503020204020204" pitchFamily="34" charset="-122"/>
              </a:rPr>
              <a:t>每个</a:t>
            </a:r>
            <a:r>
              <a:rPr lang="en-US" altLang="zh-CN" sz="1400" dirty="0" err="1">
                <a:solidFill>
                  <a:srgbClr val="E7E6E6">
                    <a:lumMod val="25000"/>
                  </a:srgbClr>
                </a:solidFill>
                <a:latin typeface="微软雅黑" panose="020B0503020204020204" pitchFamily="34" charset="-122"/>
                <a:ea typeface="微软雅黑" panose="020B0503020204020204" pitchFamily="34" charset="-122"/>
              </a:rPr>
              <a:t>ArchRoot</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中，都观测到了一些反复出现的</a:t>
            </a:r>
            <a:r>
              <a:rPr lang="en-US" altLang="zh-CN" sz="1400" dirty="0">
                <a:solidFill>
                  <a:srgbClr val="E7E6E6">
                    <a:lumMod val="25000"/>
                  </a:srgbClr>
                </a:solidFill>
                <a:latin typeface="微软雅黑" panose="020B0503020204020204" pitchFamily="34" charset="-122"/>
                <a:ea typeface="微软雅黑" panose="020B0503020204020204" pitchFamily="34" charset="-122"/>
              </a:rPr>
              <a:t>bug</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，即</a:t>
            </a:r>
            <a:r>
              <a:rPr lang="en-US" altLang="zh-CN" sz="1400" dirty="0" err="1">
                <a:solidFill>
                  <a:srgbClr val="E7E6E6">
                    <a:lumMod val="25000"/>
                  </a:srgbClr>
                </a:solidFill>
                <a:latin typeface="微软雅黑" panose="020B0503020204020204" pitchFamily="34" charset="-122"/>
                <a:ea typeface="微软雅黑" panose="020B0503020204020204" pitchFamily="34" charset="-122"/>
              </a:rPr>
              <a:t>ArchRoot</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往往预示着这些文件的高</a:t>
            </a:r>
            <a:r>
              <a:rPr lang="en-US" altLang="zh-CN" sz="1400" dirty="0">
                <a:solidFill>
                  <a:srgbClr val="E7E6E6">
                    <a:lumMod val="25000"/>
                  </a:srgbClr>
                </a:solidFill>
                <a:latin typeface="微软雅黑" panose="020B0503020204020204" pitchFamily="34" charset="-122"/>
                <a:ea typeface="微软雅黑" panose="020B0503020204020204" pitchFamily="34" charset="-122"/>
              </a:rPr>
              <a:t>bug</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率。</a:t>
            </a:r>
          </a:p>
        </p:txBody>
      </p:sp>
      <p:sp>
        <p:nvSpPr>
          <p:cNvPr id="185" name="Rectangle 60">
            <a:extLst>
              <a:ext uri="{FF2B5EF4-FFF2-40B4-BE49-F238E27FC236}">
                <a16:creationId xmlns:a16="http://schemas.microsoft.com/office/drawing/2014/main" id="{5A5FBABD-4374-49CD-9B3B-0697EB374838}"/>
              </a:ext>
            </a:extLst>
          </p:cNvPr>
          <p:cNvSpPr/>
          <p:nvPr/>
        </p:nvSpPr>
        <p:spPr>
          <a:xfrm>
            <a:off x="8785308" y="3418526"/>
            <a:ext cx="2400274" cy="523220"/>
          </a:xfrm>
          <a:prstGeom prst="rect">
            <a:avLst/>
          </a:prstGeom>
        </p:spPr>
        <p:txBody>
          <a:bodyPr wrap="square">
            <a:spAutoFit/>
          </a:bodyPr>
          <a:lstStyle/>
          <a:p>
            <a:pPr defTabSz="457200" fontAlgn="auto">
              <a:spcBef>
                <a:spcPts val="0"/>
              </a:spcBef>
              <a:spcAft>
                <a:spcPts val="0"/>
              </a:spcAft>
            </a:pPr>
            <a:r>
              <a:rPr lang="zh-CN" altLang="en-US" sz="1400" dirty="0">
                <a:solidFill>
                  <a:srgbClr val="E7E6E6">
                    <a:lumMod val="25000"/>
                  </a:srgbClr>
                </a:solidFill>
                <a:latin typeface="微软雅黑" panose="020B0503020204020204" pitchFamily="34" charset="-122"/>
                <a:ea typeface="微软雅黑" panose="020B0503020204020204" pitchFamily="34" charset="-122"/>
              </a:rPr>
              <a:t>容易出现</a:t>
            </a:r>
            <a:r>
              <a:rPr lang="en-US" altLang="zh-CN" sz="1400" dirty="0">
                <a:solidFill>
                  <a:srgbClr val="E7E6E6">
                    <a:lumMod val="25000"/>
                  </a:srgbClr>
                </a:solidFill>
                <a:latin typeface="微软雅黑" panose="020B0503020204020204" pitchFamily="34" charset="-122"/>
                <a:ea typeface="微软雅黑" panose="020B0503020204020204" pitchFamily="34" charset="-122"/>
              </a:rPr>
              <a:t>bug</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的文件往往在架构上彼此关联</a:t>
            </a:r>
          </a:p>
        </p:txBody>
      </p:sp>
    </p:spTree>
    <p:extLst>
      <p:ext uri="{BB962C8B-B14F-4D97-AF65-F5344CB8AC3E}">
        <p14:creationId xmlns:p14="http://schemas.microsoft.com/office/powerpoint/2010/main" val="194769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92669"/>
            <a:ext cx="316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200" b="1" dirty="0">
                <a:solidFill>
                  <a:srgbClr val="447A8D"/>
                </a:solidFill>
                <a:latin typeface="微软雅黑" panose="020B0503020204020204" pitchFamily="34" charset="-122"/>
              </a:rPr>
              <a:t>结论</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5</a:t>
            </a:r>
            <a:endParaRPr lang="zh-CN" altLang="en-US" sz="2599" b="1" dirty="0">
              <a:solidFill>
                <a:schemeClr val="tx1">
                  <a:lumMod val="50000"/>
                  <a:lumOff val="50000"/>
                </a:schemeClr>
              </a:solidFill>
              <a:latin typeface="微软雅黑" panose="020B0503020204020204" pitchFamily="34" charset="-122"/>
            </a:endParaRPr>
          </a:p>
        </p:txBody>
      </p:sp>
      <p:sp>
        <p:nvSpPr>
          <p:cNvPr id="39" name="Oval 39">
            <a:extLst>
              <a:ext uri="{FF2B5EF4-FFF2-40B4-BE49-F238E27FC236}">
                <a16:creationId xmlns:a16="http://schemas.microsoft.com/office/drawing/2014/main" id="{1FCBD277-8B81-4B59-8176-B2F2BDF1EB8D}"/>
              </a:ext>
            </a:extLst>
          </p:cNvPr>
          <p:cNvSpPr>
            <a:spLocks noChangeAspect="1" noChangeArrowheads="1"/>
          </p:cNvSpPr>
          <p:nvPr/>
        </p:nvSpPr>
        <p:spPr bwMode="auto">
          <a:xfrm>
            <a:off x="2276960" y="5536349"/>
            <a:ext cx="21700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2" name="Oval 42">
            <a:extLst>
              <a:ext uri="{FF2B5EF4-FFF2-40B4-BE49-F238E27FC236}">
                <a16:creationId xmlns:a16="http://schemas.microsoft.com/office/drawing/2014/main" id="{6678F6E9-0CBF-4B27-AF10-9BBC44C05896}"/>
              </a:ext>
            </a:extLst>
          </p:cNvPr>
          <p:cNvSpPr>
            <a:spLocks noChangeAspect="1" noChangeArrowheads="1"/>
          </p:cNvSpPr>
          <p:nvPr/>
        </p:nvSpPr>
        <p:spPr bwMode="auto">
          <a:xfrm>
            <a:off x="6717895" y="5536349"/>
            <a:ext cx="158688"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3" name="TextBox 83">
            <a:extLst>
              <a:ext uri="{FF2B5EF4-FFF2-40B4-BE49-F238E27FC236}">
                <a16:creationId xmlns:a16="http://schemas.microsoft.com/office/drawing/2014/main" id="{80F7AAAD-1CA5-4522-9279-D814840F2EED}"/>
              </a:ext>
            </a:extLst>
          </p:cNvPr>
          <p:cNvSpPr txBox="1">
            <a:spLocks noChangeArrowheads="1"/>
          </p:cNvSpPr>
          <p:nvPr/>
        </p:nvSpPr>
        <p:spPr bwMode="auto">
          <a:xfrm>
            <a:off x="2654726" y="5384009"/>
            <a:ext cx="3585653"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99" dirty="0" err="1">
                <a:solidFill>
                  <a:schemeClr val="bg1"/>
                </a:solidFill>
                <a:latin typeface="微软雅黑" panose="020B0503020204020204" pitchFamily="34" charset="-122"/>
              </a:rPr>
              <a:t>DRSpaces</a:t>
            </a:r>
            <a:r>
              <a:rPr lang="zh-CN" altLang="en-US" sz="2399" dirty="0">
                <a:solidFill>
                  <a:schemeClr val="bg1"/>
                </a:solidFill>
                <a:latin typeface="微软雅黑" panose="020B0503020204020204" pitchFamily="34" charset="-122"/>
              </a:rPr>
              <a:t>与</a:t>
            </a:r>
            <a:r>
              <a:rPr lang="en-US" altLang="zh-CN" sz="2399" dirty="0" err="1">
                <a:solidFill>
                  <a:schemeClr val="bg1"/>
                </a:solidFill>
                <a:latin typeface="微软雅黑" panose="020B0503020204020204" pitchFamily="34" charset="-122"/>
              </a:rPr>
              <a:t>ArchRoots</a:t>
            </a:r>
            <a:endParaRPr lang="en-US" altLang="zh-CN" sz="2399" dirty="0">
              <a:solidFill>
                <a:schemeClr val="bg1"/>
              </a:solidFill>
              <a:latin typeface="微软雅黑" panose="020B0503020204020204" pitchFamily="34" charset="-122"/>
            </a:endParaRPr>
          </a:p>
        </p:txBody>
      </p:sp>
      <p:sp>
        <p:nvSpPr>
          <p:cNvPr id="48" name="TextBox 88">
            <a:extLst>
              <a:ext uri="{FF2B5EF4-FFF2-40B4-BE49-F238E27FC236}">
                <a16:creationId xmlns:a16="http://schemas.microsoft.com/office/drawing/2014/main" id="{2F4EB74F-E492-4F37-B6A8-6038C2B68974}"/>
              </a:ext>
            </a:extLst>
          </p:cNvPr>
          <p:cNvSpPr txBox="1">
            <a:spLocks noChangeArrowheads="1"/>
          </p:cNvSpPr>
          <p:nvPr/>
        </p:nvSpPr>
        <p:spPr bwMode="auto">
          <a:xfrm>
            <a:off x="7095663" y="5384009"/>
            <a:ext cx="337983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架构与软件质量的关联</a:t>
            </a:r>
          </a:p>
        </p:txBody>
      </p:sp>
    </p:spTree>
    <p:extLst>
      <p:ext uri="{BB962C8B-B14F-4D97-AF65-F5344CB8AC3E}">
        <p14:creationId xmlns:p14="http://schemas.microsoft.com/office/powerpoint/2010/main" val="3442908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论文得出的结论</a:t>
            </a:r>
          </a:p>
        </p:txBody>
      </p:sp>
      <p:sp>
        <p:nvSpPr>
          <p:cNvPr id="42" name="矩形 41">
            <a:extLst>
              <a:ext uri="{FF2B5EF4-FFF2-40B4-BE49-F238E27FC236}">
                <a16:creationId xmlns:a16="http://schemas.microsoft.com/office/drawing/2014/main" id="{A8EFAAA7-4EA0-4EA5-BAC4-89C597CBCEB6}"/>
              </a:ext>
            </a:extLst>
          </p:cNvPr>
          <p:cNvSpPr/>
          <p:nvPr/>
        </p:nvSpPr>
        <p:spPr>
          <a:xfrm>
            <a:off x="-16121" y="4517704"/>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结论</a:t>
            </a:r>
          </a:p>
        </p:txBody>
      </p:sp>
      <p:sp>
        <p:nvSpPr>
          <p:cNvPr id="43" name="矩形 42">
            <a:extLst>
              <a:ext uri="{FF2B5EF4-FFF2-40B4-BE49-F238E27FC236}">
                <a16:creationId xmlns:a16="http://schemas.microsoft.com/office/drawing/2014/main" id="{F2C0A8E2-9D81-456F-A3E2-9375E6689AF5}"/>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44" name="矩形 43">
            <a:extLst>
              <a:ext uri="{FF2B5EF4-FFF2-40B4-BE49-F238E27FC236}">
                <a16:creationId xmlns:a16="http://schemas.microsoft.com/office/drawing/2014/main" id="{5C4F274E-EA3E-49BB-8C6D-928431D9D3AA}"/>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45" name="矩形 44">
            <a:extLst>
              <a:ext uri="{FF2B5EF4-FFF2-40B4-BE49-F238E27FC236}">
                <a16:creationId xmlns:a16="http://schemas.microsoft.com/office/drawing/2014/main" id="{F45AC71B-8C39-4084-8806-24458D7D810B}"/>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D25F5101-8A50-4427-9295-8F09C23F9181}"/>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47" name="矩形 46">
            <a:extLst>
              <a:ext uri="{FF2B5EF4-FFF2-40B4-BE49-F238E27FC236}">
                <a16:creationId xmlns:a16="http://schemas.microsoft.com/office/drawing/2014/main" id="{E740AF18-70C3-43AC-90CD-9655198E4A40}"/>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48" name="矩形 47">
            <a:extLst>
              <a:ext uri="{FF2B5EF4-FFF2-40B4-BE49-F238E27FC236}">
                <a16:creationId xmlns:a16="http://schemas.microsoft.com/office/drawing/2014/main" id="{659FD688-59FA-4147-A906-5AAF16C33D59}"/>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49" name="矩形 48">
            <a:extLst>
              <a:ext uri="{FF2B5EF4-FFF2-40B4-BE49-F238E27FC236}">
                <a16:creationId xmlns:a16="http://schemas.microsoft.com/office/drawing/2014/main" id="{84DE2B03-3333-4E8C-B58A-668760468965}"/>
              </a:ext>
            </a:extLst>
          </p:cNvPr>
          <p:cNvSpPr/>
          <p:nvPr/>
        </p:nvSpPr>
        <p:spPr>
          <a:xfrm>
            <a:off x="-16121" y="373353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55" name="矩形 54">
            <a:extLst>
              <a:ext uri="{FF2B5EF4-FFF2-40B4-BE49-F238E27FC236}">
                <a16:creationId xmlns:a16="http://schemas.microsoft.com/office/drawing/2014/main" id="{2B4BB95A-2258-491C-8B85-0CA8EBB25298}"/>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58" name="矩形 57">
            <a:extLst>
              <a:ext uri="{FF2B5EF4-FFF2-40B4-BE49-F238E27FC236}">
                <a16:creationId xmlns:a16="http://schemas.microsoft.com/office/drawing/2014/main" id="{6B230946-5404-4D52-8C62-6FF9977DB2A8}"/>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60" name="图片 59">
            <a:extLst>
              <a:ext uri="{FF2B5EF4-FFF2-40B4-BE49-F238E27FC236}">
                <a16:creationId xmlns:a16="http://schemas.microsoft.com/office/drawing/2014/main" id="{B71CD50D-A85F-4238-ABD4-04B90BE69EE3}"/>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cxnSp>
        <p:nvCxnSpPr>
          <p:cNvPr id="61" name="直接连接符 60">
            <a:extLst>
              <a:ext uri="{FF2B5EF4-FFF2-40B4-BE49-F238E27FC236}">
                <a16:creationId xmlns:a16="http://schemas.microsoft.com/office/drawing/2014/main" id="{821B6A03-FBE5-4D00-93A0-94D143A6142C}"/>
              </a:ext>
            </a:extLst>
          </p:cNvPr>
          <p:cNvCxnSpPr/>
          <p:nvPr/>
        </p:nvCxnSpPr>
        <p:spPr>
          <a:xfrm>
            <a:off x="5466165" y="1765968"/>
            <a:ext cx="0" cy="4185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C7024D56-1AF1-474C-A232-6DF864CB7C75}"/>
              </a:ext>
            </a:extLst>
          </p:cNvPr>
          <p:cNvSpPr/>
          <p:nvPr/>
        </p:nvSpPr>
        <p:spPr>
          <a:xfrm>
            <a:off x="5018191" y="3220687"/>
            <a:ext cx="895948" cy="8959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等线" panose="02010600030101010101" pitchFamily="2" charset="-122"/>
                <a:ea typeface="等线" panose="02010600030101010101" pitchFamily="2" charset="-122"/>
              </a:rPr>
              <a:t>结论</a:t>
            </a:r>
          </a:p>
        </p:txBody>
      </p:sp>
      <p:sp>
        <p:nvSpPr>
          <p:cNvPr id="63" name="TextBox 12">
            <a:extLst>
              <a:ext uri="{FF2B5EF4-FFF2-40B4-BE49-F238E27FC236}">
                <a16:creationId xmlns:a16="http://schemas.microsoft.com/office/drawing/2014/main" id="{08407D8E-6A9C-42DF-9AFF-DD81ED102A3E}"/>
              </a:ext>
            </a:extLst>
          </p:cNvPr>
          <p:cNvSpPr txBox="1"/>
          <p:nvPr/>
        </p:nvSpPr>
        <p:spPr>
          <a:xfrm>
            <a:off x="2766739" y="2903480"/>
            <a:ext cx="2122761" cy="2537361"/>
          </a:xfrm>
          <a:prstGeom prst="rect">
            <a:avLst/>
          </a:prstGeom>
          <a:noFill/>
        </p:spPr>
        <p:txBody>
          <a:bodyPr wrap="square" rtlCol="0">
            <a:spAutoFit/>
          </a:bodyPr>
          <a:lstStyle/>
          <a:p>
            <a:pPr defTabSz="684213">
              <a:lnSpc>
                <a:spcPct val="150000"/>
              </a:lnSpc>
            </a:pPr>
            <a:r>
              <a:rPr lang="zh-CN" altLang="zh-CN" b="1" dirty="0">
                <a:latin typeface="等线" panose="02010600030101010101" pitchFamily="2" charset="-122"/>
                <a:ea typeface="等线" panose="02010600030101010101" pitchFamily="2" charset="-122"/>
              </a:rPr>
              <a:t>本文提出了一种新的软件体系结构模型</a:t>
            </a:r>
            <a:r>
              <a:rPr lang="en-US" altLang="zh-CN" b="1" dirty="0" err="1">
                <a:latin typeface="等线" panose="02010600030101010101" pitchFamily="2" charset="-122"/>
                <a:ea typeface="等线" panose="02010600030101010101" pitchFamily="2" charset="-122"/>
              </a:rPr>
              <a:t>DRSpace</a:t>
            </a:r>
            <a:r>
              <a:rPr lang="zh-CN" altLang="zh-CN" b="1" dirty="0">
                <a:latin typeface="等线" panose="02010600030101010101" pitchFamily="2" charset="-122"/>
                <a:ea typeface="等线" panose="02010600030101010101" pitchFamily="2" charset="-122"/>
              </a:rPr>
              <a:t>，它可以捕获复杂软件系统中的多个重叠的设计空间。</a:t>
            </a:r>
            <a:endParaRPr lang="zh-CN" altLang="en-US" sz="1100" b="1" dirty="0">
              <a:latin typeface="等线" panose="02010600030101010101" pitchFamily="2" charset="-122"/>
              <a:ea typeface="等线" panose="02010600030101010101" pitchFamily="2" charset="-122"/>
              <a:sym typeface="Arial" pitchFamily="34" charset="0"/>
            </a:endParaRPr>
          </a:p>
        </p:txBody>
      </p:sp>
      <p:sp>
        <p:nvSpPr>
          <p:cNvPr id="64" name="TextBox 13">
            <a:extLst>
              <a:ext uri="{FF2B5EF4-FFF2-40B4-BE49-F238E27FC236}">
                <a16:creationId xmlns:a16="http://schemas.microsoft.com/office/drawing/2014/main" id="{ACDE328C-AD13-4874-81D4-E51FFDC755BD}"/>
              </a:ext>
            </a:extLst>
          </p:cNvPr>
          <p:cNvSpPr txBox="1"/>
          <p:nvPr/>
        </p:nvSpPr>
        <p:spPr>
          <a:xfrm>
            <a:off x="2181715" y="2020044"/>
            <a:ext cx="2587663" cy="577530"/>
          </a:xfrm>
          <a:prstGeom prst="rect">
            <a:avLst/>
          </a:prstGeom>
          <a:noFill/>
        </p:spPr>
        <p:txBody>
          <a:bodyPr wrap="square" rtlCol="0">
            <a:spAutoFit/>
          </a:bodyPr>
          <a:lstStyle/>
          <a:p>
            <a:pPr algn="r">
              <a:lnSpc>
                <a:spcPct val="150000"/>
              </a:lnSpc>
              <a:spcBef>
                <a:spcPct val="0"/>
              </a:spcBef>
            </a:pPr>
            <a:r>
              <a:rPr lang="zh-CN" altLang="en-US" sz="2400" b="1" dirty="0">
                <a:solidFill>
                  <a:srgbClr val="447A8D"/>
                </a:solidFill>
                <a:ea typeface="微软雅黑" panose="020B0503020204020204" pitchFamily="34" charset="-122"/>
              </a:rPr>
              <a:t>结论</a:t>
            </a:r>
            <a:r>
              <a:rPr lang="en-US" altLang="zh-CN" sz="2400" b="1" dirty="0">
                <a:solidFill>
                  <a:srgbClr val="447A8D"/>
                </a:solidFill>
                <a:ea typeface="微软雅黑" panose="020B0503020204020204" pitchFamily="34" charset="-122"/>
              </a:rPr>
              <a:t>1</a:t>
            </a:r>
            <a:endParaRPr lang="zh-CN" altLang="en-US" sz="2400" b="1" dirty="0">
              <a:solidFill>
                <a:srgbClr val="447A8D"/>
              </a:solidFill>
              <a:ea typeface="微软雅黑" panose="020B0503020204020204" pitchFamily="34" charset="-122"/>
            </a:endParaRPr>
          </a:p>
        </p:txBody>
      </p:sp>
      <p:sp>
        <p:nvSpPr>
          <p:cNvPr id="65" name="TextBox 14">
            <a:extLst>
              <a:ext uri="{FF2B5EF4-FFF2-40B4-BE49-F238E27FC236}">
                <a16:creationId xmlns:a16="http://schemas.microsoft.com/office/drawing/2014/main" id="{F06B3603-514E-4ECC-A15F-CEFE22603506}"/>
              </a:ext>
            </a:extLst>
          </p:cNvPr>
          <p:cNvSpPr txBox="1"/>
          <p:nvPr/>
        </p:nvSpPr>
        <p:spPr>
          <a:xfrm>
            <a:off x="6372530" y="2036778"/>
            <a:ext cx="2587663" cy="577530"/>
          </a:xfrm>
          <a:prstGeom prst="rect">
            <a:avLst/>
          </a:prstGeom>
          <a:noFill/>
        </p:spPr>
        <p:txBody>
          <a:bodyPr wrap="square" rtlCol="0">
            <a:spAutoFit/>
          </a:bodyPr>
          <a:lstStyle>
            <a:defPPr>
              <a:defRPr lang="zh-CN"/>
            </a:defPPr>
            <a:lvl1pPr algn="r">
              <a:lnSpc>
                <a:spcPct val="150000"/>
              </a:lnSpc>
              <a:spcBef>
                <a:spcPct val="0"/>
              </a:spcBef>
              <a:defRPr sz="2400" b="1">
                <a:solidFill>
                  <a:srgbClr val="447A8D"/>
                </a:solidFill>
                <a:ea typeface="微软雅黑" panose="020B0503020204020204" pitchFamily="34" charset="-122"/>
              </a:defRPr>
            </a:lvl1pPr>
          </a:lstStyle>
          <a:p>
            <a:pPr algn="l"/>
            <a:r>
              <a:rPr lang="zh-CN" altLang="en-US" dirty="0"/>
              <a:t>结论</a:t>
            </a:r>
            <a:r>
              <a:rPr lang="en-US" altLang="zh-CN" dirty="0"/>
              <a:t>2</a:t>
            </a:r>
            <a:endParaRPr lang="zh-CN" altLang="en-US" dirty="0"/>
          </a:p>
        </p:txBody>
      </p:sp>
      <p:sp>
        <p:nvSpPr>
          <p:cNvPr id="66" name="TextBox 15">
            <a:extLst>
              <a:ext uri="{FF2B5EF4-FFF2-40B4-BE49-F238E27FC236}">
                <a16:creationId xmlns:a16="http://schemas.microsoft.com/office/drawing/2014/main" id="{492B4B90-D754-479D-B8B9-C1478CF90697}"/>
              </a:ext>
            </a:extLst>
          </p:cNvPr>
          <p:cNvSpPr txBox="1"/>
          <p:nvPr/>
        </p:nvSpPr>
        <p:spPr>
          <a:xfrm>
            <a:off x="6354063" y="2907909"/>
            <a:ext cx="4902303" cy="1296637"/>
          </a:xfrm>
          <a:prstGeom prst="rect">
            <a:avLst/>
          </a:prstGeom>
          <a:noFill/>
        </p:spPr>
        <p:txBody>
          <a:bodyPr wrap="square" rtlCol="0">
            <a:spAutoFit/>
          </a:bodyPr>
          <a:lstStyle>
            <a:defPPr>
              <a:defRPr lang="zh-CN"/>
            </a:defPPr>
            <a:lvl1pPr defTabSz="684213">
              <a:lnSpc>
                <a:spcPct val="150000"/>
              </a:lnSpc>
              <a:defRPr b="1">
                <a:latin typeface="等线" panose="02010600030101010101" pitchFamily="2" charset="-122"/>
                <a:ea typeface="等线" panose="02010600030101010101" pitchFamily="2" charset="-122"/>
              </a:defRPr>
            </a:lvl1pPr>
          </a:lstStyle>
          <a:p>
            <a:r>
              <a:rPr lang="zh-CN" altLang="zh-CN" dirty="0"/>
              <a:t>本文通过在</a:t>
            </a:r>
            <a:r>
              <a:rPr lang="en-US" altLang="zh-CN" dirty="0" err="1"/>
              <a:t>DRSpace</a:t>
            </a:r>
            <a:r>
              <a:rPr lang="zh-CN" altLang="zh-CN" dirty="0"/>
              <a:t>中检测</a:t>
            </a:r>
            <a:r>
              <a:rPr lang="en-US" altLang="zh-CN" dirty="0" err="1"/>
              <a:t>ArchRoot</a:t>
            </a:r>
            <a:r>
              <a:rPr lang="zh-CN" altLang="zh-CN" dirty="0"/>
              <a:t>，并进行分析与验证，揭示了体系结构对软件质量的影响。即：</a:t>
            </a:r>
            <a:endParaRPr lang="zh-CN" altLang="en-US" dirty="0">
              <a:sym typeface="Arial" pitchFamily="34" charset="0"/>
            </a:endParaRPr>
          </a:p>
        </p:txBody>
      </p:sp>
      <p:sp>
        <p:nvSpPr>
          <p:cNvPr id="75" name="矩形 74">
            <a:extLst>
              <a:ext uri="{FF2B5EF4-FFF2-40B4-BE49-F238E27FC236}">
                <a16:creationId xmlns:a16="http://schemas.microsoft.com/office/drawing/2014/main" id="{DBBFCB74-9DEB-413E-8E9F-5BA1D48B4EB4}"/>
              </a:ext>
            </a:extLst>
          </p:cNvPr>
          <p:cNvSpPr/>
          <p:nvPr/>
        </p:nvSpPr>
        <p:spPr>
          <a:xfrm>
            <a:off x="6432978" y="4539794"/>
            <a:ext cx="4861478" cy="2398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ysClr val="windowText" lastClr="000000"/>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ED94C404-6DCB-42B1-8BC9-27DA3610ACF5}"/>
              </a:ext>
            </a:extLst>
          </p:cNvPr>
          <p:cNvSpPr/>
          <p:nvPr/>
        </p:nvSpPr>
        <p:spPr>
          <a:xfrm>
            <a:off x="6432977" y="4920333"/>
            <a:ext cx="4861479" cy="2398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ysClr val="windowText" lastClr="000000"/>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181D1060-0D48-4EDC-8956-78BEECEA45ED}"/>
              </a:ext>
            </a:extLst>
          </p:cNvPr>
          <p:cNvSpPr/>
          <p:nvPr/>
        </p:nvSpPr>
        <p:spPr>
          <a:xfrm>
            <a:off x="6432977" y="5324363"/>
            <a:ext cx="4861479" cy="2398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ysClr val="windowText" lastClr="000000"/>
              </a:solidFill>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D2CC6C02-1734-4853-A371-09B00B698835}"/>
              </a:ext>
            </a:extLst>
          </p:cNvPr>
          <p:cNvSpPr/>
          <p:nvPr/>
        </p:nvSpPr>
        <p:spPr>
          <a:xfrm>
            <a:off x="6432978" y="5715643"/>
            <a:ext cx="4861478" cy="2398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ysClr val="windowText" lastClr="000000"/>
              </a:solidFill>
              <a:latin typeface="微软雅黑" panose="020B0503020204020204" pitchFamily="34" charset="-122"/>
              <a:ea typeface="微软雅黑" panose="020B0503020204020204" pitchFamily="34" charset="-122"/>
            </a:endParaRPr>
          </a:p>
        </p:txBody>
      </p:sp>
      <p:sp>
        <p:nvSpPr>
          <p:cNvPr id="79" name="TextBox 19">
            <a:extLst>
              <a:ext uri="{FF2B5EF4-FFF2-40B4-BE49-F238E27FC236}">
                <a16:creationId xmlns:a16="http://schemas.microsoft.com/office/drawing/2014/main" id="{30CB9BBE-8265-4923-8F04-F41483F241A2}"/>
              </a:ext>
            </a:extLst>
          </p:cNvPr>
          <p:cNvSpPr txBox="1"/>
          <p:nvPr/>
        </p:nvSpPr>
        <p:spPr>
          <a:xfrm>
            <a:off x="6392152" y="4513729"/>
            <a:ext cx="4345693" cy="276999"/>
          </a:xfrm>
          <a:prstGeom prst="rect">
            <a:avLst/>
          </a:prstGeom>
          <a:noFill/>
        </p:spPr>
        <p:txBody>
          <a:bodyPr wrap="square" rtlCol="0">
            <a:spAutoFit/>
          </a:bodyPr>
          <a:lstStyle/>
          <a:p>
            <a:r>
              <a:rPr lang="zh-CN" altLang="zh-CN" sz="1200" dirty="0">
                <a:solidFill>
                  <a:schemeClr val="bg1"/>
                </a:solidFill>
                <a:latin typeface="等线" panose="02010600030101010101" pitchFamily="2" charset="-122"/>
                <a:ea typeface="等线" panose="02010600030101010101" pitchFamily="2" charset="-122"/>
              </a:rPr>
              <a:t>容易产生</a:t>
            </a:r>
            <a:r>
              <a:rPr lang="en-US" altLang="zh-CN" sz="1200" dirty="0">
                <a:solidFill>
                  <a:schemeClr val="bg1"/>
                </a:solidFill>
                <a:latin typeface="等线" panose="02010600030101010101" pitchFamily="2" charset="-122"/>
                <a:ea typeface="等线" panose="02010600030101010101" pitchFamily="2" charset="-122"/>
              </a:rPr>
              <a:t>bug</a:t>
            </a:r>
            <a:r>
              <a:rPr lang="zh-CN" altLang="zh-CN" sz="1200" dirty="0">
                <a:solidFill>
                  <a:schemeClr val="bg1"/>
                </a:solidFill>
                <a:latin typeface="等线" panose="02010600030101010101" pitchFamily="2" charset="-122"/>
                <a:ea typeface="等线" panose="02010600030101010101" pitchFamily="2" charset="-122"/>
              </a:rPr>
              <a:t>的规则会使其</a:t>
            </a:r>
            <a:r>
              <a:rPr lang="en-US" altLang="zh-CN" sz="1200" dirty="0" err="1">
                <a:solidFill>
                  <a:schemeClr val="bg1"/>
                </a:solidFill>
                <a:latin typeface="等线" panose="02010600030101010101" pitchFamily="2" charset="-122"/>
                <a:ea typeface="等线" panose="02010600030101010101" pitchFamily="2" charset="-122"/>
              </a:rPr>
              <a:t>DRSpace</a:t>
            </a:r>
            <a:r>
              <a:rPr lang="zh-CN" altLang="zh-CN" sz="1200" dirty="0">
                <a:solidFill>
                  <a:schemeClr val="bg1"/>
                </a:solidFill>
                <a:latin typeface="等线" panose="02010600030101010101" pitchFamily="2" charset="-122"/>
                <a:ea typeface="等线" panose="02010600030101010101" pitchFamily="2" charset="-122"/>
              </a:rPr>
              <a:t>中的文件更容易出错。</a:t>
            </a:r>
            <a:endParaRPr lang="zh-CN" altLang="en-US" sz="700" dirty="0">
              <a:solidFill>
                <a:schemeClr val="bg1"/>
              </a:solidFill>
              <a:latin typeface="等线" panose="02010600030101010101" pitchFamily="2" charset="-122"/>
              <a:ea typeface="等线" panose="02010600030101010101" pitchFamily="2" charset="-122"/>
            </a:endParaRPr>
          </a:p>
        </p:txBody>
      </p:sp>
      <p:sp>
        <p:nvSpPr>
          <p:cNvPr id="80" name="TextBox 20">
            <a:extLst>
              <a:ext uri="{FF2B5EF4-FFF2-40B4-BE49-F238E27FC236}">
                <a16:creationId xmlns:a16="http://schemas.microsoft.com/office/drawing/2014/main" id="{80203A12-746B-434E-88FC-F8D3E67E951F}"/>
              </a:ext>
            </a:extLst>
          </p:cNvPr>
          <p:cNvSpPr txBox="1"/>
          <p:nvPr/>
        </p:nvSpPr>
        <p:spPr>
          <a:xfrm>
            <a:off x="6392152" y="4895746"/>
            <a:ext cx="4902304" cy="276999"/>
          </a:xfrm>
          <a:prstGeom prst="rect">
            <a:avLst/>
          </a:prstGeom>
          <a:noFill/>
        </p:spPr>
        <p:txBody>
          <a:bodyPr wrap="none" rtlCol="0">
            <a:spAutoFit/>
          </a:bodyPr>
          <a:lstStyle/>
          <a:p>
            <a:r>
              <a:rPr lang="zh-CN" altLang="zh-CN" sz="1200" dirty="0">
                <a:solidFill>
                  <a:schemeClr val="bg1"/>
                </a:solidFill>
                <a:latin typeface="等线" panose="02010600030101010101" pitchFamily="2" charset="-122"/>
                <a:ea typeface="等线" panose="02010600030101010101" pitchFamily="2" charset="-122"/>
              </a:rPr>
              <a:t>容易出现</a:t>
            </a:r>
            <a:r>
              <a:rPr lang="en-US" altLang="zh-CN" sz="1200" dirty="0">
                <a:solidFill>
                  <a:schemeClr val="bg1"/>
                </a:solidFill>
                <a:latin typeface="等线" panose="02010600030101010101" pitchFamily="2" charset="-122"/>
                <a:ea typeface="等线" panose="02010600030101010101" pitchFamily="2" charset="-122"/>
              </a:rPr>
              <a:t>bug</a:t>
            </a:r>
            <a:r>
              <a:rPr lang="zh-CN" altLang="zh-CN" sz="1200" dirty="0">
                <a:solidFill>
                  <a:schemeClr val="bg1"/>
                </a:solidFill>
                <a:latin typeface="等线" panose="02010600030101010101" pitchFamily="2" charset="-122"/>
                <a:ea typeface="等线" panose="02010600030101010101" pitchFamily="2" charset="-122"/>
              </a:rPr>
              <a:t>的文件在架构上具有显著的关联，并且会持续一段时间。</a:t>
            </a:r>
            <a:endParaRPr lang="zh-CN" altLang="en-US" sz="700" dirty="0">
              <a:solidFill>
                <a:schemeClr val="bg1"/>
              </a:solidFill>
              <a:latin typeface="等线" panose="02010600030101010101" pitchFamily="2" charset="-122"/>
              <a:ea typeface="等线" panose="02010600030101010101" pitchFamily="2" charset="-122"/>
            </a:endParaRPr>
          </a:p>
        </p:txBody>
      </p:sp>
      <p:sp>
        <p:nvSpPr>
          <p:cNvPr id="81" name="TextBox 21">
            <a:extLst>
              <a:ext uri="{FF2B5EF4-FFF2-40B4-BE49-F238E27FC236}">
                <a16:creationId xmlns:a16="http://schemas.microsoft.com/office/drawing/2014/main" id="{C30C7BB9-9CB3-4899-B07C-89408AFF6626}"/>
              </a:ext>
            </a:extLst>
          </p:cNvPr>
          <p:cNvSpPr txBox="1"/>
          <p:nvPr/>
        </p:nvSpPr>
        <p:spPr>
          <a:xfrm>
            <a:off x="6392152" y="5305311"/>
            <a:ext cx="3664786" cy="276999"/>
          </a:xfrm>
          <a:prstGeom prst="rect">
            <a:avLst/>
          </a:prstGeom>
          <a:noFill/>
        </p:spPr>
        <p:txBody>
          <a:bodyPr wrap="none" rtlCol="0">
            <a:spAutoFit/>
          </a:bodyPr>
          <a:lstStyle/>
          <a:p>
            <a:r>
              <a:rPr lang="zh-CN" altLang="zh-CN" sz="1200" dirty="0">
                <a:solidFill>
                  <a:schemeClr val="bg1"/>
                </a:solidFill>
                <a:latin typeface="等线" panose="02010600030101010101" pitchFamily="2" charset="-122"/>
                <a:ea typeface="等线" panose="02010600030101010101" pitchFamily="2" charset="-122"/>
              </a:rPr>
              <a:t>大多数软件系统的</a:t>
            </a:r>
            <a:r>
              <a:rPr lang="en-US" altLang="zh-CN" sz="1200" dirty="0">
                <a:solidFill>
                  <a:schemeClr val="bg1"/>
                </a:solidFill>
                <a:latin typeface="等线" panose="02010600030101010101" pitchFamily="2" charset="-122"/>
                <a:ea typeface="等线" panose="02010600030101010101" pitchFamily="2" charset="-122"/>
              </a:rPr>
              <a:t>bug</a:t>
            </a:r>
            <a:r>
              <a:rPr lang="zh-CN" altLang="zh-CN" sz="1200" dirty="0">
                <a:solidFill>
                  <a:schemeClr val="bg1"/>
                </a:solidFill>
                <a:latin typeface="等线" panose="02010600030101010101" pitchFamily="2" charset="-122"/>
                <a:ea typeface="等线" panose="02010600030101010101" pitchFamily="2" charset="-122"/>
              </a:rPr>
              <a:t>文件集中在</a:t>
            </a:r>
            <a:r>
              <a:rPr lang="en-US" altLang="zh-CN" sz="1200" dirty="0">
                <a:solidFill>
                  <a:schemeClr val="bg1"/>
                </a:solidFill>
                <a:latin typeface="等线" panose="02010600030101010101" pitchFamily="2" charset="-122"/>
                <a:ea typeface="等线" panose="02010600030101010101" pitchFamily="2" charset="-122"/>
              </a:rPr>
              <a:t>5</a:t>
            </a:r>
            <a:r>
              <a:rPr lang="zh-CN" altLang="zh-CN" sz="1200" dirty="0">
                <a:solidFill>
                  <a:schemeClr val="bg1"/>
                </a:solidFill>
                <a:latin typeface="等线" panose="02010600030101010101" pitchFamily="2" charset="-122"/>
                <a:ea typeface="等线" panose="02010600030101010101" pitchFamily="2" charset="-122"/>
              </a:rPr>
              <a:t>个</a:t>
            </a:r>
            <a:r>
              <a:rPr lang="en-US" altLang="zh-CN" sz="1200" dirty="0" err="1">
                <a:solidFill>
                  <a:schemeClr val="bg1"/>
                </a:solidFill>
                <a:latin typeface="等线" panose="02010600030101010101" pitchFamily="2" charset="-122"/>
                <a:ea typeface="等线" panose="02010600030101010101" pitchFamily="2" charset="-122"/>
              </a:rPr>
              <a:t>ArchRoot</a:t>
            </a:r>
            <a:r>
              <a:rPr lang="zh-CN" altLang="zh-CN" sz="1200" dirty="0">
                <a:solidFill>
                  <a:schemeClr val="bg1"/>
                </a:solidFill>
                <a:latin typeface="等线" panose="02010600030101010101" pitchFamily="2" charset="-122"/>
                <a:ea typeface="等线" panose="02010600030101010101" pitchFamily="2" charset="-122"/>
              </a:rPr>
              <a:t>中。</a:t>
            </a:r>
            <a:endParaRPr lang="zh-CN" altLang="en-US" sz="700" dirty="0">
              <a:solidFill>
                <a:schemeClr val="bg1"/>
              </a:solidFill>
              <a:latin typeface="等线" panose="02010600030101010101" pitchFamily="2" charset="-122"/>
              <a:ea typeface="等线" panose="02010600030101010101" pitchFamily="2" charset="-122"/>
            </a:endParaRPr>
          </a:p>
        </p:txBody>
      </p:sp>
      <p:sp>
        <p:nvSpPr>
          <p:cNvPr id="82" name="TextBox 21">
            <a:extLst>
              <a:ext uri="{FF2B5EF4-FFF2-40B4-BE49-F238E27FC236}">
                <a16:creationId xmlns:a16="http://schemas.microsoft.com/office/drawing/2014/main" id="{219C21CF-1FB7-4D97-8BF4-DDE38F699696}"/>
              </a:ext>
            </a:extLst>
          </p:cNvPr>
          <p:cNvSpPr txBox="1"/>
          <p:nvPr/>
        </p:nvSpPr>
        <p:spPr>
          <a:xfrm>
            <a:off x="6392152" y="5699642"/>
            <a:ext cx="3118161" cy="276999"/>
          </a:xfrm>
          <a:prstGeom prst="rect">
            <a:avLst/>
          </a:prstGeom>
          <a:noFill/>
        </p:spPr>
        <p:txBody>
          <a:bodyPr wrap="none" rtlCol="0">
            <a:spAutoFit/>
          </a:bodyPr>
          <a:lstStyle/>
          <a:p>
            <a:r>
              <a:rPr lang="en-US" altLang="zh-CN" sz="1200" dirty="0" err="1">
                <a:solidFill>
                  <a:schemeClr val="bg1"/>
                </a:solidFill>
                <a:latin typeface="等线" panose="02010600030101010101" pitchFamily="2" charset="-122"/>
                <a:ea typeface="等线" panose="02010600030101010101" pitchFamily="2" charset="-122"/>
              </a:rPr>
              <a:t>ArchRoot</a:t>
            </a:r>
            <a:r>
              <a:rPr lang="zh-CN" altLang="zh-CN" sz="1200" dirty="0">
                <a:solidFill>
                  <a:schemeClr val="bg1"/>
                </a:solidFill>
                <a:latin typeface="等线" panose="02010600030101010101" pitchFamily="2" charset="-122"/>
                <a:ea typeface="等线" panose="02010600030101010101" pitchFamily="2" charset="-122"/>
              </a:rPr>
              <a:t>往往预示着</a:t>
            </a:r>
            <a:r>
              <a:rPr lang="zh-CN" altLang="en-US" sz="1200" dirty="0">
                <a:solidFill>
                  <a:schemeClr val="bg1"/>
                </a:solidFill>
                <a:latin typeface="等线" panose="02010600030101010101" pitchFamily="2" charset="-122"/>
                <a:ea typeface="等线" panose="02010600030101010101" pitchFamily="2" charset="-122"/>
              </a:rPr>
              <a:t>其中</a:t>
            </a:r>
            <a:r>
              <a:rPr lang="zh-CN" altLang="zh-CN" sz="1200" dirty="0">
                <a:solidFill>
                  <a:schemeClr val="bg1"/>
                </a:solidFill>
                <a:latin typeface="等线" panose="02010600030101010101" pitchFamily="2" charset="-122"/>
                <a:ea typeface="等线" panose="02010600030101010101" pitchFamily="2" charset="-122"/>
              </a:rPr>
              <a:t>文件的高</a:t>
            </a:r>
            <a:r>
              <a:rPr lang="en-US" altLang="zh-CN" sz="1200" dirty="0">
                <a:solidFill>
                  <a:schemeClr val="bg1"/>
                </a:solidFill>
                <a:latin typeface="等线" panose="02010600030101010101" pitchFamily="2" charset="-122"/>
                <a:ea typeface="等线" panose="02010600030101010101" pitchFamily="2" charset="-122"/>
              </a:rPr>
              <a:t>bug</a:t>
            </a:r>
            <a:r>
              <a:rPr lang="zh-CN" altLang="zh-CN" sz="1200" dirty="0">
                <a:solidFill>
                  <a:schemeClr val="bg1"/>
                </a:solidFill>
                <a:latin typeface="等线" panose="02010600030101010101" pitchFamily="2" charset="-122"/>
                <a:ea typeface="等线" panose="02010600030101010101" pitchFamily="2" charset="-122"/>
              </a:rPr>
              <a:t>率。</a:t>
            </a:r>
            <a:endParaRPr lang="zh-CN" altLang="en-US" sz="70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2410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92669"/>
            <a:ext cx="316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200" b="1" dirty="0">
                <a:solidFill>
                  <a:srgbClr val="447A8D"/>
                </a:solidFill>
                <a:latin typeface="微软雅黑" panose="020B0503020204020204" pitchFamily="34" charset="-122"/>
              </a:rPr>
              <a:t>总结与展望</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6</a:t>
            </a:r>
            <a:endParaRPr lang="zh-CN" altLang="en-US" sz="2599" b="1" dirty="0">
              <a:solidFill>
                <a:schemeClr val="tx1">
                  <a:lumMod val="50000"/>
                  <a:lumOff val="50000"/>
                </a:schemeClr>
              </a:solidFill>
              <a:latin typeface="微软雅黑" panose="020B0503020204020204" pitchFamily="34" charset="-122"/>
            </a:endParaRPr>
          </a:p>
        </p:txBody>
      </p:sp>
      <p:sp>
        <p:nvSpPr>
          <p:cNvPr id="39" name="Oval 39">
            <a:extLst>
              <a:ext uri="{FF2B5EF4-FFF2-40B4-BE49-F238E27FC236}">
                <a16:creationId xmlns:a16="http://schemas.microsoft.com/office/drawing/2014/main" id="{1FCBD277-8B81-4B59-8176-B2F2BDF1EB8D}"/>
              </a:ext>
            </a:extLst>
          </p:cNvPr>
          <p:cNvSpPr>
            <a:spLocks noChangeAspect="1" noChangeArrowheads="1"/>
          </p:cNvSpPr>
          <p:nvPr/>
        </p:nvSpPr>
        <p:spPr bwMode="auto">
          <a:xfrm>
            <a:off x="3022919" y="5391971"/>
            <a:ext cx="17296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0" name="Oval 40">
            <a:extLst>
              <a:ext uri="{FF2B5EF4-FFF2-40B4-BE49-F238E27FC236}">
                <a16:creationId xmlns:a16="http://schemas.microsoft.com/office/drawing/2014/main" id="{DCD4892D-FBBD-4CC9-B0A3-A6822931BC66}"/>
              </a:ext>
            </a:extLst>
          </p:cNvPr>
          <p:cNvSpPr>
            <a:spLocks noChangeAspect="1" noChangeArrowheads="1"/>
          </p:cNvSpPr>
          <p:nvPr/>
        </p:nvSpPr>
        <p:spPr bwMode="auto">
          <a:xfrm>
            <a:off x="3022919" y="5828363"/>
            <a:ext cx="17296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2" name="Oval 42">
            <a:extLst>
              <a:ext uri="{FF2B5EF4-FFF2-40B4-BE49-F238E27FC236}">
                <a16:creationId xmlns:a16="http://schemas.microsoft.com/office/drawing/2014/main" id="{6678F6E9-0CBF-4B27-AF10-9BBC44C05896}"/>
              </a:ext>
            </a:extLst>
          </p:cNvPr>
          <p:cNvSpPr>
            <a:spLocks noChangeAspect="1" noChangeArrowheads="1"/>
          </p:cNvSpPr>
          <p:nvPr/>
        </p:nvSpPr>
        <p:spPr bwMode="auto">
          <a:xfrm>
            <a:off x="6798105" y="5391971"/>
            <a:ext cx="158688"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3" name="TextBox 83">
            <a:extLst>
              <a:ext uri="{FF2B5EF4-FFF2-40B4-BE49-F238E27FC236}">
                <a16:creationId xmlns:a16="http://schemas.microsoft.com/office/drawing/2014/main" id="{80F7AAAD-1CA5-4522-9279-D814840F2EED}"/>
              </a:ext>
            </a:extLst>
          </p:cNvPr>
          <p:cNvSpPr txBox="1">
            <a:spLocks noChangeArrowheads="1"/>
          </p:cNvSpPr>
          <p:nvPr/>
        </p:nvSpPr>
        <p:spPr bwMode="auto">
          <a:xfrm>
            <a:off x="3400685" y="5239631"/>
            <a:ext cx="2857971"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主要贡献</a:t>
            </a:r>
          </a:p>
        </p:txBody>
      </p:sp>
      <p:sp>
        <p:nvSpPr>
          <p:cNvPr id="44" name="TextBox 84">
            <a:extLst>
              <a:ext uri="{FF2B5EF4-FFF2-40B4-BE49-F238E27FC236}">
                <a16:creationId xmlns:a16="http://schemas.microsoft.com/office/drawing/2014/main" id="{368F7DCC-DB9B-4A67-BC4A-434E03865886}"/>
              </a:ext>
            </a:extLst>
          </p:cNvPr>
          <p:cNvSpPr txBox="1">
            <a:spLocks noChangeArrowheads="1"/>
          </p:cNvSpPr>
          <p:nvPr/>
        </p:nvSpPr>
        <p:spPr bwMode="auto">
          <a:xfrm>
            <a:off x="3400685" y="5676023"/>
            <a:ext cx="3556108"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存在的问题</a:t>
            </a:r>
          </a:p>
        </p:txBody>
      </p:sp>
      <p:sp>
        <p:nvSpPr>
          <p:cNvPr id="48" name="TextBox 88">
            <a:extLst>
              <a:ext uri="{FF2B5EF4-FFF2-40B4-BE49-F238E27FC236}">
                <a16:creationId xmlns:a16="http://schemas.microsoft.com/office/drawing/2014/main" id="{2F4EB74F-E492-4F37-B6A8-6038C2B68974}"/>
              </a:ext>
            </a:extLst>
          </p:cNvPr>
          <p:cNvSpPr txBox="1">
            <a:spLocks noChangeArrowheads="1"/>
          </p:cNvSpPr>
          <p:nvPr/>
        </p:nvSpPr>
        <p:spPr bwMode="auto">
          <a:xfrm>
            <a:off x="7175873" y="5239631"/>
            <a:ext cx="266437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最可借鉴之处</a:t>
            </a:r>
          </a:p>
        </p:txBody>
      </p:sp>
    </p:spTree>
    <p:extLst>
      <p:ext uri="{BB962C8B-B14F-4D97-AF65-F5344CB8AC3E}">
        <p14:creationId xmlns:p14="http://schemas.microsoft.com/office/powerpoint/2010/main" val="200908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390743"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主要贡献与最可借鉴之处</a:t>
            </a:r>
          </a:p>
        </p:txBody>
      </p:sp>
      <p:sp>
        <p:nvSpPr>
          <p:cNvPr id="17" name="矩形 16">
            <a:extLst>
              <a:ext uri="{FF2B5EF4-FFF2-40B4-BE49-F238E27FC236}">
                <a16:creationId xmlns:a16="http://schemas.microsoft.com/office/drawing/2014/main" id="{2D7210CD-23C5-4D92-983C-3D0EE833839C}"/>
              </a:ext>
            </a:extLst>
          </p:cNvPr>
          <p:cNvSpPr/>
          <p:nvPr/>
        </p:nvSpPr>
        <p:spPr>
          <a:xfrm>
            <a:off x="-16121" y="5315990"/>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总结与展望</a:t>
            </a:r>
          </a:p>
        </p:txBody>
      </p:sp>
      <p:sp>
        <p:nvSpPr>
          <p:cNvPr id="18" name="矩形 17">
            <a:extLst>
              <a:ext uri="{FF2B5EF4-FFF2-40B4-BE49-F238E27FC236}">
                <a16:creationId xmlns:a16="http://schemas.microsoft.com/office/drawing/2014/main" id="{397E5B8B-54F0-4E16-BDB0-14ED6066AC58}"/>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19" name="矩形 18">
            <a:extLst>
              <a:ext uri="{FF2B5EF4-FFF2-40B4-BE49-F238E27FC236}">
                <a16:creationId xmlns:a16="http://schemas.microsoft.com/office/drawing/2014/main" id="{518FDBC2-BD32-42D3-BA37-6026412344F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0" name="矩形 19">
            <a:extLst>
              <a:ext uri="{FF2B5EF4-FFF2-40B4-BE49-F238E27FC236}">
                <a16:creationId xmlns:a16="http://schemas.microsoft.com/office/drawing/2014/main" id="{6F0C4D50-6A00-4A1A-B7AE-CFEBE48FAFBB}"/>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8280240A-E440-4F2F-9856-C504C88F3ACE}"/>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22" name="矩形 21">
            <a:extLst>
              <a:ext uri="{FF2B5EF4-FFF2-40B4-BE49-F238E27FC236}">
                <a16:creationId xmlns:a16="http://schemas.microsoft.com/office/drawing/2014/main" id="{55A9D2EE-B842-4EB2-A0DC-78D592F460FB}"/>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23" name="矩形 22">
            <a:extLst>
              <a:ext uri="{FF2B5EF4-FFF2-40B4-BE49-F238E27FC236}">
                <a16:creationId xmlns:a16="http://schemas.microsoft.com/office/drawing/2014/main" id="{E82503DC-85DE-4892-8D39-887EB1957B11}"/>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24" name="矩形 23">
            <a:extLst>
              <a:ext uri="{FF2B5EF4-FFF2-40B4-BE49-F238E27FC236}">
                <a16:creationId xmlns:a16="http://schemas.microsoft.com/office/drawing/2014/main" id="{EFBFE1A1-23BA-4B35-8CE9-E4D9BE96ACA1}"/>
              </a:ext>
            </a:extLst>
          </p:cNvPr>
          <p:cNvSpPr/>
          <p:nvPr/>
        </p:nvSpPr>
        <p:spPr>
          <a:xfrm>
            <a:off x="-16121" y="373353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23E3A30B-E3C3-4118-A784-DD4ECB11046C}"/>
              </a:ext>
            </a:extLst>
          </p:cNvPr>
          <p:cNvSpPr/>
          <p:nvPr/>
        </p:nvSpPr>
        <p:spPr>
          <a:xfrm>
            <a:off x="-6991" y="455548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26" name="矩形 25">
            <a:extLst>
              <a:ext uri="{FF2B5EF4-FFF2-40B4-BE49-F238E27FC236}">
                <a16:creationId xmlns:a16="http://schemas.microsoft.com/office/drawing/2014/main" id="{4E240949-E68C-4E8F-AE2A-C498A03758C7}"/>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27" name="图片 26">
            <a:extLst>
              <a:ext uri="{FF2B5EF4-FFF2-40B4-BE49-F238E27FC236}">
                <a16:creationId xmlns:a16="http://schemas.microsoft.com/office/drawing/2014/main" id="{ED72ACA1-31F8-4DFE-9A6F-EC1E912C36DC}"/>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grpSp>
        <p:nvGrpSpPr>
          <p:cNvPr id="38" name="Group 1855">
            <a:extLst>
              <a:ext uri="{FF2B5EF4-FFF2-40B4-BE49-F238E27FC236}">
                <a16:creationId xmlns:a16="http://schemas.microsoft.com/office/drawing/2014/main" id="{4FF3FFDD-B3CA-48A1-B663-4E887ED60415}"/>
              </a:ext>
            </a:extLst>
          </p:cNvPr>
          <p:cNvGrpSpPr/>
          <p:nvPr/>
        </p:nvGrpSpPr>
        <p:grpSpPr>
          <a:xfrm>
            <a:off x="5560360" y="3557745"/>
            <a:ext cx="1400839" cy="1401583"/>
            <a:chOff x="0" y="0"/>
            <a:chExt cx="1401020" cy="1401581"/>
          </a:xfrm>
        </p:grpSpPr>
        <p:sp>
          <p:nvSpPr>
            <p:cNvPr id="39" name="Shape 1851">
              <a:extLst>
                <a:ext uri="{FF2B5EF4-FFF2-40B4-BE49-F238E27FC236}">
                  <a16:creationId xmlns:a16="http://schemas.microsoft.com/office/drawing/2014/main" id="{100EF798-0D7B-4DEC-8274-5D4D61318A4D}"/>
                </a:ext>
              </a:extLst>
            </p:cNvPr>
            <p:cNvSpPr/>
            <p:nvPr/>
          </p:nvSpPr>
          <p:spPr>
            <a:xfrm>
              <a:off x="-1" y="-1"/>
              <a:ext cx="1401021" cy="1401583"/>
            </a:xfrm>
            <a:custGeom>
              <a:avLst/>
              <a:gdLst/>
              <a:ahLst/>
              <a:cxnLst>
                <a:cxn ang="0">
                  <a:pos x="wd2" y="hd2"/>
                </a:cxn>
                <a:cxn ang="5400000">
                  <a:pos x="wd2" y="hd2"/>
                </a:cxn>
                <a:cxn ang="10800000">
                  <a:pos x="wd2" y="hd2"/>
                </a:cxn>
                <a:cxn ang="16200000">
                  <a:pos x="wd2" y="hd2"/>
                </a:cxn>
              </a:cxnLst>
              <a:rect l="0" t="0" r="r" b="b"/>
              <a:pathLst>
                <a:path w="20594" h="19678" extrusionOk="0">
                  <a:moveTo>
                    <a:pt x="3014" y="2883"/>
                  </a:moveTo>
                  <a:lnTo>
                    <a:pt x="3014" y="2883"/>
                  </a:lnTo>
                  <a:cubicBezTo>
                    <a:pt x="7035" y="-960"/>
                    <a:pt x="13555" y="-961"/>
                    <a:pt x="17577" y="2881"/>
                  </a:cubicBezTo>
                  <a:cubicBezTo>
                    <a:pt x="21599" y="6722"/>
                    <a:pt x="21600" y="12952"/>
                    <a:pt x="17580" y="16795"/>
                  </a:cubicBezTo>
                  <a:cubicBezTo>
                    <a:pt x="13559" y="20638"/>
                    <a:pt x="7039" y="20639"/>
                    <a:pt x="3017" y="16797"/>
                  </a:cubicBezTo>
                  <a:cubicBezTo>
                    <a:pt x="1085" y="14952"/>
                    <a:pt x="0" y="12449"/>
                    <a:pt x="0" y="9839"/>
                  </a:cubicBezTo>
                  <a:lnTo>
                    <a:pt x="2624" y="9839"/>
                  </a:lnTo>
                  <a:cubicBezTo>
                    <a:pt x="2624" y="13889"/>
                    <a:pt x="6059" y="17172"/>
                    <a:pt x="10297" y="17172"/>
                  </a:cubicBezTo>
                  <a:cubicBezTo>
                    <a:pt x="14535" y="17172"/>
                    <a:pt x="17970" y="13889"/>
                    <a:pt x="17970" y="9839"/>
                  </a:cubicBezTo>
                  <a:cubicBezTo>
                    <a:pt x="17970" y="5789"/>
                    <a:pt x="14535" y="2506"/>
                    <a:pt x="10297" y="2506"/>
                  </a:cubicBezTo>
                  <a:cubicBezTo>
                    <a:pt x="8261" y="2506"/>
                    <a:pt x="6309" y="3279"/>
                    <a:pt x="4870" y="4655"/>
                  </a:cubicBez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 name="Group 1854">
              <a:extLst>
                <a:ext uri="{FF2B5EF4-FFF2-40B4-BE49-F238E27FC236}">
                  <a16:creationId xmlns:a16="http://schemas.microsoft.com/office/drawing/2014/main" id="{21BCAE43-226D-4017-B149-9C644AD7AF6D}"/>
                </a:ext>
              </a:extLst>
            </p:cNvPr>
            <p:cNvGrpSpPr/>
            <p:nvPr/>
          </p:nvGrpSpPr>
          <p:grpSpPr>
            <a:xfrm>
              <a:off x="479232" y="509780"/>
              <a:ext cx="440101" cy="427318"/>
              <a:chOff x="0" y="0"/>
              <a:chExt cx="440100" cy="427316"/>
            </a:xfrm>
          </p:grpSpPr>
          <p:sp>
            <p:nvSpPr>
              <p:cNvPr id="41" name="Shape 1852">
                <a:extLst>
                  <a:ext uri="{FF2B5EF4-FFF2-40B4-BE49-F238E27FC236}">
                    <a16:creationId xmlns:a16="http://schemas.microsoft.com/office/drawing/2014/main" id="{D8E58411-6780-416E-BC69-BBC1A90B85F6}"/>
                  </a:ext>
                </a:extLst>
              </p:cNvPr>
              <p:cNvSpPr/>
              <p:nvPr/>
            </p:nvSpPr>
            <p:spPr>
              <a:xfrm>
                <a:off x="220429" y="233971"/>
                <a:ext cx="54920" cy="556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4841"/>
                      <a:pt x="0" y="10800"/>
                    </a:cubicBezTo>
                    <a:cubicBezTo>
                      <a:pt x="0" y="16759"/>
                      <a:pt x="4838" y="21600"/>
                      <a:pt x="10800" y="21600"/>
                    </a:cubicBezTo>
                    <a:cubicBezTo>
                      <a:pt x="16761" y="21600"/>
                      <a:pt x="21600" y="16759"/>
                      <a:pt x="21600" y="10800"/>
                    </a:cubicBezTo>
                    <a:cubicBezTo>
                      <a:pt x="21600" y="4841"/>
                      <a:pt x="16761" y="0"/>
                      <a:pt x="10800" y="0"/>
                    </a:cubicBezTo>
                  </a:path>
                </a:pathLst>
              </a:custGeom>
              <a:solidFill>
                <a:srgbClr val="619405"/>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Shape 1853">
                <a:extLst>
                  <a:ext uri="{FF2B5EF4-FFF2-40B4-BE49-F238E27FC236}">
                    <a16:creationId xmlns:a16="http://schemas.microsoft.com/office/drawing/2014/main" id="{3CBB2BAA-9798-4637-87E0-8348C1545EB7}"/>
                  </a:ext>
                </a:extLst>
              </p:cNvPr>
              <p:cNvSpPr/>
              <p:nvPr/>
            </p:nvSpPr>
            <p:spPr>
              <a:xfrm>
                <a:off x="0" y="-1"/>
                <a:ext cx="440101" cy="427318"/>
              </a:xfrm>
              <a:custGeom>
                <a:avLst/>
                <a:gdLst/>
                <a:ahLst/>
                <a:cxnLst>
                  <a:cxn ang="0">
                    <a:pos x="wd2" y="hd2"/>
                  </a:cxn>
                  <a:cxn ang="5400000">
                    <a:pos x="wd2" y="hd2"/>
                  </a:cxn>
                  <a:cxn ang="10800000">
                    <a:pos x="wd2" y="hd2"/>
                  </a:cxn>
                  <a:cxn ang="16200000">
                    <a:pos x="wd2" y="hd2"/>
                  </a:cxn>
                </a:cxnLst>
                <a:rect l="0" t="0" r="r" b="b"/>
                <a:pathLst>
                  <a:path w="20946" h="21600" extrusionOk="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7018" y="1393"/>
                    </a:lnTo>
                    <a:cubicBezTo>
                      <a:pt x="17379" y="1393"/>
                      <a:pt x="17673" y="1705"/>
                      <a:pt x="17673" y="2090"/>
                    </a:cubicBezTo>
                    <a:lnTo>
                      <a:pt x="17673" y="6398"/>
                    </a:lnTo>
                    <a:cubicBezTo>
                      <a:pt x="17466" y="6321"/>
                      <a:pt x="17249" y="6270"/>
                      <a:pt x="17018" y="6270"/>
                    </a:cubicBezTo>
                    <a:lnTo>
                      <a:pt x="17018" y="2787"/>
                    </a:lnTo>
                    <a:cubicBezTo>
                      <a:pt x="17018" y="2401"/>
                      <a:pt x="16724" y="2090"/>
                      <a:pt x="16363" y="2090"/>
                    </a:cubicBezTo>
                    <a:lnTo>
                      <a:pt x="2617" y="2090"/>
                    </a:lnTo>
                    <a:cubicBezTo>
                      <a:pt x="2256" y="2090"/>
                      <a:pt x="1963" y="2401"/>
                      <a:pt x="1963" y="2787"/>
                    </a:cubicBezTo>
                    <a:lnTo>
                      <a:pt x="1963" y="5534"/>
                    </a:lnTo>
                    <a:cubicBezTo>
                      <a:pt x="1559" y="5094"/>
                      <a:pt x="1309" y="4495"/>
                      <a:pt x="1309" y="3832"/>
                    </a:cubicBezTo>
                    <a:cubicBezTo>
                      <a:pt x="1309" y="2485"/>
                      <a:pt x="2334" y="1393"/>
                      <a:pt x="3600" y="1393"/>
                    </a:cubicBezTo>
                    <a:moveTo>
                      <a:pt x="18983" y="8361"/>
                    </a:moveTo>
                    <a:lnTo>
                      <a:pt x="18982" y="8361"/>
                    </a:lnTo>
                    <a:lnTo>
                      <a:pt x="18982" y="2090"/>
                    </a:lnTo>
                    <a:cubicBezTo>
                      <a:pt x="18982" y="935"/>
                      <a:pt x="18102" y="0"/>
                      <a:pt x="17018" y="0"/>
                    </a:cubicBez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43" name="Group 1860">
            <a:extLst>
              <a:ext uri="{FF2B5EF4-FFF2-40B4-BE49-F238E27FC236}">
                <a16:creationId xmlns:a16="http://schemas.microsoft.com/office/drawing/2014/main" id="{EE01F416-9AB5-4C15-BA73-0E32FF2B8E3F}"/>
              </a:ext>
            </a:extLst>
          </p:cNvPr>
          <p:cNvGrpSpPr/>
          <p:nvPr/>
        </p:nvGrpSpPr>
        <p:grpSpPr>
          <a:xfrm>
            <a:off x="5105598" y="2622669"/>
            <a:ext cx="1196782" cy="1495429"/>
            <a:chOff x="0" y="0"/>
            <a:chExt cx="1196936" cy="1495427"/>
          </a:xfrm>
        </p:grpSpPr>
        <p:sp>
          <p:nvSpPr>
            <p:cNvPr id="44" name="Shape 1856">
              <a:extLst>
                <a:ext uri="{FF2B5EF4-FFF2-40B4-BE49-F238E27FC236}">
                  <a16:creationId xmlns:a16="http://schemas.microsoft.com/office/drawing/2014/main" id="{CA43E748-E98E-488E-9194-A3E1D6A4EBE0}"/>
                </a:ext>
              </a:extLst>
            </p:cNvPr>
            <p:cNvSpPr/>
            <p:nvPr/>
          </p:nvSpPr>
          <p:spPr>
            <a:xfrm>
              <a:off x="0" y="0"/>
              <a:ext cx="1196937" cy="1495428"/>
            </a:xfrm>
            <a:custGeom>
              <a:avLst/>
              <a:gdLst/>
              <a:ahLst/>
              <a:cxnLst>
                <a:cxn ang="0">
                  <a:pos x="wd2" y="hd2"/>
                </a:cxn>
                <a:cxn ang="5400000">
                  <a:pos x="wd2" y="hd2"/>
                </a:cxn>
                <a:cxn ang="10800000">
                  <a:pos x="wd2" y="hd2"/>
                </a:cxn>
                <a:cxn ang="16200000">
                  <a:pos x="wd2" y="hd2"/>
                </a:cxn>
              </a:cxnLst>
              <a:rect l="0" t="0" r="r" b="b"/>
              <a:pathLst>
                <a:path w="20455" h="20673" extrusionOk="0">
                  <a:moveTo>
                    <a:pt x="20455" y="2841"/>
                  </a:moveTo>
                  <a:lnTo>
                    <a:pt x="18291" y="4592"/>
                  </a:lnTo>
                  <a:lnTo>
                    <a:pt x="18291" y="4592"/>
                  </a:lnTo>
                  <a:cubicBezTo>
                    <a:pt x="14808" y="1773"/>
                    <a:pt x="9160" y="1772"/>
                    <a:pt x="5676" y="4590"/>
                  </a:cubicBezTo>
                  <a:cubicBezTo>
                    <a:pt x="2192" y="7409"/>
                    <a:pt x="2191" y="11979"/>
                    <a:pt x="5675" y="14798"/>
                  </a:cubicBezTo>
                  <a:cubicBezTo>
                    <a:pt x="6654" y="15591"/>
                    <a:pt x="7848" y="16188"/>
                    <a:pt x="9163" y="16542"/>
                  </a:cubicBezTo>
                  <a:lnTo>
                    <a:pt x="9032" y="15051"/>
                  </a:lnTo>
                  <a:lnTo>
                    <a:pt x="12719" y="18129"/>
                  </a:lnTo>
                  <a:lnTo>
                    <a:pt x="9523" y="20673"/>
                  </a:lnTo>
                  <a:lnTo>
                    <a:pt x="9391" y="19158"/>
                  </a:lnTo>
                  <a:lnTo>
                    <a:pt x="9391" y="19158"/>
                  </a:lnTo>
                  <a:cubicBezTo>
                    <a:pt x="2931" y="18000"/>
                    <a:pt x="-1145" y="12824"/>
                    <a:pt x="287" y="7598"/>
                  </a:cubicBezTo>
                  <a:cubicBezTo>
                    <a:pt x="1718" y="2371"/>
                    <a:pt x="8115" y="-927"/>
                    <a:pt x="14575" y="231"/>
                  </a:cubicBezTo>
                  <a:cubicBezTo>
                    <a:pt x="16802" y="631"/>
                    <a:pt x="18842" y="1536"/>
                    <a:pt x="20455" y="2841"/>
                  </a:cubicBez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5" name="Group 1859">
              <a:extLst>
                <a:ext uri="{FF2B5EF4-FFF2-40B4-BE49-F238E27FC236}">
                  <a16:creationId xmlns:a16="http://schemas.microsoft.com/office/drawing/2014/main" id="{B4413B15-65EB-4ECF-BC5C-E5E0516C1E9D}"/>
                </a:ext>
              </a:extLst>
            </p:cNvPr>
            <p:cNvGrpSpPr/>
            <p:nvPr/>
          </p:nvGrpSpPr>
          <p:grpSpPr>
            <a:xfrm>
              <a:off x="491812" y="491937"/>
              <a:ext cx="418746" cy="418727"/>
              <a:chOff x="0" y="0"/>
              <a:chExt cx="418744" cy="418726"/>
            </a:xfrm>
          </p:grpSpPr>
          <p:sp>
            <p:nvSpPr>
              <p:cNvPr id="46" name="Shape 1857">
                <a:extLst>
                  <a:ext uri="{FF2B5EF4-FFF2-40B4-BE49-F238E27FC236}">
                    <a16:creationId xmlns:a16="http://schemas.microsoft.com/office/drawing/2014/main" id="{F58BAD37-187F-40A2-9AB3-458885E09FD7}"/>
                  </a:ext>
                </a:extLst>
              </p:cNvPr>
              <p:cNvSpPr/>
              <p:nvPr/>
            </p:nvSpPr>
            <p:spPr>
              <a:xfrm>
                <a:off x="-1" y="-1"/>
                <a:ext cx="418746" cy="418728"/>
              </a:xfrm>
              <a:custGeom>
                <a:avLst/>
                <a:gdLst/>
                <a:ahLst/>
                <a:cxnLst>
                  <a:cxn ang="0">
                    <a:pos x="wd2" y="hd2"/>
                  </a:cxn>
                  <a:cxn ang="5400000">
                    <a:pos x="wd2" y="hd2"/>
                  </a:cxn>
                  <a:cxn ang="10800000">
                    <a:pos x="wd2" y="hd2"/>
                  </a:cxn>
                  <a:cxn ang="16200000">
                    <a:pos x="wd2" y="hd2"/>
                  </a:cxn>
                </a:cxnLst>
                <a:rect l="0" t="0" r="r" b="b"/>
                <a:pathLst>
                  <a:path w="21600" h="21600" extrusionOk="0">
                    <a:moveTo>
                      <a:pt x="20235" y="9811"/>
                    </a:moveTo>
                    <a:cubicBezTo>
                      <a:pt x="20220" y="10144"/>
                      <a:pt x="20081" y="10800"/>
                      <a:pt x="18899" y="10800"/>
                    </a:cubicBezTo>
                    <a:lnTo>
                      <a:pt x="17549" y="10800"/>
                    </a:lnTo>
                    <a:cubicBezTo>
                      <a:pt x="17363" y="10800"/>
                      <a:pt x="17212" y="10951"/>
                      <a:pt x="17212" y="11138"/>
                    </a:cubicBezTo>
                    <a:cubicBezTo>
                      <a:pt x="17212" y="11325"/>
                      <a:pt x="17363" y="11476"/>
                      <a:pt x="17549" y="11476"/>
                    </a:cubicBezTo>
                    <a:lnTo>
                      <a:pt x="18858" y="11476"/>
                    </a:lnTo>
                    <a:cubicBezTo>
                      <a:pt x="19870" y="11476"/>
                      <a:pt x="20003" y="12315"/>
                      <a:pt x="19938" y="12720"/>
                    </a:cubicBezTo>
                    <a:cubicBezTo>
                      <a:pt x="19855" y="13224"/>
                      <a:pt x="19618" y="14176"/>
                      <a:pt x="18478" y="14176"/>
                    </a:cubicBezTo>
                    <a:lnTo>
                      <a:pt x="16874" y="14176"/>
                    </a:lnTo>
                    <a:cubicBezTo>
                      <a:pt x="16688" y="14176"/>
                      <a:pt x="16537" y="14326"/>
                      <a:pt x="16537" y="14513"/>
                    </a:cubicBezTo>
                    <a:cubicBezTo>
                      <a:pt x="16537" y="14700"/>
                      <a:pt x="16688" y="14851"/>
                      <a:pt x="16874" y="14851"/>
                    </a:cubicBezTo>
                    <a:lnTo>
                      <a:pt x="18203" y="14851"/>
                    </a:lnTo>
                    <a:cubicBezTo>
                      <a:pt x="19343" y="14851"/>
                      <a:pt x="19243" y="15719"/>
                      <a:pt x="19079" y="16238"/>
                    </a:cubicBezTo>
                    <a:cubicBezTo>
                      <a:pt x="18864" y="16919"/>
                      <a:pt x="18732" y="17550"/>
                      <a:pt x="17297" y="17550"/>
                    </a:cubicBezTo>
                    <a:lnTo>
                      <a:pt x="16196" y="17550"/>
                    </a:lnTo>
                    <a:cubicBezTo>
                      <a:pt x="16009" y="17550"/>
                      <a:pt x="15859" y="17701"/>
                      <a:pt x="15859" y="17888"/>
                    </a:cubicBezTo>
                    <a:cubicBezTo>
                      <a:pt x="15859" y="18074"/>
                      <a:pt x="16009" y="18226"/>
                      <a:pt x="16196" y="18226"/>
                    </a:cubicBezTo>
                    <a:lnTo>
                      <a:pt x="17255" y="18226"/>
                    </a:lnTo>
                    <a:cubicBezTo>
                      <a:pt x="17993" y="18226"/>
                      <a:pt x="18027" y="18924"/>
                      <a:pt x="17950" y="19175"/>
                    </a:cubicBezTo>
                    <a:cubicBezTo>
                      <a:pt x="17866" y="19449"/>
                      <a:pt x="17767" y="19652"/>
                      <a:pt x="17762" y="19661"/>
                    </a:cubicBezTo>
                    <a:cubicBezTo>
                      <a:pt x="17558" y="20029"/>
                      <a:pt x="17229" y="20250"/>
                      <a:pt x="16534" y="20250"/>
                    </a:cubicBezTo>
                    <a:lnTo>
                      <a:pt x="12844" y="20250"/>
                    </a:lnTo>
                    <a:cubicBezTo>
                      <a:pt x="10990" y="20250"/>
                      <a:pt x="9151" y="19830"/>
                      <a:pt x="9104" y="19819"/>
                    </a:cubicBezTo>
                    <a:cubicBezTo>
                      <a:pt x="6299" y="19173"/>
                      <a:pt x="6152" y="19123"/>
                      <a:pt x="5976" y="19073"/>
                    </a:cubicBezTo>
                    <a:cubicBezTo>
                      <a:pt x="5976" y="19073"/>
                      <a:pt x="5405" y="18977"/>
                      <a:pt x="5405" y="18479"/>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6"/>
                    </a:moveTo>
                    <a:cubicBezTo>
                      <a:pt x="4724" y="19949"/>
                      <a:pt x="4423" y="20250"/>
                      <a:pt x="4049" y="20250"/>
                    </a:cubicBezTo>
                    <a:lnTo>
                      <a:pt x="2024" y="20250"/>
                    </a:lnTo>
                    <a:cubicBezTo>
                      <a:pt x="1652" y="20250"/>
                      <a:pt x="1349" y="19949"/>
                      <a:pt x="1349" y="19576"/>
                    </a:cubicBezTo>
                    <a:lnTo>
                      <a:pt x="1349" y="8774"/>
                    </a:lnTo>
                    <a:cubicBezTo>
                      <a:pt x="1349" y="8401"/>
                      <a:pt x="1652" y="8100"/>
                      <a:pt x="2024" y="8100"/>
                    </a:cubicBezTo>
                    <a:lnTo>
                      <a:pt x="4049" y="8100"/>
                    </a:lnTo>
                    <a:cubicBezTo>
                      <a:pt x="4423" y="8100"/>
                      <a:pt x="4724" y="8401"/>
                      <a:pt x="4724" y="8774"/>
                    </a:cubicBezTo>
                    <a:cubicBezTo>
                      <a:pt x="4724" y="8774"/>
                      <a:pt x="4724" y="19576"/>
                      <a:pt x="4724" y="19576"/>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6"/>
                    </a:lnTo>
                    <a:cubicBezTo>
                      <a:pt x="0" y="20692"/>
                      <a:pt x="908" y="21600"/>
                      <a:pt x="2024" y="21600"/>
                    </a:cubicBezTo>
                    <a:lnTo>
                      <a:pt x="4049" y="21600"/>
                    </a:lnTo>
                    <a:cubicBezTo>
                      <a:pt x="4853" y="21600"/>
                      <a:pt x="5525" y="21115"/>
                      <a:pt x="5850" y="20435"/>
                    </a:cubicBezTo>
                    <a:cubicBezTo>
                      <a:pt x="5859" y="20438"/>
                      <a:pt x="5873" y="20442"/>
                      <a:pt x="5882" y="20443"/>
                    </a:cubicBezTo>
                    <a:cubicBezTo>
                      <a:pt x="5927" y="20455"/>
                      <a:pt x="5979" y="20468"/>
                      <a:pt x="6044" y="20486"/>
                    </a:cubicBezTo>
                    <a:cubicBezTo>
                      <a:pt x="6056" y="20488"/>
                      <a:pt x="6062" y="20489"/>
                      <a:pt x="6074" y="20493"/>
                    </a:cubicBezTo>
                    <a:cubicBezTo>
                      <a:pt x="6464" y="20589"/>
                      <a:pt x="7212" y="20769"/>
                      <a:pt x="8812" y="21136"/>
                    </a:cubicBezTo>
                    <a:cubicBezTo>
                      <a:pt x="9155" y="21214"/>
                      <a:pt x="10966" y="21600"/>
                      <a:pt x="12844" y="21600"/>
                    </a:cubicBezTo>
                    <a:lnTo>
                      <a:pt x="16534" y="21600"/>
                    </a:lnTo>
                    <a:cubicBezTo>
                      <a:pt x="17659" y="21600"/>
                      <a:pt x="18469" y="21168"/>
                      <a:pt x="18952" y="20299"/>
                    </a:cubicBezTo>
                    <a:cubicBezTo>
                      <a:pt x="18958" y="20286"/>
                      <a:pt x="19114" y="19983"/>
                      <a:pt x="19240" y="19573"/>
                    </a:cubicBezTo>
                    <a:cubicBezTo>
                      <a:pt x="19336" y="19264"/>
                      <a:pt x="19371" y="18828"/>
                      <a:pt x="19256" y="18385"/>
                    </a:cubicBezTo>
                    <a:cubicBezTo>
                      <a:pt x="19981" y="17887"/>
                      <a:pt x="20214" y="17134"/>
                      <a:pt x="20366" y="16644"/>
                    </a:cubicBezTo>
                    <a:cubicBezTo>
                      <a:pt x="20620" y="15839"/>
                      <a:pt x="20544" y="15236"/>
                      <a:pt x="20367" y="14804"/>
                    </a:cubicBezTo>
                    <a:cubicBezTo>
                      <a:pt x="20775" y="14419"/>
                      <a:pt x="21122" y="13832"/>
                      <a:pt x="21269" y="12936"/>
                    </a:cubicBezTo>
                    <a:cubicBezTo>
                      <a:pt x="21361" y="12381"/>
                      <a:pt x="21263" y="11810"/>
                      <a:pt x="21007" y="11335"/>
                    </a:cubicBezTo>
                    <a:cubicBezTo>
                      <a:pt x="21389" y="10906"/>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Shape 1858">
                <a:extLst>
                  <a:ext uri="{FF2B5EF4-FFF2-40B4-BE49-F238E27FC236}">
                    <a16:creationId xmlns:a16="http://schemas.microsoft.com/office/drawing/2014/main" id="{0CA07F4E-976C-4EC9-9341-376909EAD8EB}"/>
                  </a:ext>
                </a:extLst>
              </p:cNvPr>
              <p:cNvSpPr/>
              <p:nvPr/>
            </p:nvSpPr>
            <p:spPr>
              <a:xfrm>
                <a:off x="39368" y="340007"/>
                <a:ext cx="39371" cy="39368"/>
              </a:xfrm>
              <a:custGeom>
                <a:avLst/>
                <a:gdLst/>
                <a:ahLst/>
                <a:cxnLst>
                  <a:cxn ang="0">
                    <a:pos x="wd2" y="hd2"/>
                  </a:cxn>
                  <a:cxn ang="5400000">
                    <a:pos x="wd2" y="hd2"/>
                  </a:cxn>
                  <a:cxn ang="10800000">
                    <a:pos x="wd2" y="hd2"/>
                  </a:cxn>
                  <a:cxn ang="16200000">
                    <a:pos x="wd2" y="hd2"/>
                  </a:cxn>
                </a:cxnLst>
                <a:rect l="0" t="0" r="r" b="b"/>
                <a:pathLst>
                  <a:path w="21600" h="21600" extrusionOk="0">
                    <a:moveTo>
                      <a:pt x="10800" y="14401"/>
                    </a:moveTo>
                    <a:cubicBezTo>
                      <a:pt x="8820" y="14401"/>
                      <a:pt x="7200" y="12783"/>
                      <a:pt x="7200" y="10801"/>
                    </a:cubicBezTo>
                    <a:cubicBezTo>
                      <a:pt x="7200" y="8817"/>
                      <a:pt x="8820" y="7200"/>
                      <a:pt x="10800" y="7200"/>
                    </a:cubicBezTo>
                    <a:cubicBezTo>
                      <a:pt x="12779" y="7200"/>
                      <a:pt x="14400" y="8817"/>
                      <a:pt x="14400" y="10801"/>
                    </a:cubicBezTo>
                    <a:cubicBezTo>
                      <a:pt x="14400" y="12783"/>
                      <a:pt x="12779" y="14401"/>
                      <a:pt x="10800" y="14401"/>
                    </a:cubicBezTo>
                    <a:moveTo>
                      <a:pt x="10800" y="0"/>
                    </a:moveTo>
                    <a:cubicBezTo>
                      <a:pt x="4837" y="0"/>
                      <a:pt x="0" y="4837"/>
                      <a:pt x="0" y="10801"/>
                    </a:cubicBezTo>
                    <a:cubicBezTo>
                      <a:pt x="0" y="16763"/>
                      <a:pt x="4837" y="21600"/>
                      <a:pt x="10800" y="21600"/>
                    </a:cubicBezTo>
                    <a:cubicBezTo>
                      <a:pt x="16762" y="21600"/>
                      <a:pt x="21600" y="16763"/>
                      <a:pt x="21600" y="10801"/>
                    </a:cubicBezTo>
                    <a:cubicBezTo>
                      <a:pt x="21600" y="4837"/>
                      <a:pt x="16762" y="0"/>
                      <a:pt x="10800" y="0"/>
                    </a:cubicBezTo>
                  </a:path>
                </a:pathLst>
              </a:custGeom>
              <a:solidFill>
                <a:srgbClr val="D05126"/>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48" name="Group 1865">
            <a:extLst>
              <a:ext uri="{FF2B5EF4-FFF2-40B4-BE49-F238E27FC236}">
                <a16:creationId xmlns:a16="http://schemas.microsoft.com/office/drawing/2014/main" id="{5154CEEA-2DB0-424E-975F-0F0552256464}"/>
              </a:ext>
            </a:extLst>
          </p:cNvPr>
          <p:cNvGrpSpPr/>
          <p:nvPr/>
        </p:nvGrpSpPr>
        <p:grpSpPr>
          <a:xfrm>
            <a:off x="5558610" y="1685719"/>
            <a:ext cx="1401890" cy="1495278"/>
            <a:chOff x="0" y="0"/>
            <a:chExt cx="1402071" cy="1495277"/>
          </a:xfrm>
          <a:solidFill>
            <a:srgbClr val="0073E4"/>
          </a:solidFill>
        </p:grpSpPr>
        <p:sp>
          <p:nvSpPr>
            <p:cNvPr id="49" name="Shape 1861">
              <a:extLst>
                <a:ext uri="{FF2B5EF4-FFF2-40B4-BE49-F238E27FC236}">
                  <a16:creationId xmlns:a16="http://schemas.microsoft.com/office/drawing/2014/main" id="{5BF3BB21-D227-43DC-B95C-87A9A59B8CF5}"/>
                </a:ext>
              </a:extLst>
            </p:cNvPr>
            <p:cNvSpPr/>
            <p:nvPr/>
          </p:nvSpPr>
          <p:spPr>
            <a:xfrm>
              <a:off x="0" y="0"/>
              <a:ext cx="1402072" cy="1495278"/>
            </a:xfrm>
            <a:custGeom>
              <a:avLst/>
              <a:gdLst/>
              <a:ahLst/>
              <a:cxnLst>
                <a:cxn ang="0">
                  <a:pos x="wd2" y="hd2"/>
                </a:cxn>
                <a:cxn ang="5400000">
                  <a:pos x="wd2" y="hd2"/>
                </a:cxn>
                <a:cxn ang="10800000">
                  <a:pos x="wd2" y="hd2"/>
                </a:cxn>
                <a:cxn ang="16200000">
                  <a:pos x="wd2" y="hd2"/>
                </a:cxn>
              </a:cxnLst>
              <a:rect l="0" t="0" r="r" b="b"/>
              <a:pathLst>
                <a:path w="21600" h="21600" extrusionOk="0">
                  <a:moveTo>
                    <a:pt x="0" y="10129"/>
                  </a:moveTo>
                  <a:cubicBezTo>
                    <a:pt x="0" y="4535"/>
                    <a:pt x="4835" y="0"/>
                    <a:pt x="10800" y="0"/>
                  </a:cubicBezTo>
                  <a:cubicBezTo>
                    <a:pt x="16765" y="0"/>
                    <a:pt x="21600" y="4535"/>
                    <a:pt x="21600" y="10129"/>
                  </a:cubicBezTo>
                  <a:cubicBezTo>
                    <a:pt x="21600" y="14878"/>
                    <a:pt x="18081" y="18990"/>
                    <a:pt x="13137" y="20017"/>
                  </a:cubicBezTo>
                  <a:lnTo>
                    <a:pt x="13018" y="21600"/>
                  </a:lnTo>
                  <a:lnTo>
                    <a:pt x="10136" y="18942"/>
                  </a:lnTo>
                  <a:lnTo>
                    <a:pt x="13460" y="15726"/>
                  </a:lnTo>
                  <a:lnTo>
                    <a:pt x="13343" y="17284"/>
                  </a:lnTo>
                  <a:lnTo>
                    <a:pt x="13343" y="17284"/>
                  </a:lnTo>
                  <a:cubicBezTo>
                    <a:pt x="17556" y="15967"/>
                    <a:pt x="19833" y="11696"/>
                    <a:pt x="18429" y="7744"/>
                  </a:cubicBezTo>
                  <a:cubicBezTo>
                    <a:pt x="17025" y="3792"/>
                    <a:pt x="12471" y="1656"/>
                    <a:pt x="8257" y="2973"/>
                  </a:cubicBezTo>
                  <a:cubicBezTo>
                    <a:pt x="4973" y="4000"/>
                    <a:pt x="2758" y="6882"/>
                    <a:pt x="2758" y="10129"/>
                  </a:cubicBezTo>
                  <a:close/>
                </a:path>
              </a:pathLst>
            </a:custGeom>
            <a:ln>
              <a:noFill/>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Group 1864">
              <a:extLst>
                <a:ext uri="{FF2B5EF4-FFF2-40B4-BE49-F238E27FC236}">
                  <a16:creationId xmlns:a16="http://schemas.microsoft.com/office/drawing/2014/main" id="{5503B55A-7ECB-4FA3-9087-0B76CA38474D}"/>
                </a:ext>
              </a:extLst>
            </p:cNvPr>
            <p:cNvGrpSpPr/>
            <p:nvPr/>
          </p:nvGrpSpPr>
          <p:grpSpPr>
            <a:xfrm>
              <a:off x="550538" y="406280"/>
              <a:ext cx="350036" cy="510227"/>
              <a:chOff x="0" y="0"/>
              <a:chExt cx="350035" cy="510226"/>
            </a:xfrm>
            <a:grpFill/>
          </p:grpSpPr>
          <p:sp>
            <p:nvSpPr>
              <p:cNvPr id="51" name="Shape 1862">
                <a:extLst>
                  <a:ext uri="{FF2B5EF4-FFF2-40B4-BE49-F238E27FC236}">
                    <a16:creationId xmlns:a16="http://schemas.microsoft.com/office/drawing/2014/main" id="{9F9D2C00-BBA1-4188-A4DE-4C0CF30F52B3}"/>
                  </a:ext>
                </a:extLst>
              </p:cNvPr>
              <p:cNvSpPr/>
              <p:nvPr/>
            </p:nvSpPr>
            <p:spPr>
              <a:xfrm>
                <a:off x="-1" y="-1"/>
                <a:ext cx="350037" cy="510228"/>
              </a:xfrm>
              <a:custGeom>
                <a:avLst/>
                <a:gdLst/>
                <a:ahLst/>
                <a:cxnLst>
                  <a:cxn ang="0">
                    <a:pos x="wd2" y="hd2"/>
                  </a:cxn>
                  <a:cxn ang="5400000">
                    <a:pos x="wd2" y="hd2"/>
                  </a:cxn>
                  <a:cxn ang="10800000">
                    <a:pos x="wd2" y="hd2"/>
                  </a:cxn>
                  <a:cxn ang="16200000">
                    <a:pos x="wd2" y="hd2"/>
                  </a:cxn>
                </a:cxnLst>
                <a:rect l="0" t="0" r="r" b="b"/>
                <a:pathLst>
                  <a:path w="21600" h="21600" extrusionOk="0">
                    <a:moveTo>
                      <a:pt x="15386" y="14176"/>
                    </a:moveTo>
                    <a:lnTo>
                      <a:pt x="6223" y="14176"/>
                    </a:lnTo>
                    <a:cubicBezTo>
                      <a:pt x="5734" y="13447"/>
                      <a:pt x="5147" y="12717"/>
                      <a:pt x="4568" y="12004"/>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2"/>
                    </a:cubicBezTo>
                    <a:cubicBezTo>
                      <a:pt x="16455" y="12724"/>
                      <a:pt x="15873" y="13450"/>
                      <a:pt x="15386" y="14176"/>
                    </a:cubicBezTo>
                    <a:moveTo>
                      <a:pt x="10800" y="20250"/>
                    </a:moveTo>
                    <a:cubicBezTo>
                      <a:pt x="9805" y="20250"/>
                      <a:pt x="9347" y="20172"/>
                      <a:pt x="8839" y="19407"/>
                    </a:cubicBezTo>
                    <a:lnTo>
                      <a:pt x="13000" y="19049"/>
                    </a:lnTo>
                    <a:cubicBezTo>
                      <a:pt x="12398" y="20185"/>
                      <a:pt x="11959" y="20250"/>
                      <a:pt x="10800" y="20250"/>
                    </a:cubicBezTo>
                    <a:moveTo>
                      <a:pt x="7595" y="16814"/>
                    </a:moveTo>
                    <a:cubicBezTo>
                      <a:pt x="7417" y="16408"/>
                      <a:pt x="7215" y="15979"/>
                      <a:pt x="6991" y="15526"/>
                    </a:cubicBezTo>
                    <a:lnTo>
                      <a:pt x="14616" y="15526"/>
                    </a:lnTo>
                    <a:cubicBezTo>
                      <a:pt x="14496" y="15768"/>
                      <a:pt x="14375" y="16011"/>
                      <a:pt x="14270" y="16240"/>
                    </a:cubicBezTo>
                    <a:cubicBezTo>
                      <a:pt x="14270" y="16240"/>
                      <a:pt x="7595" y="16814"/>
                      <a:pt x="7595" y="16814"/>
                    </a:cubicBezTo>
                    <a:close/>
                    <a:moveTo>
                      <a:pt x="13345" y="18344"/>
                    </a:moveTo>
                    <a:lnTo>
                      <a:pt x="8476" y="18763"/>
                    </a:lnTo>
                    <a:cubicBezTo>
                      <a:pt x="8303" y="18417"/>
                      <a:pt x="8116" y="18012"/>
                      <a:pt x="7890" y="17484"/>
                    </a:cubicBezTo>
                    <a:cubicBezTo>
                      <a:pt x="7887" y="17478"/>
                      <a:pt x="7883" y="17470"/>
                      <a:pt x="7881" y="17463"/>
                    </a:cubicBezTo>
                    <a:lnTo>
                      <a:pt x="13957" y="16942"/>
                    </a:lnTo>
                    <a:cubicBezTo>
                      <a:pt x="13871" y="17141"/>
                      <a:pt x="13778" y="17351"/>
                      <a:pt x="13698" y="17538"/>
                    </a:cubicBezTo>
                    <a:cubicBezTo>
                      <a:pt x="13569" y="17842"/>
                      <a:pt x="13453" y="18105"/>
                      <a:pt x="13345" y="18344"/>
                    </a:cubicBezTo>
                    <a:moveTo>
                      <a:pt x="10800" y="0"/>
                    </a:moveTo>
                    <a:cubicBezTo>
                      <a:pt x="4835" y="0"/>
                      <a:pt x="0" y="3324"/>
                      <a:pt x="0" y="7425"/>
                    </a:cubicBezTo>
                    <a:cubicBezTo>
                      <a:pt x="0" y="10146"/>
                      <a:pt x="3621" y="13030"/>
                      <a:pt x="4939" y="15563"/>
                    </a:cubicBezTo>
                    <a:cubicBezTo>
                      <a:pt x="6906" y="19340"/>
                      <a:pt x="6688" y="21600"/>
                      <a:pt x="10800" y="21600"/>
                    </a:cubicBezTo>
                    <a:cubicBezTo>
                      <a:pt x="14972" y="21600"/>
                      <a:pt x="14692" y="19350"/>
                      <a:pt x="16660" y="15578"/>
                    </a:cubicBezTo>
                    <a:cubicBezTo>
                      <a:pt x="17983" y="13040"/>
                      <a:pt x="21600" y="10124"/>
                      <a:pt x="21600" y="7425"/>
                    </a:cubicBezTo>
                    <a:cubicBezTo>
                      <a:pt x="21600" y="3324"/>
                      <a:pt x="16764" y="0"/>
                      <a:pt x="10800" y="0"/>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Shape 1863">
                <a:extLst>
                  <a:ext uri="{FF2B5EF4-FFF2-40B4-BE49-F238E27FC236}">
                    <a16:creationId xmlns:a16="http://schemas.microsoft.com/office/drawing/2014/main" id="{8A63A668-1C19-4AB6-A133-D7A95846C324}"/>
                  </a:ext>
                </a:extLst>
              </p:cNvPr>
              <p:cNvSpPr/>
              <p:nvPr/>
            </p:nvSpPr>
            <p:spPr>
              <a:xfrm>
                <a:off x="79237" y="80107"/>
                <a:ext cx="103618" cy="10361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3" name="Group 1869">
            <a:extLst>
              <a:ext uri="{FF2B5EF4-FFF2-40B4-BE49-F238E27FC236}">
                <a16:creationId xmlns:a16="http://schemas.microsoft.com/office/drawing/2014/main" id="{3000FC54-D72F-4757-A0EE-F422B2DA04DC}"/>
              </a:ext>
            </a:extLst>
          </p:cNvPr>
          <p:cNvGrpSpPr/>
          <p:nvPr/>
        </p:nvGrpSpPr>
        <p:grpSpPr>
          <a:xfrm>
            <a:off x="6961198" y="1645009"/>
            <a:ext cx="4612185" cy="2094976"/>
            <a:chOff x="0" y="0"/>
            <a:chExt cx="4612784" cy="2094974"/>
          </a:xfrm>
        </p:grpSpPr>
        <p:sp>
          <p:nvSpPr>
            <p:cNvPr id="54" name="Shape 1866">
              <a:extLst>
                <a:ext uri="{FF2B5EF4-FFF2-40B4-BE49-F238E27FC236}">
                  <a16:creationId xmlns:a16="http://schemas.microsoft.com/office/drawing/2014/main" id="{44D72FD9-1101-4E64-A16F-DA9A5740D03E}"/>
                </a:ext>
              </a:extLst>
            </p:cNvPr>
            <p:cNvSpPr/>
            <p:nvPr/>
          </p:nvSpPr>
          <p:spPr>
            <a:xfrm rot="10800000" flipH="1">
              <a:off x="0" y="200772"/>
              <a:ext cx="1237446" cy="6498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Shape 1867">
              <a:extLst>
                <a:ext uri="{FF2B5EF4-FFF2-40B4-BE49-F238E27FC236}">
                  <a16:creationId xmlns:a16="http://schemas.microsoft.com/office/drawing/2014/main" id="{FC16CE08-2109-4A20-847C-0FCEA93E2923}"/>
                </a:ext>
              </a:extLst>
            </p:cNvPr>
            <p:cNvSpPr/>
            <p:nvPr/>
          </p:nvSpPr>
          <p:spPr>
            <a:xfrm>
              <a:off x="1237445" y="0"/>
              <a:ext cx="2833354"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主要贡献</a:t>
              </a:r>
              <a:r>
                <a:rPr lang="en-US" altLang="zh-CN"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2</a:t>
              </a:r>
              <a:endParaRPr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Shape 1868">
              <a:extLst>
                <a:ext uri="{FF2B5EF4-FFF2-40B4-BE49-F238E27FC236}">
                  <a16:creationId xmlns:a16="http://schemas.microsoft.com/office/drawing/2014/main" id="{87F5A6CE-5312-40C9-8E44-8CA35C023183}"/>
                </a:ext>
              </a:extLst>
            </p:cNvPr>
            <p:cNvSpPr/>
            <p:nvPr/>
          </p:nvSpPr>
          <p:spPr>
            <a:xfrm>
              <a:off x="1237444" y="340652"/>
              <a:ext cx="3375340" cy="17543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rgbClr val="595C54"/>
                  </a:solidFill>
                </a:defRPr>
              </a:lvl1pPr>
            </a:lstStyle>
            <a:p>
              <a:pPr lvl="0">
                <a:defRPr sz="1800">
                  <a:solidFill>
                    <a:srgbClr val="000000"/>
                  </a:solidFill>
                </a:defRPr>
              </a:pP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提出了</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ArchRoots</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的概念，建立了代码缺陷与软件架构规则之间的一种联系，可以引导开发者重点关注具有</a:t>
              </a:r>
              <a:r>
                <a:rPr lang="en-US" altLang="zh-CN"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bug</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倾向的</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ArchRoots</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，力求从架构根源上减少缺陷以及缺陷的传播。</a:t>
              </a:r>
              <a:endParaRPr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endParaRPr>
            </a:p>
          </p:txBody>
        </p:sp>
      </p:grpSp>
      <p:grpSp>
        <p:nvGrpSpPr>
          <p:cNvPr id="57" name="Group 1873">
            <a:extLst>
              <a:ext uri="{FF2B5EF4-FFF2-40B4-BE49-F238E27FC236}">
                <a16:creationId xmlns:a16="http://schemas.microsoft.com/office/drawing/2014/main" id="{775CEBAC-448A-4B77-8E42-2A04FF392B88}"/>
              </a:ext>
            </a:extLst>
          </p:cNvPr>
          <p:cNvGrpSpPr/>
          <p:nvPr/>
        </p:nvGrpSpPr>
        <p:grpSpPr>
          <a:xfrm>
            <a:off x="6958749" y="3825896"/>
            <a:ext cx="4614633" cy="1275369"/>
            <a:chOff x="0" y="193304"/>
            <a:chExt cx="4615233" cy="1275366"/>
          </a:xfrm>
        </p:grpSpPr>
        <p:sp>
          <p:nvSpPr>
            <p:cNvPr id="58" name="Shape 1870">
              <a:extLst>
                <a:ext uri="{FF2B5EF4-FFF2-40B4-BE49-F238E27FC236}">
                  <a16:creationId xmlns:a16="http://schemas.microsoft.com/office/drawing/2014/main" id="{FD0870B6-E363-4B6D-A1A2-7BDF56BDD364}"/>
                </a:ext>
              </a:extLst>
            </p:cNvPr>
            <p:cNvSpPr/>
            <p:nvPr/>
          </p:nvSpPr>
          <p:spPr>
            <a:xfrm>
              <a:off x="0" y="619626"/>
              <a:ext cx="1136865" cy="3080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Shape 1871">
              <a:extLst>
                <a:ext uri="{FF2B5EF4-FFF2-40B4-BE49-F238E27FC236}">
                  <a16:creationId xmlns:a16="http://schemas.microsoft.com/office/drawing/2014/main" id="{203262AB-D3AE-4CE0-8BD3-EA9D932BF193}"/>
                </a:ext>
              </a:extLst>
            </p:cNvPr>
            <p:cNvSpPr/>
            <p:nvPr/>
          </p:nvSpPr>
          <p:spPr>
            <a:xfrm>
              <a:off x="1246541" y="193304"/>
              <a:ext cx="2833354"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主要贡献</a:t>
              </a:r>
              <a:r>
                <a:rPr lang="en-US" altLang="zh-CN"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3</a:t>
              </a:r>
              <a:endParaRPr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Shape 1872">
              <a:extLst>
                <a:ext uri="{FF2B5EF4-FFF2-40B4-BE49-F238E27FC236}">
                  <a16:creationId xmlns:a16="http://schemas.microsoft.com/office/drawing/2014/main" id="{13DC0C88-98B1-464F-A8FD-0731657B4F74}"/>
                </a:ext>
              </a:extLst>
            </p:cNvPr>
            <p:cNvSpPr/>
            <p:nvPr/>
          </p:nvSpPr>
          <p:spPr>
            <a:xfrm>
              <a:off x="1239893" y="545344"/>
              <a:ext cx="3375340" cy="923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rgbClr val="595C54"/>
                  </a:solidFill>
                </a:defRPr>
              </a:lvl1pPr>
            </a:lstStyle>
            <a:p>
              <a:pPr lvl="0">
                <a:defRPr sz="1800">
                  <a:solidFill>
                    <a:srgbClr val="000000"/>
                  </a:solidFill>
                </a:defRPr>
              </a:pP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提出了一种寻找</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ArchRoots</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的算法，便于开发者追溯</a:t>
              </a:r>
              <a:r>
                <a:rPr lang="en-US" altLang="zh-CN"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bug</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的架构来源。</a:t>
              </a:r>
              <a:endParaRPr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endParaRPr>
            </a:p>
          </p:txBody>
        </p:sp>
      </p:grpSp>
      <p:grpSp>
        <p:nvGrpSpPr>
          <p:cNvPr id="61" name="Group 1877">
            <a:extLst>
              <a:ext uri="{FF2B5EF4-FFF2-40B4-BE49-F238E27FC236}">
                <a16:creationId xmlns:a16="http://schemas.microsoft.com/office/drawing/2014/main" id="{FF675747-6881-43D1-9ECF-7B7A1D10F806}"/>
              </a:ext>
            </a:extLst>
          </p:cNvPr>
          <p:cNvGrpSpPr/>
          <p:nvPr/>
        </p:nvGrpSpPr>
        <p:grpSpPr>
          <a:xfrm>
            <a:off x="1317685" y="2680013"/>
            <a:ext cx="3929152" cy="1554840"/>
            <a:chOff x="0" y="0"/>
            <a:chExt cx="3929663" cy="1554836"/>
          </a:xfrm>
        </p:grpSpPr>
        <p:sp>
          <p:nvSpPr>
            <p:cNvPr id="62" name="Shape 1874">
              <a:extLst>
                <a:ext uri="{FF2B5EF4-FFF2-40B4-BE49-F238E27FC236}">
                  <a16:creationId xmlns:a16="http://schemas.microsoft.com/office/drawing/2014/main" id="{B1276A22-3AE5-41B2-B2E7-359A3C37A019}"/>
                </a:ext>
              </a:extLst>
            </p:cNvPr>
            <p:cNvSpPr/>
            <p:nvPr/>
          </p:nvSpPr>
          <p:spPr>
            <a:xfrm rot="10800000">
              <a:off x="2846763" y="230833"/>
              <a:ext cx="1082900" cy="5591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Shape 1875">
              <a:extLst>
                <a:ext uri="{FF2B5EF4-FFF2-40B4-BE49-F238E27FC236}">
                  <a16:creationId xmlns:a16="http://schemas.microsoft.com/office/drawing/2014/main" id="{9EA66A88-ABB1-4C5F-AF3A-687B5F930EB5}"/>
                </a:ext>
              </a:extLst>
            </p:cNvPr>
            <p:cNvSpPr/>
            <p:nvPr/>
          </p:nvSpPr>
          <p:spPr>
            <a:xfrm>
              <a:off x="0" y="0"/>
              <a:ext cx="2833353"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主要贡献</a:t>
              </a:r>
              <a:r>
                <a:rPr lang="en-US" altLang="zh-CN"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1</a:t>
              </a:r>
              <a:endParaRPr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Shape 1876">
              <a:extLst>
                <a:ext uri="{FF2B5EF4-FFF2-40B4-BE49-F238E27FC236}">
                  <a16:creationId xmlns:a16="http://schemas.microsoft.com/office/drawing/2014/main" id="{5993CC56-E013-415B-BBF3-97E829CA3F2C}"/>
                </a:ext>
              </a:extLst>
            </p:cNvPr>
            <p:cNvSpPr/>
            <p:nvPr/>
          </p:nvSpPr>
          <p:spPr>
            <a:xfrm>
              <a:off x="802897" y="354512"/>
              <a:ext cx="2069198" cy="12003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r">
                <a:defRPr sz="1400">
                  <a:solidFill>
                    <a:srgbClr val="595C54"/>
                  </a:solidFill>
                </a:defRPr>
              </a:lvl1pPr>
            </a:lstStyle>
            <a:p>
              <a:pPr lvl="0">
                <a:defRPr sz="1800">
                  <a:solidFill>
                    <a:srgbClr val="000000"/>
                  </a:solidFill>
                </a:defRPr>
              </a:pP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提出了</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DRSpaces</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的概念，定义了一种可重叠的新型软件架构模型。</a:t>
              </a:r>
              <a:endParaRPr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endParaRPr>
            </a:p>
          </p:txBody>
        </p:sp>
      </p:grpSp>
      <p:grpSp>
        <p:nvGrpSpPr>
          <p:cNvPr id="65" name="Group 1882">
            <a:extLst>
              <a:ext uri="{FF2B5EF4-FFF2-40B4-BE49-F238E27FC236}">
                <a16:creationId xmlns:a16="http://schemas.microsoft.com/office/drawing/2014/main" id="{7625038C-0522-41E6-B60E-59DD45EAA58D}"/>
              </a:ext>
            </a:extLst>
          </p:cNvPr>
          <p:cNvGrpSpPr/>
          <p:nvPr/>
        </p:nvGrpSpPr>
        <p:grpSpPr>
          <a:xfrm>
            <a:off x="1979090" y="5390206"/>
            <a:ext cx="9818529" cy="923328"/>
            <a:chOff x="695797" y="-2107"/>
            <a:chExt cx="9819803" cy="923327"/>
          </a:xfrm>
        </p:grpSpPr>
        <p:sp>
          <p:nvSpPr>
            <p:cNvPr id="66" name="Shape 1878">
              <a:extLst>
                <a:ext uri="{FF2B5EF4-FFF2-40B4-BE49-F238E27FC236}">
                  <a16:creationId xmlns:a16="http://schemas.microsoft.com/office/drawing/2014/main" id="{A77FC624-6612-4343-9803-182C06672ADC}"/>
                </a:ext>
              </a:extLst>
            </p:cNvPr>
            <p:cNvSpPr/>
            <p:nvPr/>
          </p:nvSpPr>
          <p:spPr>
            <a:xfrm>
              <a:off x="695797" y="0"/>
              <a:ext cx="1840608" cy="914400"/>
            </a:xfrm>
            <a:prstGeom prst="rect">
              <a:avLst/>
            </a:prstGeom>
            <a:solidFill>
              <a:schemeClr val="accent1"/>
            </a:solidFill>
            <a:ln w="12700" cap="flat">
              <a:noFill/>
              <a:miter lim="400000"/>
            </a:ln>
            <a:effectLst/>
          </p:spPr>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Shape 1879">
              <a:extLst>
                <a:ext uri="{FF2B5EF4-FFF2-40B4-BE49-F238E27FC236}">
                  <a16:creationId xmlns:a16="http://schemas.microsoft.com/office/drawing/2014/main" id="{794C31F7-6447-437B-885E-523EE56D85F5}"/>
                </a:ext>
              </a:extLst>
            </p:cNvPr>
            <p:cNvSpPr/>
            <p:nvPr/>
          </p:nvSpPr>
          <p:spPr>
            <a:xfrm>
              <a:off x="2730170" y="0"/>
              <a:ext cx="7785430" cy="914400"/>
            </a:xfrm>
            <a:prstGeom prst="rect">
              <a:avLst/>
            </a:prstGeom>
            <a:solidFill>
              <a:schemeClr val="tx1">
                <a:lumMod val="50000"/>
                <a:lumOff val="50000"/>
              </a:schemeClr>
            </a:solidFill>
            <a:ln w="12700" cap="flat">
              <a:noFill/>
              <a:miter lim="400000"/>
            </a:ln>
            <a:effectLst/>
          </p:spPr>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Shape 1880">
              <a:extLst>
                <a:ext uri="{FF2B5EF4-FFF2-40B4-BE49-F238E27FC236}">
                  <a16:creationId xmlns:a16="http://schemas.microsoft.com/office/drawing/2014/main" id="{6A88B5D5-5E59-443A-AEAF-85049425569B}"/>
                </a:ext>
              </a:extLst>
            </p:cNvPr>
            <p:cNvSpPr/>
            <p:nvPr/>
          </p:nvSpPr>
          <p:spPr>
            <a:xfrm>
              <a:off x="2799371" y="-2107"/>
              <a:ext cx="7657085" cy="923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defRPr>
                  <a:solidFill>
                    <a:srgbClr val="000000"/>
                  </a:solidFill>
                </a:defRPr>
              </a:pPr>
              <a:r>
                <a:rPr lang="zh-CN" altLang="en-US" b="1" dirty="0">
                  <a:solidFill>
                    <a:srgbClr val="FFFFFF"/>
                  </a:solidFill>
                  <a:latin typeface="等线" panose="02010600030101010101" pitchFamily="2" charset="-122"/>
                  <a:ea typeface="等线" panose="02010600030101010101" pitchFamily="2" charset="-122"/>
                  <a:sym typeface="微软雅黑" panose="020B0503020204020204" pitchFamily="34" charset="-122"/>
                </a:rPr>
                <a:t>先前的研究往往将软件系统中的模块划分为不重叠的集合，而本文从设计规则这一角度入手，创新性地提出了一种可重叠的软件架构表征方法，由此更为显著地揭示了软件体系结构与软件质量之间的关联。</a:t>
              </a:r>
              <a:endParaRPr dirty="0">
                <a:solidFill>
                  <a:srgbClr val="FFFFFF"/>
                </a:solidFill>
                <a:latin typeface="等线" panose="02010600030101010101" pitchFamily="2" charset="-122"/>
                <a:ea typeface="等线" panose="02010600030101010101" pitchFamily="2" charset="-122"/>
                <a:sym typeface="微软雅黑" panose="020B0503020204020204" pitchFamily="34" charset="-122"/>
              </a:endParaRPr>
            </a:p>
          </p:txBody>
        </p:sp>
        <p:sp>
          <p:nvSpPr>
            <p:cNvPr id="69" name="Shape 1881">
              <a:extLst>
                <a:ext uri="{FF2B5EF4-FFF2-40B4-BE49-F238E27FC236}">
                  <a16:creationId xmlns:a16="http://schemas.microsoft.com/office/drawing/2014/main" id="{667519DA-074A-4B90-896D-F26A46D7837B}"/>
                </a:ext>
              </a:extLst>
            </p:cNvPr>
            <p:cNvSpPr/>
            <p:nvPr/>
          </p:nvSpPr>
          <p:spPr>
            <a:xfrm>
              <a:off x="810537" y="264831"/>
              <a:ext cx="1631426" cy="4001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lgn="r">
                <a:defRPr>
                  <a:solidFill>
                    <a:srgbClr val="000000"/>
                  </a:solidFill>
                </a:defRPr>
              </a:pPr>
              <a:r>
                <a:rPr lang="zh-CN" altLang="en-US" sz="2000" b="1" dirty="0">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最可借鉴之处</a:t>
              </a:r>
              <a:endParaRPr sz="2000" b="1" dirty="0">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grpSp>
    </p:spTree>
    <p:extLst>
      <p:ext uri="{BB962C8B-B14F-4D97-AF65-F5344CB8AC3E}">
        <p14:creationId xmlns:p14="http://schemas.microsoft.com/office/powerpoint/2010/main" val="994074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390743"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存在的问题</a:t>
            </a:r>
          </a:p>
        </p:txBody>
      </p:sp>
      <p:sp>
        <p:nvSpPr>
          <p:cNvPr id="17" name="矩形 16">
            <a:extLst>
              <a:ext uri="{FF2B5EF4-FFF2-40B4-BE49-F238E27FC236}">
                <a16:creationId xmlns:a16="http://schemas.microsoft.com/office/drawing/2014/main" id="{2D7210CD-23C5-4D92-983C-3D0EE833839C}"/>
              </a:ext>
            </a:extLst>
          </p:cNvPr>
          <p:cNvSpPr/>
          <p:nvPr/>
        </p:nvSpPr>
        <p:spPr>
          <a:xfrm>
            <a:off x="-16121" y="5315990"/>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总结与展望</a:t>
            </a:r>
          </a:p>
        </p:txBody>
      </p:sp>
      <p:sp>
        <p:nvSpPr>
          <p:cNvPr id="18" name="矩形 17">
            <a:extLst>
              <a:ext uri="{FF2B5EF4-FFF2-40B4-BE49-F238E27FC236}">
                <a16:creationId xmlns:a16="http://schemas.microsoft.com/office/drawing/2014/main" id="{397E5B8B-54F0-4E16-BDB0-14ED6066AC58}"/>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19" name="矩形 18">
            <a:extLst>
              <a:ext uri="{FF2B5EF4-FFF2-40B4-BE49-F238E27FC236}">
                <a16:creationId xmlns:a16="http://schemas.microsoft.com/office/drawing/2014/main" id="{518FDBC2-BD32-42D3-BA37-6026412344FC}"/>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0" name="矩形 19">
            <a:extLst>
              <a:ext uri="{FF2B5EF4-FFF2-40B4-BE49-F238E27FC236}">
                <a16:creationId xmlns:a16="http://schemas.microsoft.com/office/drawing/2014/main" id="{6F0C4D50-6A00-4A1A-B7AE-CFEBE48FAFBB}"/>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8280240A-E440-4F2F-9856-C504C88F3ACE}"/>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22" name="矩形 21">
            <a:extLst>
              <a:ext uri="{FF2B5EF4-FFF2-40B4-BE49-F238E27FC236}">
                <a16:creationId xmlns:a16="http://schemas.microsoft.com/office/drawing/2014/main" id="{55A9D2EE-B842-4EB2-A0DC-78D592F460FB}"/>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23" name="矩形 22">
            <a:extLst>
              <a:ext uri="{FF2B5EF4-FFF2-40B4-BE49-F238E27FC236}">
                <a16:creationId xmlns:a16="http://schemas.microsoft.com/office/drawing/2014/main" id="{E82503DC-85DE-4892-8D39-887EB1957B11}"/>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24" name="矩形 23">
            <a:extLst>
              <a:ext uri="{FF2B5EF4-FFF2-40B4-BE49-F238E27FC236}">
                <a16:creationId xmlns:a16="http://schemas.microsoft.com/office/drawing/2014/main" id="{EFBFE1A1-23BA-4B35-8CE9-E4D9BE96ACA1}"/>
              </a:ext>
            </a:extLst>
          </p:cNvPr>
          <p:cNvSpPr/>
          <p:nvPr/>
        </p:nvSpPr>
        <p:spPr>
          <a:xfrm>
            <a:off x="-16121" y="373353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23E3A30B-E3C3-4118-A784-DD4ECB11046C}"/>
              </a:ext>
            </a:extLst>
          </p:cNvPr>
          <p:cNvSpPr/>
          <p:nvPr/>
        </p:nvSpPr>
        <p:spPr>
          <a:xfrm>
            <a:off x="-6991" y="455548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26" name="矩形 25">
            <a:extLst>
              <a:ext uri="{FF2B5EF4-FFF2-40B4-BE49-F238E27FC236}">
                <a16:creationId xmlns:a16="http://schemas.microsoft.com/office/drawing/2014/main" id="{4E240949-E68C-4E8F-AE2A-C498A03758C7}"/>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27" name="图片 26">
            <a:extLst>
              <a:ext uri="{FF2B5EF4-FFF2-40B4-BE49-F238E27FC236}">
                <a16:creationId xmlns:a16="http://schemas.microsoft.com/office/drawing/2014/main" id="{ED72ACA1-31F8-4DFE-9A6F-EC1E912C36DC}"/>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70" name="Oval 5">
            <a:extLst>
              <a:ext uri="{FF2B5EF4-FFF2-40B4-BE49-F238E27FC236}">
                <a16:creationId xmlns:a16="http://schemas.microsoft.com/office/drawing/2014/main" id="{A7F23A05-9156-4716-8A5A-69ADCE8A3D66}"/>
              </a:ext>
            </a:extLst>
          </p:cNvPr>
          <p:cNvSpPr>
            <a:spLocks noChangeArrowheads="1"/>
          </p:cNvSpPr>
          <p:nvPr/>
        </p:nvSpPr>
        <p:spPr bwMode="auto">
          <a:xfrm>
            <a:off x="5405471" y="3096424"/>
            <a:ext cx="2100263" cy="2103438"/>
          </a:xfrm>
          <a:prstGeom prst="ellipse">
            <a:avLst/>
          </a:prstGeom>
          <a:solidFill>
            <a:srgbClr val="2C99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Oval 6">
            <a:extLst>
              <a:ext uri="{FF2B5EF4-FFF2-40B4-BE49-F238E27FC236}">
                <a16:creationId xmlns:a16="http://schemas.microsoft.com/office/drawing/2014/main" id="{670853F8-8DDC-46FF-AF3E-E1EBE1F44905}"/>
              </a:ext>
            </a:extLst>
          </p:cNvPr>
          <p:cNvSpPr>
            <a:spLocks noChangeArrowheads="1"/>
          </p:cNvSpPr>
          <p:nvPr/>
        </p:nvSpPr>
        <p:spPr bwMode="auto">
          <a:xfrm>
            <a:off x="4246596" y="1934374"/>
            <a:ext cx="4418013" cy="4427538"/>
          </a:xfrm>
          <a:prstGeom prst="ellipse">
            <a:avLst/>
          </a:prstGeom>
          <a:noFill/>
          <a:ln w="12700" cap="flat">
            <a:solidFill>
              <a:srgbClr val="2E2C2C"/>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7">
            <a:extLst>
              <a:ext uri="{FF2B5EF4-FFF2-40B4-BE49-F238E27FC236}">
                <a16:creationId xmlns:a16="http://schemas.microsoft.com/office/drawing/2014/main" id="{43B68C3C-9426-44D6-8857-3E690D98855C}"/>
              </a:ext>
            </a:extLst>
          </p:cNvPr>
          <p:cNvSpPr>
            <a:spLocks noChangeArrowheads="1"/>
          </p:cNvSpPr>
          <p:nvPr/>
        </p:nvSpPr>
        <p:spPr bwMode="auto">
          <a:xfrm>
            <a:off x="6021421" y="1499399"/>
            <a:ext cx="868363" cy="871538"/>
          </a:xfrm>
          <a:prstGeom prst="ellipse">
            <a:avLst/>
          </a:prstGeom>
          <a:solidFill>
            <a:srgbClr val="D53E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Oval 8">
            <a:extLst>
              <a:ext uri="{FF2B5EF4-FFF2-40B4-BE49-F238E27FC236}">
                <a16:creationId xmlns:a16="http://schemas.microsoft.com/office/drawing/2014/main" id="{6BFEF301-16D6-456C-8020-B65A6FF407C6}"/>
              </a:ext>
            </a:extLst>
          </p:cNvPr>
          <p:cNvSpPr>
            <a:spLocks noChangeArrowheads="1"/>
          </p:cNvSpPr>
          <p:nvPr/>
        </p:nvSpPr>
        <p:spPr bwMode="auto">
          <a:xfrm>
            <a:off x="8123271" y="3029749"/>
            <a:ext cx="868363" cy="869950"/>
          </a:xfrm>
          <a:prstGeom prst="ellipse">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Oval 9">
            <a:extLst>
              <a:ext uri="{FF2B5EF4-FFF2-40B4-BE49-F238E27FC236}">
                <a16:creationId xmlns:a16="http://schemas.microsoft.com/office/drawing/2014/main" id="{D6AD2030-1A45-4494-B249-CCE4ECCFF9F2}"/>
              </a:ext>
            </a:extLst>
          </p:cNvPr>
          <p:cNvSpPr>
            <a:spLocks noChangeArrowheads="1"/>
          </p:cNvSpPr>
          <p:nvPr/>
        </p:nvSpPr>
        <p:spPr bwMode="auto">
          <a:xfrm>
            <a:off x="7319996" y="5503074"/>
            <a:ext cx="868363" cy="871538"/>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Oval 10">
            <a:extLst>
              <a:ext uri="{FF2B5EF4-FFF2-40B4-BE49-F238E27FC236}">
                <a16:creationId xmlns:a16="http://schemas.microsoft.com/office/drawing/2014/main" id="{C7991887-DA45-4E6D-906D-E4ABCE9A8AE4}"/>
              </a:ext>
            </a:extLst>
          </p:cNvPr>
          <p:cNvSpPr>
            <a:spLocks noChangeArrowheads="1"/>
          </p:cNvSpPr>
          <p:nvPr/>
        </p:nvSpPr>
        <p:spPr bwMode="auto">
          <a:xfrm>
            <a:off x="4722846" y="5503074"/>
            <a:ext cx="868363" cy="871538"/>
          </a:xfrm>
          <a:prstGeom prst="ellipse">
            <a:avLst/>
          </a:prstGeom>
          <a:solidFill>
            <a:srgbClr val="ECA11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Oval 11">
            <a:extLst>
              <a:ext uri="{FF2B5EF4-FFF2-40B4-BE49-F238E27FC236}">
                <a16:creationId xmlns:a16="http://schemas.microsoft.com/office/drawing/2014/main" id="{C98CA284-7823-4FE0-AC6A-362791E77670}"/>
              </a:ext>
            </a:extLst>
          </p:cNvPr>
          <p:cNvSpPr>
            <a:spLocks noChangeArrowheads="1"/>
          </p:cNvSpPr>
          <p:nvPr/>
        </p:nvSpPr>
        <p:spPr bwMode="auto">
          <a:xfrm>
            <a:off x="3919571" y="3028162"/>
            <a:ext cx="869950" cy="871538"/>
          </a:xfrm>
          <a:prstGeom prst="ellipse">
            <a:avLst/>
          </a:pr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Line 12">
            <a:extLst>
              <a:ext uri="{FF2B5EF4-FFF2-40B4-BE49-F238E27FC236}">
                <a16:creationId xmlns:a16="http://schemas.microsoft.com/office/drawing/2014/main" id="{082AD7C1-88D3-4B48-828F-D9B649CA7216}"/>
              </a:ext>
            </a:extLst>
          </p:cNvPr>
          <p:cNvSpPr>
            <a:spLocks noChangeShapeType="1"/>
          </p:cNvSpPr>
          <p:nvPr/>
        </p:nvSpPr>
        <p:spPr bwMode="auto">
          <a:xfrm flipV="1">
            <a:off x="7500971" y="3610774"/>
            <a:ext cx="606425" cy="19685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Line 13">
            <a:extLst>
              <a:ext uri="{FF2B5EF4-FFF2-40B4-BE49-F238E27FC236}">
                <a16:creationId xmlns:a16="http://schemas.microsoft.com/office/drawing/2014/main" id="{BA79D586-E99E-4E5A-B352-1E1E19EFF735}"/>
              </a:ext>
            </a:extLst>
          </p:cNvPr>
          <p:cNvSpPr>
            <a:spLocks noChangeShapeType="1"/>
          </p:cNvSpPr>
          <p:nvPr/>
        </p:nvSpPr>
        <p:spPr bwMode="auto">
          <a:xfrm flipV="1">
            <a:off x="6456396" y="2409037"/>
            <a:ext cx="0" cy="638175"/>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14">
            <a:extLst>
              <a:ext uri="{FF2B5EF4-FFF2-40B4-BE49-F238E27FC236}">
                <a16:creationId xmlns:a16="http://schemas.microsoft.com/office/drawing/2014/main" id="{5BDDB8D3-1FF2-4028-90B8-AB93BAB9B818}"/>
              </a:ext>
            </a:extLst>
          </p:cNvPr>
          <p:cNvSpPr>
            <a:spLocks noChangeShapeType="1"/>
          </p:cNvSpPr>
          <p:nvPr/>
        </p:nvSpPr>
        <p:spPr bwMode="auto">
          <a:xfrm flipH="1" flipV="1">
            <a:off x="4803809" y="3610774"/>
            <a:ext cx="606425" cy="19685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15">
            <a:extLst>
              <a:ext uri="{FF2B5EF4-FFF2-40B4-BE49-F238E27FC236}">
                <a16:creationId xmlns:a16="http://schemas.microsoft.com/office/drawing/2014/main" id="{8596ACCA-D55A-415A-B9C5-BD86780841AC}"/>
              </a:ext>
            </a:extLst>
          </p:cNvPr>
          <p:cNvSpPr>
            <a:spLocks noChangeShapeType="1"/>
          </p:cNvSpPr>
          <p:nvPr/>
        </p:nvSpPr>
        <p:spPr bwMode="auto">
          <a:xfrm flipH="1">
            <a:off x="5435634" y="5039524"/>
            <a:ext cx="374650" cy="515938"/>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16">
            <a:extLst>
              <a:ext uri="{FF2B5EF4-FFF2-40B4-BE49-F238E27FC236}">
                <a16:creationId xmlns:a16="http://schemas.microsoft.com/office/drawing/2014/main" id="{ABBCD6FD-576A-4ECF-93A0-512E14B9301B}"/>
              </a:ext>
            </a:extLst>
          </p:cNvPr>
          <p:cNvSpPr>
            <a:spLocks noChangeShapeType="1"/>
          </p:cNvSpPr>
          <p:nvPr/>
        </p:nvSpPr>
        <p:spPr bwMode="auto">
          <a:xfrm>
            <a:off x="7102509" y="5039524"/>
            <a:ext cx="373063" cy="515938"/>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TextBox 19">
            <a:extLst>
              <a:ext uri="{FF2B5EF4-FFF2-40B4-BE49-F238E27FC236}">
                <a16:creationId xmlns:a16="http://schemas.microsoft.com/office/drawing/2014/main" id="{6AB05C13-0852-4A74-8A11-C2A26F2FEA67}"/>
              </a:ext>
            </a:extLst>
          </p:cNvPr>
          <p:cNvSpPr txBox="1"/>
          <p:nvPr/>
        </p:nvSpPr>
        <p:spPr>
          <a:xfrm>
            <a:off x="5846064" y="3759906"/>
            <a:ext cx="1219012" cy="830997"/>
          </a:xfrm>
          <a:prstGeom prst="rect">
            <a:avLst/>
          </a:prstGeom>
          <a:noFill/>
        </p:spPr>
        <p:txBody>
          <a:bodyPr wrap="square" rtlCol="0">
            <a:spAutoFit/>
          </a:bodyPr>
          <a:lstStyle/>
          <a:p>
            <a:pPr algn="ctr"/>
            <a:r>
              <a:rPr lang="zh-CN" altLang="en-US" sz="2400" b="1" dirty="0">
                <a:solidFill>
                  <a:srgbClr val="F1F5F7"/>
                </a:solidFill>
                <a:latin typeface="等线" panose="02010600030101010101" pitchFamily="2" charset="-122"/>
                <a:ea typeface="等线" panose="02010600030101010101" pitchFamily="2" charset="-122"/>
              </a:rPr>
              <a:t>存在的问题</a:t>
            </a:r>
          </a:p>
        </p:txBody>
      </p:sp>
      <p:sp>
        <p:nvSpPr>
          <p:cNvPr id="83" name="TextBox 22">
            <a:extLst>
              <a:ext uri="{FF2B5EF4-FFF2-40B4-BE49-F238E27FC236}">
                <a16:creationId xmlns:a16="http://schemas.microsoft.com/office/drawing/2014/main" id="{1AE02E1B-9A63-45BF-B23A-6C6A525CF06C}"/>
              </a:ext>
            </a:extLst>
          </p:cNvPr>
          <p:cNvSpPr txBox="1"/>
          <p:nvPr/>
        </p:nvSpPr>
        <p:spPr>
          <a:xfrm>
            <a:off x="8179689" y="3179060"/>
            <a:ext cx="793562" cy="584775"/>
          </a:xfrm>
          <a:prstGeom prst="rect">
            <a:avLst/>
          </a:prstGeom>
          <a:noFill/>
        </p:spPr>
        <p:txBody>
          <a:bodyPr wrap="square" rtlCol="0">
            <a:spAutoFit/>
          </a:bodyPr>
          <a:lstStyle/>
          <a:p>
            <a:pPr algn="ctr"/>
            <a:r>
              <a:rPr lang="zh-CN" altLang="en-US" sz="1600" b="1" dirty="0">
                <a:solidFill>
                  <a:srgbClr val="F1F5F7"/>
                </a:solidFill>
                <a:latin typeface="等线" panose="02010600030101010101" pitchFamily="2" charset="-122"/>
                <a:ea typeface="等线" panose="02010600030101010101" pitchFamily="2" charset="-122"/>
              </a:rPr>
              <a:t>语言局限性</a:t>
            </a:r>
          </a:p>
        </p:txBody>
      </p:sp>
      <p:sp>
        <p:nvSpPr>
          <p:cNvPr id="84" name="TextBox 23">
            <a:extLst>
              <a:ext uri="{FF2B5EF4-FFF2-40B4-BE49-F238E27FC236}">
                <a16:creationId xmlns:a16="http://schemas.microsoft.com/office/drawing/2014/main" id="{08769773-D04A-471C-BCB4-597FEFF30CAB}"/>
              </a:ext>
            </a:extLst>
          </p:cNvPr>
          <p:cNvSpPr txBox="1"/>
          <p:nvPr/>
        </p:nvSpPr>
        <p:spPr>
          <a:xfrm>
            <a:off x="7362914" y="5649056"/>
            <a:ext cx="793562" cy="584775"/>
          </a:xfrm>
          <a:prstGeom prst="rect">
            <a:avLst/>
          </a:prstGeom>
          <a:noFill/>
        </p:spPr>
        <p:txBody>
          <a:bodyPr wrap="square" rtlCol="0">
            <a:spAutoFit/>
          </a:bodyPr>
          <a:lstStyle>
            <a:defPPr>
              <a:defRPr lang="zh-CN"/>
            </a:defPPr>
            <a:lvl1pPr algn="ctr">
              <a:defRPr sz="1600" b="1">
                <a:solidFill>
                  <a:srgbClr val="F1F5F7"/>
                </a:solidFill>
                <a:latin typeface="等线" panose="02010600030101010101" pitchFamily="2" charset="-122"/>
                <a:ea typeface="等线" panose="02010600030101010101" pitchFamily="2" charset="-122"/>
              </a:defRPr>
            </a:lvl1pPr>
          </a:lstStyle>
          <a:p>
            <a:r>
              <a:rPr lang="zh-CN" altLang="en-US" dirty="0"/>
              <a:t>预测局限性</a:t>
            </a:r>
          </a:p>
        </p:txBody>
      </p:sp>
      <p:sp>
        <p:nvSpPr>
          <p:cNvPr id="85" name="TextBox 24">
            <a:extLst>
              <a:ext uri="{FF2B5EF4-FFF2-40B4-BE49-F238E27FC236}">
                <a16:creationId xmlns:a16="http://schemas.microsoft.com/office/drawing/2014/main" id="{8DBF6CDE-CD9A-4DD4-82ED-2E0459F19760}"/>
              </a:ext>
            </a:extLst>
          </p:cNvPr>
          <p:cNvSpPr txBox="1"/>
          <p:nvPr/>
        </p:nvSpPr>
        <p:spPr>
          <a:xfrm>
            <a:off x="6071489" y="1752397"/>
            <a:ext cx="793562" cy="338554"/>
          </a:xfrm>
          <a:prstGeom prst="rect">
            <a:avLst/>
          </a:prstGeom>
          <a:noFill/>
        </p:spPr>
        <p:txBody>
          <a:bodyPr wrap="square" rtlCol="0">
            <a:spAutoFit/>
          </a:bodyPr>
          <a:lstStyle>
            <a:defPPr>
              <a:defRPr lang="zh-CN"/>
            </a:defPPr>
            <a:lvl1pPr algn="ctr">
              <a:defRPr sz="1600" b="1">
                <a:solidFill>
                  <a:srgbClr val="F1F5F7"/>
                </a:solidFill>
                <a:latin typeface="等线" panose="02010600030101010101" pitchFamily="2" charset="-122"/>
                <a:ea typeface="等线" panose="02010600030101010101" pitchFamily="2" charset="-122"/>
              </a:defRPr>
            </a:lvl1pPr>
          </a:lstStyle>
          <a:p>
            <a:r>
              <a:rPr lang="zh-CN" altLang="en-US" dirty="0"/>
              <a:t>有效性</a:t>
            </a:r>
          </a:p>
        </p:txBody>
      </p:sp>
      <p:sp>
        <p:nvSpPr>
          <p:cNvPr id="86" name="TextBox 25">
            <a:extLst>
              <a:ext uri="{FF2B5EF4-FFF2-40B4-BE49-F238E27FC236}">
                <a16:creationId xmlns:a16="http://schemas.microsoft.com/office/drawing/2014/main" id="{9F85D24E-7CA3-4D1D-B42B-906F92D843F0}"/>
              </a:ext>
            </a:extLst>
          </p:cNvPr>
          <p:cNvSpPr txBox="1"/>
          <p:nvPr/>
        </p:nvSpPr>
        <p:spPr>
          <a:xfrm>
            <a:off x="3955845" y="3164530"/>
            <a:ext cx="793562" cy="584775"/>
          </a:xfrm>
          <a:prstGeom prst="rect">
            <a:avLst/>
          </a:prstGeom>
          <a:noFill/>
        </p:spPr>
        <p:txBody>
          <a:bodyPr wrap="square" rtlCol="0">
            <a:spAutoFit/>
          </a:bodyPr>
          <a:lstStyle>
            <a:defPPr>
              <a:defRPr lang="zh-CN"/>
            </a:defPPr>
            <a:lvl1pPr algn="ctr">
              <a:defRPr sz="1600" b="1">
                <a:solidFill>
                  <a:srgbClr val="F1F5F7"/>
                </a:solidFill>
                <a:latin typeface="等线" panose="02010600030101010101" pitchFamily="2" charset="-122"/>
                <a:ea typeface="等线" panose="02010600030101010101" pitchFamily="2" charset="-122"/>
              </a:defRPr>
            </a:lvl1pPr>
          </a:lstStyle>
          <a:p>
            <a:r>
              <a:rPr lang="zh-CN" altLang="en-US" dirty="0"/>
              <a:t>隐式关联问题</a:t>
            </a:r>
          </a:p>
        </p:txBody>
      </p:sp>
      <p:sp>
        <p:nvSpPr>
          <p:cNvPr id="87" name="TextBox 26">
            <a:extLst>
              <a:ext uri="{FF2B5EF4-FFF2-40B4-BE49-F238E27FC236}">
                <a16:creationId xmlns:a16="http://schemas.microsoft.com/office/drawing/2014/main" id="{F88A32E4-8645-4C38-9305-25FB598D5879}"/>
              </a:ext>
            </a:extLst>
          </p:cNvPr>
          <p:cNvSpPr txBox="1"/>
          <p:nvPr/>
        </p:nvSpPr>
        <p:spPr>
          <a:xfrm>
            <a:off x="4760246" y="5711548"/>
            <a:ext cx="793562" cy="446276"/>
          </a:xfrm>
          <a:prstGeom prst="rect">
            <a:avLst/>
          </a:prstGeom>
          <a:noFill/>
        </p:spPr>
        <p:txBody>
          <a:bodyPr wrap="square" rtlCol="0">
            <a:spAutoFit/>
          </a:bodyPr>
          <a:lstStyle>
            <a:defPPr>
              <a:defRPr lang="zh-CN"/>
            </a:defPPr>
            <a:lvl1pPr algn="ctr">
              <a:defRPr sz="1600" b="1">
                <a:solidFill>
                  <a:srgbClr val="F1F5F7"/>
                </a:solidFill>
                <a:latin typeface="等线" panose="02010600030101010101" pitchFamily="2" charset="-122"/>
                <a:ea typeface="等线" panose="02010600030101010101" pitchFamily="2" charset="-122"/>
              </a:defRPr>
            </a:lvl1pPr>
          </a:lstStyle>
          <a:p>
            <a:r>
              <a:rPr lang="en-US" altLang="zh-CN" sz="1100" dirty="0" err="1"/>
              <a:t>DRSpace</a:t>
            </a:r>
            <a:r>
              <a:rPr lang="zh-CN" altLang="en-US" sz="1200" dirty="0"/>
              <a:t>生成问题</a:t>
            </a:r>
            <a:endParaRPr lang="zh-CN" altLang="en-US" sz="1400" dirty="0"/>
          </a:p>
        </p:txBody>
      </p:sp>
      <p:sp>
        <p:nvSpPr>
          <p:cNvPr id="88" name="TextBox 84">
            <a:extLst>
              <a:ext uri="{FF2B5EF4-FFF2-40B4-BE49-F238E27FC236}">
                <a16:creationId xmlns:a16="http://schemas.microsoft.com/office/drawing/2014/main" id="{389F6579-4298-416A-B9F8-506FA1D5E535}"/>
              </a:ext>
            </a:extLst>
          </p:cNvPr>
          <p:cNvSpPr txBox="1">
            <a:spLocks noChangeArrowheads="1"/>
          </p:cNvSpPr>
          <p:nvPr/>
        </p:nvSpPr>
        <p:spPr bwMode="auto">
          <a:xfrm>
            <a:off x="7459497" y="1348018"/>
            <a:ext cx="449396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en-US" altLang="zh-CN" sz="1400" b="1" dirty="0" err="1">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ArchRoot</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检测算法的准确性过于依赖可用数据质量，如果跟踪和版本控制系统存在错误，这对识别易错性的架构根源的有效性构成了外部威胁。</a:t>
            </a:r>
          </a:p>
        </p:txBody>
      </p:sp>
      <p:sp>
        <p:nvSpPr>
          <p:cNvPr id="89" name="TextBox 84">
            <a:extLst>
              <a:ext uri="{FF2B5EF4-FFF2-40B4-BE49-F238E27FC236}">
                <a16:creationId xmlns:a16="http://schemas.microsoft.com/office/drawing/2014/main" id="{3A16984E-D0FC-4C57-A89C-3DD20E5341F0}"/>
              </a:ext>
            </a:extLst>
          </p:cNvPr>
          <p:cNvSpPr txBox="1">
            <a:spLocks noChangeArrowheads="1"/>
          </p:cNvSpPr>
          <p:nvPr/>
        </p:nvSpPr>
        <p:spPr bwMode="auto">
          <a:xfrm>
            <a:off x="9100439" y="2862546"/>
            <a:ext cx="263192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lvl="0" algn="just" eaLnBrk="1" hangingPunct="1"/>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本文研究的</a:t>
            </a:r>
            <a:r>
              <a:rPr lang="en-US" altLang="zh-CN"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15</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个开源项目都是用</a:t>
            </a:r>
            <a:r>
              <a:rPr lang="en-US" altLang="zh-CN"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Java</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实现的，并且前期调研中研究的的工业项目都是采用</a:t>
            </a:r>
            <a:r>
              <a:rPr lang="en-US" altLang="zh-CN"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Java</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或</a:t>
            </a:r>
            <a:r>
              <a:rPr lang="en-US" altLang="zh-CN"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C++</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实现的。因而本文提出的</a:t>
            </a:r>
            <a:r>
              <a:rPr lang="en-US" altLang="zh-CN" sz="1400" b="1" dirty="0" err="1">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DRSpace</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对于采用面向对象思想实现的软件系统具有较好的效果，然而对于面向过程或其他思想的软件系统不一定具备适用性。</a:t>
            </a:r>
          </a:p>
        </p:txBody>
      </p:sp>
      <p:sp>
        <p:nvSpPr>
          <p:cNvPr id="90" name="TextBox 84">
            <a:extLst>
              <a:ext uri="{FF2B5EF4-FFF2-40B4-BE49-F238E27FC236}">
                <a16:creationId xmlns:a16="http://schemas.microsoft.com/office/drawing/2014/main" id="{CA73FCA2-6540-4F06-9414-DE6B9419F554}"/>
              </a:ext>
            </a:extLst>
          </p:cNvPr>
          <p:cNvSpPr txBox="1">
            <a:spLocks noChangeArrowheads="1"/>
          </p:cNvSpPr>
          <p:nvPr/>
        </p:nvSpPr>
        <p:spPr bwMode="auto">
          <a:xfrm>
            <a:off x="8223721" y="5555462"/>
            <a:ext cx="378007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en-US" altLang="zh-CN" sz="1400" b="1" dirty="0" err="1">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DRSpace</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建模和分析采用逆向工程的回溯方法，没有对该方法的预测能力进行任何调查，例如，文件之间有缺陷的体系结构连接可能会如何“增长”，或者哪些</a:t>
            </a:r>
            <a:r>
              <a:rPr lang="en-US" altLang="zh-CN" sz="1400" b="1" dirty="0" err="1">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DRSpaces</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在未来可能仍然容易出现</a:t>
            </a:r>
            <a:r>
              <a:rPr lang="en-US" altLang="zh-CN"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bug</a:t>
            </a:r>
            <a:r>
              <a:rPr lang="zh-CN" altLang="en-US" sz="1400" b="1" dirty="0">
                <a:solidFill>
                  <a:srgbClr val="595959"/>
                </a:solidFill>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a:t>
            </a:r>
          </a:p>
        </p:txBody>
      </p:sp>
      <p:sp>
        <p:nvSpPr>
          <p:cNvPr id="91" name="TextBox 84">
            <a:extLst>
              <a:ext uri="{FF2B5EF4-FFF2-40B4-BE49-F238E27FC236}">
                <a16:creationId xmlns:a16="http://schemas.microsoft.com/office/drawing/2014/main" id="{7A18352E-0791-4CF1-A9F1-DEF34A3689B8}"/>
              </a:ext>
            </a:extLst>
          </p:cNvPr>
          <p:cNvSpPr txBox="1">
            <a:spLocks noChangeArrowheads="1"/>
          </p:cNvSpPr>
          <p:nvPr/>
        </p:nvSpPr>
        <p:spPr bwMode="auto">
          <a:xfrm>
            <a:off x="2013255" y="1668905"/>
            <a:ext cx="174280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eaLnBrk="0" hangingPunct="0">
              <a:defRPr sz="1400" b="1">
                <a:solidFill>
                  <a:srgbClr val="595959"/>
                </a:solidFill>
                <a:latin typeface="Times New Roman" panose="02020603050405020304" pitchFamily="18" charset="0"/>
                <a:ea typeface="等线" panose="02010600030101010101" pitchFamily="2" charset="-122"/>
                <a:cs typeface="Times New Roman" panose="02020603050405020304" pitchFamily="18" charset="0"/>
              </a:defRPr>
            </a:lvl1pPr>
            <a:lvl2pPr marL="742950" indent="-285750" eaLnBrk="0" hangingPunct="0">
              <a:defRPr>
                <a:latin typeface="Arial" pitchFamily="34" charset="0"/>
                <a:ea typeface="宋体" pitchFamily="2" charset="-122"/>
              </a:defRPr>
            </a:lvl2pPr>
            <a:lvl3pPr marL="1143000" indent="-228600" eaLnBrk="0" hangingPunct="0">
              <a:defRPr>
                <a:latin typeface="Arial" pitchFamily="34" charset="0"/>
                <a:ea typeface="宋体" pitchFamily="2" charset="-122"/>
              </a:defRPr>
            </a:lvl3pPr>
            <a:lvl4pPr marL="1600200" indent="-228600" eaLnBrk="0" hangingPunct="0">
              <a:defRPr>
                <a:latin typeface="Arial" pitchFamily="34" charset="0"/>
                <a:ea typeface="宋体" pitchFamily="2" charset="-122"/>
              </a:defRPr>
            </a:lvl4pPr>
            <a:lvl5pPr marL="2057400" indent="-228600" eaLnBrk="0" hangingPunct="0">
              <a:defRPr>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Arial" pitchFamily="34" charset="0"/>
                <a:ea typeface="宋体" pitchFamily="2" charset="-122"/>
              </a:defRPr>
            </a:lvl9pPr>
          </a:lstStyle>
          <a:p>
            <a:r>
              <a:rPr lang="en-US" altLang="zh-CN" dirty="0" err="1">
                <a:sym typeface="微软雅黑" pitchFamily="34" charset="-122"/>
              </a:rPr>
              <a:t>DRSpace</a:t>
            </a:r>
            <a:r>
              <a:rPr lang="zh-CN" altLang="en-US" dirty="0">
                <a:sym typeface="微软雅黑" pitchFamily="34" charset="-122"/>
              </a:rPr>
              <a:t>中对于两个文件的隐式关联（演化耦合）的捕获，是通过分析软件提交记录中同时修改的文件来进行判断的。考虑到开发过程的不确定性，这种方式可能无法捕获所有隐式关联，甚至捕获到错误的关联。</a:t>
            </a:r>
          </a:p>
        </p:txBody>
      </p:sp>
      <p:sp>
        <p:nvSpPr>
          <p:cNvPr id="92" name="TextBox 84">
            <a:extLst>
              <a:ext uri="{FF2B5EF4-FFF2-40B4-BE49-F238E27FC236}">
                <a16:creationId xmlns:a16="http://schemas.microsoft.com/office/drawing/2014/main" id="{B2AA8CC9-BF92-43FA-9345-C7FF11A1C62D}"/>
              </a:ext>
            </a:extLst>
          </p:cNvPr>
          <p:cNvSpPr txBox="1">
            <a:spLocks noChangeArrowheads="1"/>
          </p:cNvSpPr>
          <p:nvPr/>
        </p:nvSpPr>
        <p:spPr bwMode="auto">
          <a:xfrm>
            <a:off x="2333930" y="4888686"/>
            <a:ext cx="1742804"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eaLnBrk="0" hangingPunct="0">
              <a:defRPr sz="1400" b="1">
                <a:solidFill>
                  <a:srgbClr val="595959"/>
                </a:solidFill>
                <a:latin typeface="Times New Roman" panose="02020603050405020304" pitchFamily="18" charset="0"/>
                <a:ea typeface="等线" panose="02010600030101010101" pitchFamily="2" charset="-122"/>
                <a:cs typeface="Times New Roman" panose="02020603050405020304" pitchFamily="18" charset="0"/>
              </a:defRPr>
            </a:lvl1pPr>
            <a:lvl2pPr marL="742950" indent="-285750" eaLnBrk="0" hangingPunct="0">
              <a:defRPr>
                <a:latin typeface="Arial" pitchFamily="34" charset="0"/>
                <a:ea typeface="宋体" pitchFamily="2" charset="-122"/>
              </a:defRPr>
            </a:lvl2pPr>
            <a:lvl3pPr marL="1143000" indent="-228600" eaLnBrk="0" hangingPunct="0">
              <a:defRPr>
                <a:latin typeface="Arial" pitchFamily="34" charset="0"/>
                <a:ea typeface="宋体" pitchFamily="2" charset="-122"/>
              </a:defRPr>
            </a:lvl3pPr>
            <a:lvl4pPr marL="1600200" indent="-228600" eaLnBrk="0" hangingPunct="0">
              <a:defRPr>
                <a:latin typeface="Arial" pitchFamily="34" charset="0"/>
                <a:ea typeface="宋体" pitchFamily="2" charset="-122"/>
              </a:defRPr>
            </a:lvl4pPr>
            <a:lvl5pPr marL="2057400" indent="-228600" eaLnBrk="0" hangingPunct="0">
              <a:defRPr>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Arial" pitchFamily="34" charset="0"/>
                <a:ea typeface="宋体" pitchFamily="2" charset="-122"/>
              </a:defRPr>
            </a:lvl9pPr>
          </a:lstStyle>
          <a:p>
            <a:r>
              <a:rPr lang="zh-CN" altLang="en-US" dirty="0">
                <a:sym typeface="微软雅黑" pitchFamily="34" charset="-122"/>
              </a:rPr>
              <a:t>在</a:t>
            </a:r>
            <a:r>
              <a:rPr lang="en-US" altLang="zh-CN" dirty="0" err="1">
                <a:sym typeface="微软雅黑" pitchFamily="34" charset="-122"/>
              </a:rPr>
              <a:t>DRSpace</a:t>
            </a:r>
            <a:r>
              <a:rPr lang="zh-CN" altLang="en-US" dirty="0">
                <a:sym typeface="微软雅黑" pitchFamily="34" charset="-122"/>
              </a:rPr>
              <a:t>的生成上，本文是以每个文件作为前导文件来生成</a:t>
            </a:r>
            <a:r>
              <a:rPr lang="en-US" altLang="zh-CN" dirty="0" err="1">
                <a:sym typeface="微软雅黑" pitchFamily="34" charset="-122"/>
              </a:rPr>
              <a:t>DRSpace</a:t>
            </a:r>
            <a:r>
              <a:rPr lang="zh-CN" altLang="en-US" dirty="0">
                <a:sym typeface="微软雅黑" pitchFamily="34" charset="-122"/>
              </a:rPr>
              <a:t>的，这对于某些设计模式并不能生成合理的</a:t>
            </a:r>
            <a:r>
              <a:rPr lang="en-US" altLang="zh-CN" dirty="0" err="1">
                <a:sym typeface="微软雅黑" pitchFamily="34" charset="-122"/>
              </a:rPr>
              <a:t>DRSpace</a:t>
            </a:r>
            <a:r>
              <a:rPr lang="zh-CN" altLang="en-US" dirty="0">
                <a:sym typeface="微软雅黑" pitchFamily="34" charset="-122"/>
              </a:rPr>
              <a:t>。</a:t>
            </a:r>
          </a:p>
        </p:txBody>
      </p:sp>
    </p:spTree>
    <p:extLst>
      <p:ext uri="{BB962C8B-B14F-4D97-AF65-F5344CB8AC3E}">
        <p14:creationId xmlns:p14="http://schemas.microsoft.com/office/powerpoint/2010/main" val="1526788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2908497"/>
            <a:ext cx="316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200" b="1" dirty="0">
                <a:solidFill>
                  <a:srgbClr val="447A8D"/>
                </a:solidFill>
                <a:latin typeface="微软雅黑" panose="020B0503020204020204" pitchFamily="34" charset="-122"/>
              </a:rPr>
              <a:t>重要参考文献</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7</a:t>
            </a:r>
            <a:endParaRPr lang="zh-CN" altLang="en-US" sz="2599" b="1" dirty="0">
              <a:solidFill>
                <a:schemeClr val="tx1">
                  <a:lumMod val="50000"/>
                  <a:lumOff val="50000"/>
                </a:schemeClr>
              </a:solidFill>
              <a:latin typeface="微软雅黑" panose="020B0503020204020204" pitchFamily="34" charset="-122"/>
            </a:endParaRPr>
          </a:p>
        </p:txBody>
      </p:sp>
    </p:spTree>
    <p:extLst>
      <p:ext uri="{BB962C8B-B14F-4D97-AF65-F5344CB8AC3E}">
        <p14:creationId xmlns:p14="http://schemas.microsoft.com/office/powerpoint/2010/main" val="4183102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重要参考文献</a:t>
            </a:r>
          </a:p>
        </p:txBody>
      </p:sp>
      <p:sp>
        <p:nvSpPr>
          <p:cNvPr id="17" name="矩形 16">
            <a:extLst>
              <a:ext uri="{FF2B5EF4-FFF2-40B4-BE49-F238E27FC236}">
                <a16:creationId xmlns:a16="http://schemas.microsoft.com/office/drawing/2014/main" id="{CBE31A13-CA99-4819-8DC7-A60D324C98F1}"/>
              </a:ext>
            </a:extLst>
          </p:cNvPr>
          <p:cNvSpPr/>
          <p:nvPr/>
        </p:nvSpPr>
        <p:spPr>
          <a:xfrm>
            <a:off x="-16121" y="6114277"/>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重要参考文献</a:t>
            </a:r>
          </a:p>
        </p:txBody>
      </p:sp>
      <p:sp>
        <p:nvSpPr>
          <p:cNvPr id="18" name="矩形 17">
            <a:extLst>
              <a:ext uri="{FF2B5EF4-FFF2-40B4-BE49-F238E27FC236}">
                <a16:creationId xmlns:a16="http://schemas.microsoft.com/office/drawing/2014/main" id="{7AB1150A-26F0-4884-89BF-1D69D037FD77}"/>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19" name="矩形 18">
            <a:extLst>
              <a:ext uri="{FF2B5EF4-FFF2-40B4-BE49-F238E27FC236}">
                <a16:creationId xmlns:a16="http://schemas.microsoft.com/office/drawing/2014/main" id="{080CC390-ADD1-4683-9DDC-63B52D02E73B}"/>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0" name="矩形 19">
            <a:extLst>
              <a:ext uri="{FF2B5EF4-FFF2-40B4-BE49-F238E27FC236}">
                <a16:creationId xmlns:a16="http://schemas.microsoft.com/office/drawing/2014/main" id="{AEC105D2-D482-432C-B33A-439EF51554B6}"/>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6A8C976-9509-45FC-9C9D-376F017A053F}"/>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22" name="矩形 21">
            <a:extLst>
              <a:ext uri="{FF2B5EF4-FFF2-40B4-BE49-F238E27FC236}">
                <a16:creationId xmlns:a16="http://schemas.microsoft.com/office/drawing/2014/main" id="{B05DAD22-9B86-4477-8CC0-BB023B394F66}"/>
              </a:ext>
            </a:extLst>
          </p:cNvPr>
          <p:cNvSpPr/>
          <p:nvPr/>
        </p:nvSpPr>
        <p:spPr>
          <a:xfrm>
            <a:off x="-14743" y="209060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p>
          <a:p>
            <a:pPr algn="ctr"/>
            <a:r>
              <a:rPr lang="zh-CN" altLang="en-US" sz="1600" b="1" dirty="0">
                <a:latin typeface="等线" panose="02010600030101010101" pitchFamily="2" charset="-122"/>
                <a:ea typeface="等线" panose="02010600030101010101" pitchFamily="2" charset="-122"/>
              </a:rPr>
              <a:t>技术路线</a:t>
            </a:r>
          </a:p>
        </p:txBody>
      </p:sp>
      <p:sp>
        <p:nvSpPr>
          <p:cNvPr id="23" name="矩形 22">
            <a:extLst>
              <a:ext uri="{FF2B5EF4-FFF2-40B4-BE49-F238E27FC236}">
                <a16:creationId xmlns:a16="http://schemas.microsoft.com/office/drawing/2014/main" id="{F2DE3EBE-3B41-4328-BEDC-750DCBA9F08E}"/>
              </a:ext>
            </a:extLst>
          </p:cNvPr>
          <p:cNvSpPr/>
          <p:nvPr/>
        </p:nvSpPr>
        <p:spPr>
          <a:xfrm>
            <a:off x="-16121" y="291388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24" name="矩形 23">
            <a:extLst>
              <a:ext uri="{FF2B5EF4-FFF2-40B4-BE49-F238E27FC236}">
                <a16:creationId xmlns:a16="http://schemas.microsoft.com/office/drawing/2014/main" id="{EAC19ED0-BEE1-45E3-9050-F5533F88E6D2}"/>
              </a:ext>
            </a:extLst>
          </p:cNvPr>
          <p:cNvSpPr/>
          <p:nvPr/>
        </p:nvSpPr>
        <p:spPr>
          <a:xfrm>
            <a:off x="-16121" y="373353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25" name="矩形 24">
            <a:extLst>
              <a:ext uri="{FF2B5EF4-FFF2-40B4-BE49-F238E27FC236}">
                <a16:creationId xmlns:a16="http://schemas.microsoft.com/office/drawing/2014/main" id="{B4243C4B-2684-4E84-99F4-F68584B79303}"/>
              </a:ext>
            </a:extLst>
          </p:cNvPr>
          <p:cNvSpPr/>
          <p:nvPr/>
        </p:nvSpPr>
        <p:spPr>
          <a:xfrm>
            <a:off x="-6991" y="535376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26" name="矩形 25">
            <a:extLst>
              <a:ext uri="{FF2B5EF4-FFF2-40B4-BE49-F238E27FC236}">
                <a16:creationId xmlns:a16="http://schemas.microsoft.com/office/drawing/2014/main" id="{2CBE94CE-A0DD-4210-9AF9-25CFCDF7D9E8}"/>
              </a:ext>
            </a:extLst>
          </p:cNvPr>
          <p:cNvSpPr/>
          <p:nvPr/>
        </p:nvSpPr>
        <p:spPr>
          <a:xfrm>
            <a:off x="-16121" y="454871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pic>
        <p:nvPicPr>
          <p:cNvPr id="27" name="图片 26">
            <a:extLst>
              <a:ext uri="{FF2B5EF4-FFF2-40B4-BE49-F238E27FC236}">
                <a16:creationId xmlns:a16="http://schemas.microsoft.com/office/drawing/2014/main" id="{C961BAFF-CC1F-41E6-85AC-76E43CC583A9}"/>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37" name="矩形 83">
            <a:extLst>
              <a:ext uri="{FF2B5EF4-FFF2-40B4-BE49-F238E27FC236}">
                <a16:creationId xmlns:a16="http://schemas.microsoft.com/office/drawing/2014/main" id="{70817C9F-AF45-4666-8E46-906C42F8CD58}"/>
              </a:ext>
            </a:extLst>
          </p:cNvPr>
          <p:cNvSpPr>
            <a:spLocks noChangeArrowheads="1"/>
          </p:cNvSpPr>
          <p:nvPr/>
        </p:nvSpPr>
        <p:spPr bwMode="auto">
          <a:xfrm>
            <a:off x="2277326" y="1505279"/>
            <a:ext cx="9305074" cy="5093946"/>
          </a:xfrm>
          <a:prstGeom prst="rect">
            <a:avLst/>
          </a:prstGeom>
          <a:solidFill>
            <a:srgbClr val="F2F2F2"/>
          </a:solidFill>
          <a:ln w="9525" cmpd="sng">
            <a:solidFill>
              <a:schemeClr val="accent1"/>
            </a:solidFill>
            <a:miter lim="800000"/>
            <a:headEnd/>
            <a:tailEnd/>
          </a:ln>
        </p:spPr>
        <p:txBody>
          <a:bodyPr/>
          <a:lstStyle/>
          <a:p>
            <a:endParaRPr lang="zh-CN" altLang="en-US"/>
          </a:p>
        </p:txBody>
      </p:sp>
      <p:sp>
        <p:nvSpPr>
          <p:cNvPr id="40" name="TextBox 84">
            <a:extLst>
              <a:ext uri="{FF2B5EF4-FFF2-40B4-BE49-F238E27FC236}">
                <a16:creationId xmlns:a16="http://schemas.microsoft.com/office/drawing/2014/main" id="{7C6A7A37-5836-4284-BF57-75B5174BDB39}"/>
              </a:ext>
            </a:extLst>
          </p:cNvPr>
          <p:cNvSpPr txBox="1">
            <a:spLocks noChangeArrowheads="1"/>
          </p:cNvSpPr>
          <p:nvPr/>
        </p:nvSpPr>
        <p:spPr bwMode="auto">
          <a:xfrm>
            <a:off x="2706296" y="1616061"/>
            <a:ext cx="8513248" cy="493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C. Y. Baldwin and K. B. Clark, Design Rules, Vol. 1: The Power of Modularity. Cambridge, MA, USA: MIT Press, 2000.</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S. Huynh, Y. Cai, and K. </a:t>
            </a:r>
            <a:r>
              <a:rPr lang="en-US" altLang="zh-CN" sz="1100" kern="100" dirty="0" err="1">
                <a:latin typeface="Times New Roman" panose="02020603050405020304" pitchFamily="18" charset="0"/>
                <a:cs typeface="Times New Roman" panose="02020603050405020304" pitchFamily="18" charset="0"/>
              </a:rPr>
              <a:t>Sethi</a:t>
            </a:r>
            <a:r>
              <a:rPr lang="en-US" altLang="zh-CN" sz="1100" kern="100" dirty="0">
                <a:latin typeface="Times New Roman" panose="02020603050405020304" pitchFamily="18" charset="0"/>
                <a:cs typeface="Times New Roman" panose="02020603050405020304" pitchFamily="18" charset="0"/>
              </a:rPr>
              <a:t>, “Design rule hierarchy and analytical decision model transformation,” Drexel University, Philadelphia, PA, USA, Tech. Rep. DU-CS-08-04, Nov. 2008,</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S. Huynh, Y. Cai, and K. </a:t>
            </a:r>
            <a:r>
              <a:rPr lang="en-US" altLang="zh-CN" sz="1100" kern="100" dirty="0" err="1">
                <a:latin typeface="Times New Roman" panose="02020603050405020304" pitchFamily="18" charset="0"/>
                <a:cs typeface="Times New Roman" panose="02020603050405020304" pitchFamily="18" charset="0"/>
              </a:rPr>
              <a:t>Sethi</a:t>
            </a:r>
            <a:r>
              <a:rPr lang="en-US" altLang="zh-CN" sz="1100" kern="100" dirty="0">
                <a:latin typeface="Times New Roman" panose="02020603050405020304" pitchFamily="18" charset="0"/>
                <a:cs typeface="Times New Roman" panose="02020603050405020304" pitchFamily="18" charset="0"/>
              </a:rPr>
              <a:t>, “Design rule hierarchy and model transformations,” Proc. Presented Student Res. Forum 16th ACM SIGSOFT Int. </a:t>
            </a:r>
            <a:r>
              <a:rPr lang="en-US" altLang="zh-CN" sz="1100" kern="100" dirty="0" err="1">
                <a:latin typeface="Times New Roman" panose="02020603050405020304" pitchFamily="18" charset="0"/>
                <a:cs typeface="Times New Roman" panose="02020603050405020304" pitchFamily="18" charset="0"/>
              </a:rPr>
              <a:t>Symp</a:t>
            </a:r>
            <a:r>
              <a:rPr lang="en-US" altLang="zh-CN" sz="1100" kern="100" dirty="0">
                <a:latin typeface="Times New Roman" panose="02020603050405020304" pitchFamily="18" charset="0"/>
                <a:cs typeface="Times New Roman" panose="02020603050405020304" pitchFamily="18" charset="0"/>
              </a:rPr>
              <a:t>. Found.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Eng., Nov. 2008.</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A. </a:t>
            </a:r>
            <a:r>
              <a:rPr lang="en-US" altLang="zh-CN" sz="1100" kern="100" dirty="0" err="1">
                <a:latin typeface="Times New Roman" panose="02020603050405020304" pitchFamily="18" charset="0"/>
                <a:cs typeface="Times New Roman" panose="02020603050405020304" pitchFamily="18" charset="0"/>
              </a:rPr>
              <a:t>Corazza</a:t>
            </a:r>
            <a:r>
              <a:rPr lang="en-US" altLang="zh-CN" sz="1100" kern="100" dirty="0">
                <a:latin typeface="Times New Roman" panose="02020603050405020304" pitchFamily="18" charset="0"/>
                <a:cs typeface="Times New Roman" panose="02020603050405020304" pitchFamily="18" charset="0"/>
              </a:rPr>
              <a:t>, S. D. Martino, V. Maggio, and G. </a:t>
            </a:r>
            <a:r>
              <a:rPr lang="en-US" altLang="zh-CN" sz="1100" kern="100" dirty="0" err="1">
                <a:latin typeface="Times New Roman" panose="02020603050405020304" pitchFamily="18" charset="0"/>
                <a:cs typeface="Times New Roman" panose="02020603050405020304" pitchFamily="18" charset="0"/>
              </a:rPr>
              <a:t>Scanniello</a:t>
            </a:r>
            <a:r>
              <a:rPr lang="en-US" altLang="zh-CN" sz="1100" kern="100" dirty="0">
                <a:latin typeface="Times New Roman" panose="02020603050405020304" pitchFamily="18" charset="0"/>
                <a:cs typeface="Times New Roman" panose="02020603050405020304" pitchFamily="18" charset="0"/>
              </a:rPr>
              <a:t>, “Investigating the use of lexical information for software system clustering,” in Proc. 15th Eur. Conf.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Maintenance Reengineering, Mar. 2011, pp. 35–44.</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R. Naseem, O. Maqbool, and S. Muhammad, “Improved similarity measures for software clustering,” in Proc. 15th Eur. Conf.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Maintenance Reengineering, Mar. 2011, pp. 45–54.</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T. J. </a:t>
            </a:r>
            <a:r>
              <a:rPr lang="en-US" altLang="zh-CN" sz="1100" kern="100" dirty="0" err="1">
                <a:latin typeface="Times New Roman" panose="02020603050405020304" pitchFamily="18" charset="0"/>
                <a:cs typeface="Times New Roman" panose="02020603050405020304" pitchFamily="18" charset="0"/>
              </a:rPr>
              <a:t>Ostrand</a:t>
            </a:r>
            <a:r>
              <a:rPr lang="en-US" altLang="zh-CN" sz="1100" kern="100" dirty="0">
                <a:latin typeface="Times New Roman" panose="02020603050405020304" pitchFamily="18" charset="0"/>
                <a:cs typeface="Times New Roman" panose="02020603050405020304" pitchFamily="18" charset="0"/>
              </a:rPr>
              <a:t>, E. J. </a:t>
            </a:r>
            <a:r>
              <a:rPr lang="en-US" altLang="zh-CN" sz="1100" kern="100" dirty="0" err="1">
                <a:latin typeface="Times New Roman" panose="02020603050405020304" pitchFamily="18" charset="0"/>
                <a:cs typeface="Times New Roman" panose="02020603050405020304" pitchFamily="18" charset="0"/>
              </a:rPr>
              <a:t>Weyuker</a:t>
            </a:r>
            <a:r>
              <a:rPr lang="en-US" altLang="zh-CN" sz="1100" kern="100" dirty="0">
                <a:latin typeface="Times New Roman" panose="02020603050405020304" pitchFamily="18" charset="0"/>
                <a:cs typeface="Times New Roman" panose="02020603050405020304" pitchFamily="18" charset="0"/>
              </a:rPr>
              <a:t>, and R. M. Bell, “Where the bugs are,” in Proc. 13th ACM SIGSOFT Int. </a:t>
            </a:r>
            <a:r>
              <a:rPr lang="en-US" altLang="zh-CN" sz="1100" kern="100" dirty="0" err="1">
                <a:latin typeface="Times New Roman" panose="02020603050405020304" pitchFamily="18" charset="0"/>
                <a:cs typeface="Times New Roman" panose="02020603050405020304" pitchFamily="18" charset="0"/>
              </a:rPr>
              <a:t>Symp</a:t>
            </a:r>
            <a:r>
              <a:rPr lang="en-US" altLang="zh-CN" sz="1100" kern="100" dirty="0">
                <a:latin typeface="Times New Roman" panose="02020603050405020304" pitchFamily="18" charset="0"/>
                <a:cs typeface="Times New Roman" panose="02020603050405020304" pitchFamily="18" charset="0"/>
              </a:rPr>
              <a:t>.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Testing Anal., Jul. 2004, pp. 86–96.</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R. </a:t>
            </a:r>
            <a:r>
              <a:rPr lang="en-US" altLang="zh-CN" sz="1100" kern="100" dirty="0" err="1">
                <a:latin typeface="Times New Roman" panose="02020603050405020304" pitchFamily="18" charset="0"/>
                <a:cs typeface="Times New Roman" panose="02020603050405020304" pitchFamily="18" charset="0"/>
              </a:rPr>
              <a:t>Schwanke</a:t>
            </a:r>
            <a:r>
              <a:rPr lang="en-US" altLang="zh-CN" sz="1100" kern="100" dirty="0">
                <a:latin typeface="Times New Roman" panose="02020603050405020304" pitchFamily="18" charset="0"/>
                <a:cs typeface="Times New Roman" panose="02020603050405020304" pitchFamily="18" charset="0"/>
              </a:rPr>
              <a:t>, L. Xiao, and Y. Cai, “Measuring architecture quality by structure plus history analysis,” in Proc. 35rd Int. Conf.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Eng., May 2013, pp. 891–900.</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Y. Cai, H. Wong, S. Wong, and L. Wang, “Leveraging design rules to improve software architecture recovery,” in Proc. 9th Int. ACM </a:t>
            </a:r>
            <a:r>
              <a:rPr lang="en-US" altLang="zh-CN" sz="1100" kern="100" dirty="0" err="1">
                <a:latin typeface="Times New Roman" panose="02020603050405020304" pitchFamily="18" charset="0"/>
                <a:cs typeface="Times New Roman" panose="02020603050405020304" pitchFamily="18" charset="0"/>
              </a:rPr>
              <a:t>Sigsoft</a:t>
            </a:r>
            <a:r>
              <a:rPr lang="en-US" altLang="zh-CN" sz="1100" kern="100" dirty="0">
                <a:latin typeface="Times New Roman" panose="02020603050405020304" pitchFamily="18" charset="0"/>
                <a:cs typeface="Times New Roman" panose="02020603050405020304" pitchFamily="18" charset="0"/>
              </a:rPr>
              <a:t> Conf. Quality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Archit., Jun. 2013, pp. 133–142.</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S. Wong, Y. Cai, M. Kim, and M. Dalton, “Detecting software modularity violations,” in Proc. 33rd Int. Conf.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Eng., May 2011, pp. 411–420.</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S. Wong, Y. Cai, G. </a:t>
            </a:r>
            <a:r>
              <a:rPr lang="en-US" altLang="zh-CN" sz="1100" kern="100" dirty="0" err="1">
                <a:latin typeface="Times New Roman" panose="02020603050405020304" pitchFamily="18" charset="0"/>
                <a:cs typeface="Times New Roman" panose="02020603050405020304" pitchFamily="18" charset="0"/>
              </a:rPr>
              <a:t>Valetto</a:t>
            </a:r>
            <a:r>
              <a:rPr lang="en-US" altLang="zh-CN" sz="1100" kern="100" dirty="0">
                <a:latin typeface="Times New Roman" panose="02020603050405020304" pitchFamily="18" charset="0"/>
                <a:cs typeface="Times New Roman" panose="02020603050405020304" pitchFamily="18" charset="0"/>
              </a:rPr>
              <a:t>, G. </a:t>
            </a:r>
            <a:r>
              <a:rPr lang="en-US" altLang="zh-CN" sz="1100" kern="100" dirty="0" err="1">
                <a:latin typeface="Times New Roman" panose="02020603050405020304" pitchFamily="18" charset="0"/>
                <a:cs typeface="Times New Roman" panose="02020603050405020304" pitchFamily="18" charset="0"/>
              </a:rPr>
              <a:t>Simeonov</a:t>
            </a:r>
            <a:r>
              <a:rPr lang="en-US" altLang="zh-CN" sz="1100" kern="100" dirty="0">
                <a:latin typeface="Times New Roman" panose="02020603050405020304" pitchFamily="18" charset="0"/>
                <a:cs typeface="Times New Roman" panose="02020603050405020304" pitchFamily="18" charset="0"/>
              </a:rPr>
              <a:t>, and K. </a:t>
            </a:r>
            <a:r>
              <a:rPr lang="en-US" altLang="zh-CN" sz="1100" kern="100" dirty="0" err="1">
                <a:latin typeface="Times New Roman" panose="02020603050405020304" pitchFamily="18" charset="0"/>
                <a:cs typeface="Times New Roman" panose="02020603050405020304" pitchFamily="18" charset="0"/>
              </a:rPr>
              <a:t>Sethi</a:t>
            </a:r>
            <a:r>
              <a:rPr lang="en-US" altLang="zh-CN" sz="1100" kern="100" dirty="0">
                <a:latin typeface="Times New Roman" panose="02020603050405020304" pitchFamily="18" charset="0"/>
                <a:cs typeface="Times New Roman" panose="02020603050405020304" pitchFamily="18" charset="0"/>
              </a:rPr>
              <a:t>, “Design rule hierarchies and parallelism in software development tasks,” in Proc. 24th IEEE/ACM Int. Conf. </a:t>
            </a:r>
            <a:r>
              <a:rPr lang="en-US" altLang="zh-CN" sz="1100" kern="100" dirty="0" err="1">
                <a:latin typeface="Times New Roman" panose="02020603050405020304" pitchFamily="18" charset="0"/>
                <a:cs typeface="Times New Roman" panose="02020603050405020304" pitchFamily="18" charset="0"/>
              </a:rPr>
              <a:t>Autom</a:t>
            </a:r>
            <a:r>
              <a:rPr lang="en-US" altLang="zh-CN" sz="1100" kern="100" dirty="0">
                <a:latin typeface="Times New Roman" panose="02020603050405020304" pitchFamily="18" charset="0"/>
                <a:cs typeface="Times New Roman" panose="02020603050405020304" pitchFamily="18" charset="0"/>
              </a:rPr>
              <a:t>.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Eng., Nov. 2009, pp. 197–208.</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25000"/>
              </a:lnSpc>
              <a:spcAft>
                <a:spcPts val="0"/>
              </a:spcAft>
              <a:buFont typeface="+mj-lt"/>
              <a:buAutoNum type="arabicPeriod"/>
            </a:pPr>
            <a:r>
              <a:rPr lang="en-US" altLang="zh-CN" sz="1100" kern="100" dirty="0">
                <a:latin typeface="Times New Roman" panose="02020603050405020304" pitchFamily="18" charset="0"/>
                <a:cs typeface="Times New Roman" panose="02020603050405020304" pitchFamily="18" charset="0"/>
              </a:rPr>
              <a:t>R. Mo, Y. Cai, R. </a:t>
            </a:r>
            <a:r>
              <a:rPr lang="en-US" altLang="zh-CN" sz="1100" kern="100" dirty="0" err="1">
                <a:latin typeface="Times New Roman" panose="02020603050405020304" pitchFamily="18" charset="0"/>
                <a:cs typeface="Times New Roman" panose="02020603050405020304" pitchFamily="18" charset="0"/>
              </a:rPr>
              <a:t>Kazman</a:t>
            </a:r>
            <a:r>
              <a:rPr lang="en-US" altLang="zh-CN" sz="1100" kern="100" dirty="0">
                <a:latin typeface="Times New Roman" panose="02020603050405020304" pitchFamily="18" charset="0"/>
                <a:cs typeface="Times New Roman" panose="02020603050405020304" pitchFamily="18" charset="0"/>
              </a:rPr>
              <a:t>, and L. Xiao, “Hotspot patterns: The formal definition and automatic detection of architecture smells,” in Proc. 15th Work. IEEE/IFIP Int. Conf. </a:t>
            </a:r>
            <a:r>
              <a:rPr lang="en-US" altLang="zh-CN" sz="1100" kern="100" dirty="0" err="1">
                <a:latin typeface="Times New Roman" panose="02020603050405020304" pitchFamily="18" charset="0"/>
                <a:cs typeface="Times New Roman" panose="02020603050405020304" pitchFamily="18" charset="0"/>
              </a:rPr>
              <a:t>Softw</a:t>
            </a:r>
            <a:r>
              <a:rPr lang="en-US" altLang="zh-CN" sz="1100" kern="100" dirty="0">
                <a:latin typeface="Times New Roman" panose="02020603050405020304" pitchFamily="18" charset="0"/>
                <a:cs typeface="Times New Roman" panose="02020603050405020304" pitchFamily="18" charset="0"/>
              </a:rPr>
              <a:t>. Archit., May 2015, pp. 51–60.</a:t>
            </a:r>
          </a:p>
          <a:p>
            <a:pPr marL="342900" lvl="0" indent="-342900" algn="just">
              <a:lnSpc>
                <a:spcPct val="125000"/>
              </a:lnSpc>
              <a:spcAft>
                <a:spcPts val="0"/>
              </a:spcAft>
              <a:buFont typeface="+mj-lt"/>
              <a:buAutoNum type="arabicPeriod"/>
            </a:pPr>
            <a:r>
              <a:rPr lang="en-US" altLang="zh-CN" sz="1100" dirty="0">
                <a:latin typeface="Times New Roman" panose="02020603050405020304" pitchFamily="18" charset="0"/>
              </a:rPr>
              <a:t>N. Brown, et al., “Managing technical debt in software-reliant systems,” pp. 47–52, 2010. [Online]. Available: http://doi.acm. org/10.1145/1882362.1882373</a:t>
            </a:r>
            <a:endParaRPr lang="zh-CN" altLang="en-US" sz="1100" dirty="0">
              <a:solidFill>
                <a:srgbClr val="595959"/>
              </a:solidFill>
              <a:latin typeface="微软雅黑" pitchFamily="34" charset="-122"/>
              <a:ea typeface="微软雅黑" pitchFamily="34" charset="-122"/>
              <a:sym typeface="微软雅黑" pitchFamily="34" charset="-122"/>
            </a:endParaRPr>
          </a:p>
        </p:txBody>
      </p:sp>
      <p:sp>
        <p:nvSpPr>
          <p:cNvPr id="41" name="Freeform 12">
            <a:extLst>
              <a:ext uri="{FF2B5EF4-FFF2-40B4-BE49-F238E27FC236}">
                <a16:creationId xmlns:a16="http://schemas.microsoft.com/office/drawing/2014/main" id="{255AD6B8-AEAD-42B1-8CE8-54EE5B666C12}"/>
              </a:ext>
            </a:extLst>
          </p:cNvPr>
          <p:cNvSpPr>
            <a:spLocks/>
          </p:cNvSpPr>
          <p:nvPr/>
        </p:nvSpPr>
        <p:spPr bwMode="auto">
          <a:xfrm>
            <a:off x="2198223" y="139449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A97A6"/>
          </a:solidFill>
          <a:ln>
            <a:noFill/>
          </a:ln>
        </p:spPr>
        <p:txBody>
          <a:bodyPr/>
          <a:lstStyle/>
          <a:p>
            <a:endParaRPr lang="zh-CN" altLang="en-US"/>
          </a:p>
        </p:txBody>
      </p:sp>
      <p:sp>
        <p:nvSpPr>
          <p:cNvPr id="42" name="Freeform 12">
            <a:extLst>
              <a:ext uri="{FF2B5EF4-FFF2-40B4-BE49-F238E27FC236}">
                <a16:creationId xmlns:a16="http://schemas.microsoft.com/office/drawing/2014/main" id="{0503429B-A04B-4753-A7F0-59B7552C3187}"/>
              </a:ext>
            </a:extLst>
          </p:cNvPr>
          <p:cNvSpPr>
            <a:spLocks/>
          </p:cNvSpPr>
          <p:nvPr/>
        </p:nvSpPr>
        <p:spPr bwMode="auto">
          <a:xfrm flipH="1" flipV="1">
            <a:off x="11132865" y="61797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D53E25"/>
          </a:solidFill>
          <a:ln>
            <a:noFill/>
          </a:ln>
        </p:spPr>
        <p:txBody>
          <a:bodyPr/>
          <a:lstStyle/>
          <a:p>
            <a:endParaRPr lang="zh-CN" altLang="en-US"/>
          </a:p>
        </p:txBody>
      </p:sp>
    </p:spTree>
    <p:extLst>
      <p:ext uri="{BB962C8B-B14F-4D97-AF65-F5344CB8AC3E}">
        <p14:creationId xmlns:p14="http://schemas.microsoft.com/office/powerpoint/2010/main" val="328243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89495"/>
            <a:ext cx="316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200" b="1" dirty="0">
                <a:solidFill>
                  <a:srgbClr val="447A8D"/>
                </a:solidFill>
                <a:latin typeface="微软雅黑" panose="020B0503020204020204" pitchFamily="34" charset="-122"/>
              </a:rPr>
              <a:t>论文概况</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1</a:t>
            </a:r>
          </a:p>
        </p:txBody>
      </p:sp>
      <p:sp>
        <p:nvSpPr>
          <p:cNvPr id="39" name="Oval 39">
            <a:extLst>
              <a:ext uri="{FF2B5EF4-FFF2-40B4-BE49-F238E27FC236}">
                <a16:creationId xmlns:a16="http://schemas.microsoft.com/office/drawing/2014/main" id="{1FCBD277-8B81-4B59-8176-B2F2BDF1EB8D}"/>
              </a:ext>
            </a:extLst>
          </p:cNvPr>
          <p:cNvSpPr>
            <a:spLocks noChangeAspect="1" noChangeArrowheads="1"/>
          </p:cNvSpPr>
          <p:nvPr/>
        </p:nvSpPr>
        <p:spPr bwMode="auto">
          <a:xfrm>
            <a:off x="2814373" y="5568433"/>
            <a:ext cx="17296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2" name="Oval 42">
            <a:extLst>
              <a:ext uri="{FF2B5EF4-FFF2-40B4-BE49-F238E27FC236}">
                <a16:creationId xmlns:a16="http://schemas.microsoft.com/office/drawing/2014/main" id="{6678F6E9-0CBF-4B27-AF10-9BBC44C05896}"/>
              </a:ext>
            </a:extLst>
          </p:cNvPr>
          <p:cNvSpPr>
            <a:spLocks noChangeAspect="1" noChangeArrowheads="1"/>
          </p:cNvSpPr>
          <p:nvPr/>
        </p:nvSpPr>
        <p:spPr bwMode="auto">
          <a:xfrm>
            <a:off x="7134987" y="5568433"/>
            <a:ext cx="158688"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3" name="TextBox 83">
            <a:extLst>
              <a:ext uri="{FF2B5EF4-FFF2-40B4-BE49-F238E27FC236}">
                <a16:creationId xmlns:a16="http://schemas.microsoft.com/office/drawing/2014/main" id="{80F7AAAD-1CA5-4522-9279-D814840F2EED}"/>
              </a:ext>
            </a:extLst>
          </p:cNvPr>
          <p:cNvSpPr txBox="1">
            <a:spLocks noChangeArrowheads="1"/>
          </p:cNvSpPr>
          <p:nvPr/>
        </p:nvSpPr>
        <p:spPr bwMode="auto">
          <a:xfrm>
            <a:off x="3192139" y="5416093"/>
            <a:ext cx="3178340"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英文题目、中文题目</a:t>
            </a:r>
          </a:p>
        </p:txBody>
      </p:sp>
      <p:sp>
        <p:nvSpPr>
          <p:cNvPr id="48" name="TextBox 88">
            <a:extLst>
              <a:ext uri="{FF2B5EF4-FFF2-40B4-BE49-F238E27FC236}">
                <a16:creationId xmlns:a16="http://schemas.microsoft.com/office/drawing/2014/main" id="{2F4EB74F-E492-4F37-B6A8-6038C2B68974}"/>
              </a:ext>
            </a:extLst>
          </p:cNvPr>
          <p:cNvSpPr txBox="1">
            <a:spLocks noChangeArrowheads="1"/>
          </p:cNvSpPr>
          <p:nvPr/>
        </p:nvSpPr>
        <p:spPr bwMode="auto">
          <a:xfrm>
            <a:off x="7512755" y="5416093"/>
            <a:ext cx="266437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论文出处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3375" y="2256455"/>
            <a:ext cx="8688625" cy="25224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4" name="矩形 33"/>
          <p:cNvSpPr/>
          <p:nvPr/>
        </p:nvSpPr>
        <p:spPr>
          <a:xfrm>
            <a:off x="4755723" y="1627665"/>
            <a:ext cx="7436276" cy="62879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9" name="TextBox 28"/>
          <p:cNvSpPr txBox="1"/>
          <p:nvPr/>
        </p:nvSpPr>
        <p:spPr>
          <a:xfrm>
            <a:off x="7546419" y="2634737"/>
            <a:ext cx="7729081" cy="1314206"/>
          </a:xfrm>
          <a:prstGeom prst="rect">
            <a:avLst/>
          </a:prstGeom>
        </p:spPr>
        <p:txBody>
          <a:bodyPr wrap="square" lIns="91440" tIns="45720" rIns="91440" bIns="4572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6000" b="1" dirty="0">
                <a:solidFill>
                  <a:schemeClr val="bg1"/>
                </a:solidFill>
              </a:rPr>
              <a:t>谢谢！</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 y="1627665"/>
            <a:ext cx="4756516" cy="3151192"/>
          </a:xfrm>
          <a:prstGeom prst="rect">
            <a:avLst/>
          </a:prstGeom>
        </p:spPr>
      </p:pic>
      <p:pic>
        <p:nvPicPr>
          <p:cNvPr id="7" name="Picture 2" descr="https://timgsa.baidu.com/timg?image&amp;quality=80&amp;size=b9999_10000&amp;sec=1599414983866&amp;di=dfaa3c9716a4336272a2b3c18e950f8a&amp;imgtype=0&amp;src=http%3A%2F%2F5b0988e595225.cdn.sohucs.com%2Fimages%2F20190924%2F74fb082ed05f4fc4b9fcc0e3f3a49342.jpeg">
            <a:extLst>
              <a:ext uri="{FF2B5EF4-FFF2-40B4-BE49-F238E27FC236}">
                <a16:creationId xmlns:a16="http://schemas.microsoft.com/office/drawing/2014/main" id="{AFBEEE69-D21E-4707-8192-D30D40F22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27666"/>
            <a:ext cx="4755722" cy="3151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表格 7">
            <a:extLst>
              <a:ext uri="{FF2B5EF4-FFF2-40B4-BE49-F238E27FC236}">
                <a16:creationId xmlns:a16="http://schemas.microsoft.com/office/drawing/2014/main" id="{2C5D0ED6-D33F-412A-8035-E620D3E35CF6}"/>
              </a:ext>
            </a:extLst>
          </p:cNvPr>
          <p:cNvGraphicFramePr>
            <a:graphicFrameLocks noGrp="1"/>
          </p:cNvGraphicFramePr>
          <p:nvPr>
            <p:extLst>
              <p:ext uri="{D42A27DB-BD31-4B8C-83A1-F6EECF244321}">
                <p14:modId xmlns:p14="http://schemas.microsoft.com/office/powerpoint/2010/main" val="3616287345"/>
              </p:ext>
            </p:extLst>
          </p:nvPr>
        </p:nvGraphicFramePr>
        <p:xfrm>
          <a:off x="3629025" y="5509246"/>
          <a:ext cx="4933949" cy="548640"/>
        </p:xfrm>
        <a:graphic>
          <a:graphicData uri="http://schemas.openxmlformats.org/drawingml/2006/table">
            <a:tbl>
              <a:tblPr>
                <a:tableStyleId>{5C22544A-7EE6-4342-B048-85BDC9FD1C3A}</a:tableStyleId>
              </a:tblPr>
              <a:tblGrid>
                <a:gridCol w="1029758">
                  <a:extLst>
                    <a:ext uri="{9D8B030D-6E8A-4147-A177-3AD203B41FA5}">
                      <a16:colId xmlns:a16="http://schemas.microsoft.com/office/drawing/2014/main" val="2969187963"/>
                    </a:ext>
                  </a:extLst>
                </a:gridCol>
                <a:gridCol w="1207558">
                  <a:extLst>
                    <a:ext uri="{9D8B030D-6E8A-4147-A177-3AD203B41FA5}">
                      <a16:colId xmlns:a16="http://schemas.microsoft.com/office/drawing/2014/main" val="302159492"/>
                    </a:ext>
                  </a:extLst>
                </a:gridCol>
                <a:gridCol w="2696633">
                  <a:extLst>
                    <a:ext uri="{9D8B030D-6E8A-4147-A177-3AD203B41FA5}">
                      <a16:colId xmlns:a16="http://schemas.microsoft.com/office/drawing/2014/main" val="1364749445"/>
                    </a:ext>
                  </a:extLst>
                </a:gridCol>
              </a:tblGrid>
              <a:tr h="0">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姓名</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学号</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分工</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5365165"/>
                  </a:ext>
                </a:extLst>
              </a:tr>
              <a:tr h="0">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姬轶</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b="1" kern="100" dirty="0">
                          <a:effectLst/>
                          <a:latin typeface="等线" panose="02010600030101010101" pitchFamily="2" charset="-122"/>
                          <a:ea typeface="等线" panose="02010600030101010101" pitchFamily="2" charset="-122"/>
                        </a:rPr>
                        <a:t>ZY2006109</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精读论文，撰写精读报告并制作</a:t>
                      </a:r>
                      <a:r>
                        <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6261354"/>
                  </a:ext>
                </a:extLst>
              </a:tr>
              <a:tr h="0">
                <a:tc>
                  <a:txBody>
                    <a:bodyPr/>
                    <a:lstStyle/>
                    <a:p>
                      <a:pPr algn="ctr">
                        <a:spcAft>
                          <a:spcPts val="0"/>
                        </a:spcAft>
                      </a:pPr>
                      <a:r>
                        <a:rPr lang="zh-CN" altLang="en-US" sz="1200" b="1" kern="100" dirty="0">
                          <a:effectLst/>
                          <a:latin typeface="等线" panose="02010600030101010101" pitchFamily="2" charset="-122"/>
                          <a:ea typeface="等线" panose="02010600030101010101" pitchFamily="2" charset="-122"/>
                        </a:rPr>
                        <a:t>曲卓涵</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b="1" kern="100" dirty="0">
                          <a:effectLst/>
                          <a:latin typeface="等线" panose="02010600030101010101" pitchFamily="2" charset="-122"/>
                          <a:ea typeface="等线" panose="02010600030101010101" pitchFamily="2" charset="-122"/>
                        </a:rPr>
                        <a:t>SY2006316</a:t>
                      </a:r>
                      <a:endParaRPr 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精读论文，撰写精读报告并制作</a:t>
                      </a:r>
                      <a:r>
                        <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7081287"/>
                  </a:ext>
                </a:extLst>
              </a:tr>
            </a:tbl>
          </a:graphicData>
        </a:graphic>
      </p:graphicFrame>
    </p:spTree>
    <p:extLst>
      <p:ext uri="{BB962C8B-B14F-4D97-AF65-F5344CB8AC3E}">
        <p14:creationId xmlns:p14="http://schemas.microsoft.com/office/powerpoint/2010/main" val="156558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11" name="矩形 10"/>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C9AE4B11-BB65-4DC4-A1C1-6C37281C27A8}"/>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60B512C3-F34F-47DE-B09D-F1EF2EAC8768}"/>
              </a:ext>
            </a:extLst>
          </p:cNvPr>
          <p:cNvSpPr/>
          <p:nvPr/>
        </p:nvSpPr>
        <p:spPr>
          <a:xfrm>
            <a:off x="-14514" y="205109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要解决的问题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技术路线</a:t>
            </a:r>
          </a:p>
        </p:txBody>
      </p:sp>
      <p:sp>
        <p:nvSpPr>
          <p:cNvPr id="30" name="矩形 29">
            <a:extLst>
              <a:ext uri="{FF2B5EF4-FFF2-40B4-BE49-F238E27FC236}">
                <a16:creationId xmlns:a16="http://schemas.microsoft.com/office/drawing/2014/main" id="{63774F48-BBA4-4591-8A95-8DBD0546A2B6}"/>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31" name="矩形 30">
            <a:extLst>
              <a:ext uri="{FF2B5EF4-FFF2-40B4-BE49-F238E27FC236}">
                <a16:creationId xmlns:a16="http://schemas.microsoft.com/office/drawing/2014/main" id="{80E2CC32-FA57-489B-941C-78F36376C3FF}"/>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32" name="矩形 31">
            <a:extLst>
              <a:ext uri="{FF2B5EF4-FFF2-40B4-BE49-F238E27FC236}">
                <a16:creationId xmlns:a16="http://schemas.microsoft.com/office/drawing/2014/main" id="{1CF47FA9-3DB2-498D-B32A-EFD15DB6810C}"/>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论文概况</a:t>
            </a:r>
          </a:p>
        </p:txBody>
      </p:sp>
      <p:sp>
        <p:nvSpPr>
          <p:cNvPr id="36" name="矩形 35">
            <a:extLst>
              <a:ext uri="{FF2B5EF4-FFF2-40B4-BE49-F238E27FC236}">
                <a16:creationId xmlns:a16="http://schemas.microsoft.com/office/drawing/2014/main" id="{3F1B3C58-A4C1-4EC6-BF73-AE1A1D92B18B}"/>
              </a:ext>
            </a:extLst>
          </p:cNvPr>
          <p:cNvSpPr/>
          <p:nvPr/>
        </p:nvSpPr>
        <p:spPr>
          <a:xfrm>
            <a:off x="-16121" y="126832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论文概况</a:t>
            </a:r>
          </a:p>
        </p:txBody>
      </p:sp>
      <p:sp>
        <p:nvSpPr>
          <p:cNvPr id="80" name="矩形 79">
            <a:extLst>
              <a:ext uri="{FF2B5EF4-FFF2-40B4-BE49-F238E27FC236}">
                <a16:creationId xmlns:a16="http://schemas.microsoft.com/office/drawing/2014/main" id="{385D6B49-96FD-4212-A740-A3A0ACD0089D}"/>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109" name="矩形 108">
            <a:extLst>
              <a:ext uri="{FF2B5EF4-FFF2-40B4-BE49-F238E27FC236}">
                <a16:creationId xmlns:a16="http://schemas.microsoft.com/office/drawing/2014/main" id="{81B0004B-B7BD-4952-92DC-9FD21623015F}"/>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110" name="图片 109">
            <a:extLst>
              <a:ext uri="{FF2B5EF4-FFF2-40B4-BE49-F238E27FC236}">
                <a16:creationId xmlns:a16="http://schemas.microsoft.com/office/drawing/2014/main" id="{638602AA-6E3A-4ADB-9D6F-1F637D1F1185}"/>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111" name="矩形 110">
            <a:extLst>
              <a:ext uri="{FF2B5EF4-FFF2-40B4-BE49-F238E27FC236}">
                <a16:creationId xmlns:a16="http://schemas.microsoft.com/office/drawing/2014/main" id="{209A94A1-B1F8-4DC8-99A1-A5E43C67E605}"/>
              </a:ext>
            </a:extLst>
          </p:cNvPr>
          <p:cNvSpPr/>
          <p:nvPr/>
        </p:nvSpPr>
        <p:spPr>
          <a:xfrm>
            <a:off x="1637093" y="3372833"/>
            <a:ext cx="7859834" cy="364863"/>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12" name="文本框 3">
            <a:extLst>
              <a:ext uri="{FF2B5EF4-FFF2-40B4-BE49-F238E27FC236}">
                <a16:creationId xmlns:a16="http://schemas.microsoft.com/office/drawing/2014/main" id="{0669DF72-31E3-4B13-A4A3-B012EFBBA800}"/>
              </a:ext>
            </a:extLst>
          </p:cNvPr>
          <p:cNvSpPr txBox="1"/>
          <p:nvPr/>
        </p:nvSpPr>
        <p:spPr>
          <a:xfrm>
            <a:off x="8908520" y="1996939"/>
            <a:ext cx="1085535" cy="1421920"/>
          </a:xfrm>
          <a:prstGeom prst="rect">
            <a:avLst/>
          </a:prstGeom>
          <a:noFill/>
        </p:spPr>
        <p:txBody>
          <a:bodyPr wrap="none" lIns="91431" tIns="45716" rIns="91431" bIns="45716" rtlCol="0">
            <a:spAutoFit/>
          </a:bodyPr>
          <a:lstStyle/>
          <a:p>
            <a:pPr algn="ctr">
              <a:lnSpc>
                <a:spcPct val="90000"/>
              </a:lnSpc>
            </a:pPr>
            <a:r>
              <a:rPr lang="en-US" altLang="zh-CN" sz="3600" dirty="0">
                <a:solidFill>
                  <a:schemeClr val="accent3"/>
                </a:solidFill>
                <a:latin typeface="微软雅黑" panose="020B0503020204020204" pitchFamily="34" charset="-122"/>
                <a:ea typeface="微软雅黑" panose="020B0503020204020204" pitchFamily="34" charset="-122"/>
              </a:rPr>
              <a:t>Part</a:t>
            </a:r>
          </a:p>
          <a:p>
            <a:pPr algn="ctr">
              <a:lnSpc>
                <a:spcPct val="90000"/>
              </a:lnSpc>
            </a:pPr>
            <a:r>
              <a:rPr lang="en-US" altLang="zh-CN" sz="6000" dirty="0">
                <a:solidFill>
                  <a:schemeClr val="accent3"/>
                </a:solidFill>
                <a:latin typeface="微软雅黑" panose="020B0503020204020204" pitchFamily="34" charset="-122"/>
                <a:ea typeface="微软雅黑" panose="020B0503020204020204" pitchFamily="34" charset="-122"/>
              </a:rPr>
              <a:t>01</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grpSp>
        <p:nvGrpSpPr>
          <p:cNvPr id="113" name="组合 112">
            <a:extLst>
              <a:ext uri="{FF2B5EF4-FFF2-40B4-BE49-F238E27FC236}">
                <a16:creationId xmlns:a16="http://schemas.microsoft.com/office/drawing/2014/main" id="{AD0DBE24-60A1-4170-BDA2-1660AF9D1ECF}"/>
              </a:ext>
            </a:extLst>
          </p:cNvPr>
          <p:cNvGrpSpPr/>
          <p:nvPr/>
        </p:nvGrpSpPr>
        <p:grpSpPr>
          <a:xfrm>
            <a:off x="8266864" y="1429324"/>
            <a:ext cx="2312810" cy="2313111"/>
            <a:chOff x="6864437" y="1751529"/>
            <a:chExt cx="1970470" cy="1970470"/>
          </a:xfrm>
          <a:effectLst>
            <a:outerShdw blurRad="50800" dist="38100" dir="2700000" algn="tl" rotWithShape="0">
              <a:prstClr val="black">
                <a:alpha val="40000"/>
              </a:prstClr>
            </a:outerShdw>
          </a:effectLst>
        </p:grpSpPr>
        <p:sp>
          <p:nvSpPr>
            <p:cNvPr id="114" name="任意多边形 4">
              <a:extLst>
                <a:ext uri="{FF2B5EF4-FFF2-40B4-BE49-F238E27FC236}">
                  <a16:creationId xmlns:a16="http://schemas.microsoft.com/office/drawing/2014/main" id="{3B35FC8E-910E-4021-8658-0B938E35D734}"/>
                </a:ext>
              </a:extLst>
            </p:cNvPr>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15" name="任意多边形 5">
              <a:extLst>
                <a:ext uri="{FF2B5EF4-FFF2-40B4-BE49-F238E27FC236}">
                  <a16:creationId xmlns:a16="http://schemas.microsoft.com/office/drawing/2014/main" id="{2E2F5717-FFF2-4822-AEB3-ED8DE0DD6D7F}"/>
                </a:ext>
              </a:extLst>
            </p:cNvPr>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116" name="矩形 115">
            <a:extLst>
              <a:ext uri="{FF2B5EF4-FFF2-40B4-BE49-F238E27FC236}">
                <a16:creationId xmlns:a16="http://schemas.microsoft.com/office/drawing/2014/main" id="{04BECFD2-F6F2-4972-861B-752EDEAE6568}"/>
              </a:ext>
            </a:extLst>
          </p:cNvPr>
          <p:cNvSpPr/>
          <p:nvPr/>
        </p:nvSpPr>
        <p:spPr>
          <a:xfrm flipV="1">
            <a:off x="1637093" y="4078417"/>
            <a:ext cx="4595598" cy="3696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17" name="文本框 16">
            <a:extLst>
              <a:ext uri="{FF2B5EF4-FFF2-40B4-BE49-F238E27FC236}">
                <a16:creationId xmlns:a16="http://schemas.microsoft.com/office/drawing/2014/main" id="{B90B265A-159D-4197-B1AB-CB67EA24AB96}"/>
              </a:ext>
            </a:extLst>
          </p:cNvPr>
          <p:cNvSpPr txBox="1"/>
          <p:nvPr/>
        </p:nvSpPr>
        <p:spPr>
          <a:xfrm>
            <a:off x="5700987" y="4628891"/>
            <a:ext cx="1085535" cy="1421920"/>
          </a:xfrm>
          <a:prstGeom prst="rect">
            <a:avLst/>
          </a:prstGeom>
          <a:noFill/>
        </p:spPr>
        <p:txBody>
          <a:bodyPr wrap="none" lIns="91431" tIns="45716" rIns="91431" bIns="45716" rtlCol="0">
            <a:spAutoFit/>
          </a:bodyPr>
          <a:lstStyle/>
          <a:p>
            <a:pPr algn="ctr">
              <a:lnSpc>
                <a:spcPct val="90000"/>
              </a:lnSpc>
            </a:pPr>
            <a:r>
              <a:rPr lang="en-US" altLang="zh-CN" sz="3600" dirty="0">
                <a:solidFill>
                  <a:schemeClr val="accent2"/>
                </a:solidFill>
                <a:latin typeface="微软雅黑" panose="020B0503020204020204" pitchFamily="34" charset="-122"/>
                <a:ea typeface="微软雅黑" panose="020B0503020204020204" pitchFamily="34" charset="-122"/>
              </a:rPr>
              <a:t>Part</a:t>
            </a:r>
          </a:p>
          <a:p>
            <a:pPr algn="ctr">
              <a:lnSpc>
                <a:spcPct val="90000"/>
              </a:lnSpc>
            </a:pPr>
            <a:r>
              <a:rPr lang="en-US" altLang="zh-CN" sz="6000" dirty="0">
                <a:solidFill>
                  <a:schemeClr val="accent2"/>
                </a:solidFill>
                <a:latin typeface="微软雅黑" panose="020B0503020204020204" pitchFamily="34" charset="-122"/>
                <a:ea typeface="微软雅黑" panose="020B0503020204020204" pitchFamily="34" charset="-122"/>
              </a:rPr>
              <a:t>02</a:t>
            </a:r>
            <a:endParaRPr lang="zh-CN" altLang="en-US" sz="6000" dirty="0">
              <a:solidFill>
                <a:schemeClr val="accent2"/>
              </a:solidFill>
              <a:latin typeface="微软雅黑" panose="020B0503020204020204" pitchFamily="34" charset="-122"/>
              <a:ea typeface="微软雅黑" panose="020B0503020204020204" pitchFamily="34" charset="-122"/>
            </a:endParaRPr>
          </a:p>
        </p:txBody>
      </p:sp>
      <p:grpSp>
        <p:nvGrpSpPr>
          <p:cNvPr id="118" name="组合 117">
            <a:extLst>
              <a:ext uri="{FF2B5EF4-FFF2-40B4-BE49-F238E27FC236}">
                <a16:creationId xmlns:a16="http://schemas.microsoft.com/office/drawing/2014/main" id="{CD9E7374-1C72-4F37-A2A7-F70CC9C966C6}"/>
              </a:ext>
            </a:extLst>
          </p:cNvPr>
          <p:cNvGrpSpPr/>
          <p:nvPr/>
        </p:nvGrpSpPr>
        <p:grpSpPr>
          <a:xfrm flipV="1">
            <a:off x="5091409" y="4078421"/>
            <a:ext cx="2312810" cy="2313111"/>
            <a:chOff x="6864437" y="1751529"/>
            <a:chExt cx="1970470" cy="1970470"/>
          </a:xfrm>
          <a:effectLst>
            <a:outerShdw blurRad="50800" dist="38100" dir="2700000" algn="tl" rotWithShape="0">
              <a:prstClr val="black">
                <a:alpha val="40000"/>
              </a:prstClr>
            </a:outerShdw>
          </a:effectLst>
        </p:grpSpPr>
        <p:sp>
          <p:nvSpPr>
            <p:cNvPr id="119" name="任意多边形 9">
              <a:extLst>
                <a:ext uri="{FF2B5EF4-FFF2-40B4-BE49-F238E27FC236}">
                  <a16:creationId xmlns:a16="http://schemas.microsoft.com/office/drawing/2014/main" id="{8F99376C-F010-458D-8D6C-616BA822C4DD}"/>
                </a:ext>
              </a:extLst>
            </p:cNvPr>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20" name="任意多边形 10">
              <a:extLst>
                <a:ext uri="{FF2B5EF4-FFF2-40B4-BE49-F238E27FC236}">
                  <a16:creationId xmlns:a16="http://schemas.microsoft.com/office/drawing/2014/main" id="{163171FF-F333-4DA2-A5E1-3D979AC759D8}"/>
                </a:ext>
              </a:extLst>
            </p:cNvPr>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121" name="矩形 120">
            <a:extLst>
              <a:ext uri="{FF2B5EF4-FFF2-40B4-BE49-F238E27FC236}">
                <a16:creationId xmlns:a16="http://schemas.microsoft.com/office/drawing/2014/main" id="{8791BFBD-1BE5-48B8-A602-D42F72A87551}"/>
              </a:ext>
            </a:extLst>
          </p:cNvPr>
          <p:cNvSpPr/>
          <p:nvPr/>
        </p:nvSpPr>
        <p:spPr>
          <a:xfrm flipV="1">
            <a:off x="8626629" y="4078417"/>
            <a:ext cx="5200878" cy="3696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22" name="文本框 24">
            <a:extLst>
              <a:ext uri="{FF2B5EF4-FFF2-40B4-BE49-F238E27FC236}">
                <a16:creationId xmlns:a16="http://schemas.microsoft.com/office/drawing/2014/main" id="{9D65C599-6EE7-4CE6-99C5-E2B9C5AF649A}"/>
              </a:ext>
            </a:extLst>
          </p:cNvPr>
          <p:cNvSpPr txBox="1"/>
          <p:nvPr/>
        </p:nvSpPr>
        <p:spPr>
          <a:xfrm>
            <a:off x="8192159" y="4644933"/>
            <a:ext cx="1085535" cy="1421920"/>
          </a:xfrm>
          <a:prstGeom prst="rect">
            <a:avLst/>
          </a:prstGeom>
          <a:noFill/>
        </p:spPr>
        <p:txBody>
          <a:bodyPr wrap="none" lIns="91431" tIns="45716" rIns="91431" bIns="45716" rtlCol="0">
            <a:spAutoFit/>
          </a:bodyPr>
          <a:lstStyle/>
          <a:p>
            <a:pPr algn="ctr">
              <a:lnSpc>
                <a:spcPct val="90000"/>
              </a:lnSpc>
            </a:pPr>
            <a:r>
              <a:rPr lang="en-US" altLang="zh-CN" sz="3600" dirty="0">
                <a:solidFill>
                  <a:schemeClr val="accent6"/>
                </a:solidFill>
                <a:latin typeface="微软雅黑" panose="020B0503020204020204" pitchFamily="34" charset="-122"/>
                <a:ea typeface="微软雅黑" panose="020B0503020204020204" pitchFamily="34" charset="-122"/>
              </a:rPr>
              <a:t>Part</a:t>
            </a:r>
          </a:p>
          <a:p>
            <a:pPr algn="ctr">
              <a:lnSpc>
                <a:spcPct val="90000"/>
              </a:lnSpc>
            </a:pPr>
            <a:r>
              <a:rPr lang="en-US" altLang="zh-CN" sz="6000" dirty="0">
                <a:solidFill>
                  <a:schemeClr val="accent6"/>
                </a:solidFill>
                <a:latin typeface="微软雅黑" panose="020B0503020204020204" pitchFamily="34" charset="-122"/>
                <a:ea typeface="微软雅黑" panose="020B0503020204020204" pitchFamily="34" charset="-122"/>
              </a:rPr>
              <a:t>03</a:t>
            </a:r>
            <a:endParaRPr lang="zh-CN" altLang="en-US" sz="6000" dirty="0">
              <a:solidFill>
                <a:schemeClr val="accent6"/>
              </a:solidFill>
              <a:latin typeface="微软雅黑" panose="020B0503020204020204" pitchFamily="34" charset="-122"/>
              <a:ea typeface="微软雅黑" panose="020B0503020204020204" pitchFamily="34" charset="-122"/>
            </a:endParaRPr>
          </a:p>
        </p:txBody>
      </p:sp>
      <p:grpSp>
        <p:nvGrpSpPr>
          <p:cNvPr id="123" name="组合 122">
            <a:extLst>
              <a:ext uri="{FF2B5EF4-FFF2-40B4-BE49-F238E27FC236}">
                <a16:creationId xmlns:a16="http://schemas.microsoft.com/office/drawing/2014/main" id="{FBE73068-B752-4181-B35F-B12BA60BA00E}"/>
              </a:ext>
            </a:extLst>
          </p:cNvPr>
          <p:cNvGrpSpPr/>
          <p:nvPr/>
        </p:nvGrpSpPr>
        <p:grpSpPr>
          <a:xfrm flipV="1">
            <a:off x="7535386" y="4078421"/>
            <a:ext cx="2312810" cy="2313111"/>
            <a:chOff x="6864437" y="1751529"/>
            <a:chExt cx="1970470" cy="1970470"/>
          </a:xfrm>
          <a:effectLst>
            <a:outerShdw blurRad="50800" dist="38100" dir="2700000" algn="tl" rotWithShape="0">
              <a:prstClr val="black">
                <a:alpha val="40000"/>
              </a:prstClr>
            </a:outerShdw>
          </a:effectLst>
        </p:grpSpPr>
        <p:sp>
          <p:nvSpPr>
            <p:cNvPr id="124" name="任意多边形 14">
              <a:extLst>
                <a:ext uri="{FF2B5EF4-FFF2-40B4-BE49-F238E27FC236}">
                  <a16:creationId xmlns:a16="http://schemas.microsoft.com/office/drawing/2014/main" id="{4E78AB63-D294-486A-AB6F-51DC9BC0C10F}"/>
                </a:ext>
              </a:extLst>
            </p:cNvPr>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25" name="任意多边形 15">
              <a:extLst>
                <a:ext uri="{FF2B5EF4-FFF2-40B4-BE49-F238E27FC236}">
                  <a16:creationId xmlns:a16="http://schemas.microsoft.com/office/drawing/2014/main" id="{F766AFAE-C0E1-465E-AB39-F3F61086DF7C}"/>
                </a:ext>
              </a:extLst>
            </p:cNvPr>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126" name="TextBox 59">
            <a:extLst>
              <a:ext uri="{FF2B5EF4-FFF2-40B4-BE49-F238E27FC236}">
                <a16:creationId xmlns:a16="http://schemas.microsoft.com/office/drawing/2014/main" id="{4B606DB7-C274-44A0-B137-34691FDD35DB}"/>
              </a:ext>
            </a:extLst>
          </p:cNvPr>
          <p:cNvSpPr txBox="1">
            <a:spLocks noChangeArrowheads="1"/>
          </p:cNvSpPr>
          <p:nvPr/>
        </p:nvSpPr>
        <p:spPr bwMode="auto">
          <a:xfrm flipH="1">
            <a:off x="3986313" y="1733266"/>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zh-CN" altLang="en-US" sz="2000" b="1" dirty="0">
                <a:latin typeface="等线" panose="02010600030101010101" pitchFamily="2" charset="-122"/>
                <a:ea typeface="等线" panose="02010600030101010101" pitchFamily="2" charset="-122"/>
              </a:rPr>
              <a:t>英文题目与中文题目</a:t>
            </a:r>
            <a:endParaRPr lang="en-US" altLang="ko-KR" sz="2000" kern="0" dirty="0">
              <a:latin typeface="等线" panose="02010600030101010101" pitchFamily="2" charset="-122"/>
              <a:ea typeface="等线" panose="02010600030101010101" pitchFamily="2" charset="-122"/>
            </a:endParaRPr>
          </a:p>
        </p:txBody>
      </p:sp>
      <p:sp>
        <p:nvSpPr>
          <p:cNvPr id="127" name="矩形 126">
            <a:extLst>
              <a:ext uri="{FF2B5EF4-FFF2-40B4-BE49-F238E27FC236}">
                <a16:creationId xmlns:a16="http://schemas.microsoft.com/office/drawing/2014/main" id="{41628361-6135-4F09-B934-ECFB71377632}"/>
              </a:ext>
            </a:extLst>
          </p:cNvPr>
          <p:cNvSpPr>
            <a:spLocks noChangeArrowheads="1"/>
          </p:cNvSpPr>
          <p:nvPr/>
        </p:nvSpPr>
        <p:spPr bwMode="auto">
          <a:xfrm>
            <a:off x="2563496" y="2136181"/>
            <a:ext cx="6646991" cy="11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en-US" altLang="zh-CN" sz="1600" dirty="0">
                <a:latin typeface="Times New Roman" panose="02020603050405020304" pitchFamily="18" charset="0"/>
                <a:cs typeface="Times New Roman" panose="02020603050405020304" pitchFamily="18" charset="0"/>
              </a:rPr>
              <a:t>Design Rule Spaces: </a:t>
            </a:r>
          </a:p>
          <a:p>
            <a:pPr>
              <a:lnSpc>
                <a:spcPct val="114000"/>
              </a:lnSpc>
            </a:pPr>
            <a:r>
              <a:rPr lang="en-US" altLang="zh-CN" sz="1600" dirty="0">
                <a:latin typeface="Times New Roman" panose="02020603050405020304" pitchFamily="18" charset="0"/>
                <a:cs typeface="Times New Roman" panose="02020603050405020304" pitchFamily="18" charset="0"/>
              </a:rPr>
              <a:t>A New Model for representing and analyzing software architecture</a:t>
            </a:r>
          </a:p>
          <a:p>
            <a:pPr>
              <a:lnSpc>
                <a:spcPct val="114000"/>
              </a:lnSpc>
            </a:pPr>
            <a:r>
              <a:rPr lang="zh-CN" altLang="en-US" sz="1600" dirty="0">
                <a:latin typeface="等线" panose="02010600030101010101" pitchFamily="2" charset="-122"/>
                <a:ea typeface="等线" panose="02010600030101010101" pitchFamily="2" charset="-122"/>
              </a:rPr>
              <a:t>设计规则空间集</a:t>
            </a:r>
            <a:r>
              <a:rPr lang="en-US" altLang="zh-CN"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DRSpace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a:lnSpc>
                <a:spcPct val="114000"/>
              </a:lnSpc>
            </a:pPr>
            <a:r>
              <a:rPr lang="zh-CN" altLang="en-US" sz="1600" dirty="0">
                <a:latin typeface="等线" panose="02010600030101010101" pitchFamily="2" charset="-122"/>
                <a:ea typeface="等线" panose="02010600030101010101" pitchFamily="2" charset="-122"/>
              </a:rPr>
              <a:t>一种表示和分析软件体系结构的新模型</a:t>
            </a:r>
          </a:p>
        </p:txBody>
      </p:sp>
      <p:sp>
        <p:nvSpPr>
          <p:cNvPr id="128" name="TextBox 59">
            <a:extLst>
              <a:ext uri="{FF2B5EF4-FFF2-40B4-BE49-F238E27FC236}">
                <a16:creationId xmlns:a16="http://schemas.microsoft.com/office/drawing/2014/main" id="{3581CC22-2050-40FA-A770-46583B02D395}"/>
              </a:ext>
            </a:extLst>
          </p:cNvPr>
          <p:cNvSpPr txBox="1">
            <a:spLocks noChangeArrowheads="1"/>
          </p:cNvSpPr>
          <p:nvPr/>
        </p:nvSpPr>
        <p:spPr bwMode="auto">
          <a:xfrm flipH="1">
            <a:off x="9361239" y="4602708"/>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000" b="1" dirty="0">
                <a:latin typeface="等线" panose="02010600030101010101" pitchFamily="2" charset="-122"/>
                <a:ea typeface="等线" panose="02010600030101010101" pitchFamily="2" charset="-122"/>
              </a:rPr>
              <a:t>其他信息</a:t>
            </a:r>
            <a:endParaRPr lang="en-US" altLang="ko-KR" sz="2000" kern="0" dirty="0">
              <a:latin typeface="等线" panose="02010600030101010101" pitchFamily="2" charset="-122"/>
              <a:ea typeface="等线" panose="02010600030101010101" pitchFamily="2" charset="-122"/>
            </a:endParaRPr>
          </a:p>
        </p:txBody>
      </p:sp>
      <p:sp>
        <p:nvSpPr>
          <p:cNvPr id="129" name="矩形 17">
            <a:extLst>
              <a:ext uri="{FF2B5EF4-FFF2-40B4-BE49-F238E27FC236}">
                <a16:creationId xmlns:a16="http://schemas.microsoft.com/office/drawing/2014/main" id="{8D9EBDE6-42B5-45A2-810E-7CEC4FAB2EC8}"/>
              </a:ext>
            </a:extLst>
          </p:cNvPr>
          <p:cNvSpPr>
            <a:spLocks noChangeArrowheads="1"/>
          </p:cNvSpPr>
          <p:nvPr/>
        </p:nvSpPr>
        <p:spPr bwMode="auto">
          <a:xfrm>
            <a:off x="10074764" y="4988774"/>
            <a:ext cx="1539720" cy="105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本文由卡内基梅隆大学</a:t>
            </a:r>
            <a:r>
              <a:rPr lang="en-US" altLang="zh-CN" sz="1400"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SEI</a:t>
            </a:r>
            <a:r>
              <a:rPr lang="zh-CN" altLang="en-US" sz="1400"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团队于</a:t>
            </a:r>
            <a:r>
              <a:rPr lang="en-US" altLang="zh-CN" sz="1400"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2018</a:t>
            </a:r>
            <a:r>
              <a:rPr lang="zh-CN" altLang="en-US" sz="1400"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年发表，目前引用量已达</a:t>
            </a:r>
            <a:r>
              <a:rPr lang="en-US" altLang="zh-CN" sz="1400"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20.</a:t>
            </a:r>
            <a:endParaRPr lang="zh-CN" altLang="en-US" sz="14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0" name="TextBox 59">
            <a:extLst>
              <a:ext uri="{FF2B5EF4-FFF2-40B4-BE49-F238E27FC236}">
                <a16:creationId xmlns:a16="http://schemas.microsoft.com/office/drawing/2014/main" id="{A1AE9376-3339-4501-BF56-0D31D04A515B}"/>
              </a:ext>
            </a:extLst>
          </p:cNvPr>
          <p:cNvSpPr txBox="1">
            <a:spLocks noChangeArrowheads="1"/>
          </p:cNvSpPr>
          <p:nvPr/>
        </p:nvSpPr>
        <p:spPr bwMode="auto">
          <a:xfrm flipH="1">
            <a:off x="2563496" y="4572207"/>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000" b="1" dirty="0">
                <a:latin typeface="等线" panose="02010600030101010101" pitchFamily="2" charset="-122"/>
                <a:ea typeface="等线" panose="02010600030101010101" pitchFamily="2" charset="-122"/>
              </a:rPr>
              <a:t>论文作者与出处</a:t>
            </a:r>
            <a:endParaRPr lang="en-US" altLang="ko-KR" sz="2000" kern="0" dirty="0">
              <a:latin typeface="等线" panose="02010600030101010101" pitchFamily="2" charset="-122"/>
              <a:ea typeface="等线" panose="02010600030101010101" pitchFamily="2" charset="-122"/>
            </a:endParaRPr>
          </a:p>
        </p:txBody>
      </p:sp>
      <p:sp>
        <p:nvSpPr>
          <p:cNvPr id="131" name="矩形 17">
            <a:extLst>
              <a:ext uri="{FF2B5EF4-FFF2-40B4-BE49-F238E27FC236}">
                <a16:creationId xmlns:a16="http://schemas.microsoft.com/office/drawing/2014/main" id="{C29DE9AE-B9AA-4517-89E5-A4FB2E243089}"/>
              </a:ext>
            </a:extLst>
          </p:cNvPr>
          <p:cNvSpPr>
            <a:spLocks noChangeArrowheads="1"/>
          </p:cNvSpPr>
          <p:nvPr/>
        </p:nvSpPr>
        <p:spPr bwMode="auto">
          <a:xfrm>
            <a:off x="2428550" y="4958274"/>
            <a:ext cx="2420251" cy="106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fr-FR" altLang="zh-CN" sz="1400" dirty="0">
                <a:latin typeface="Times New Roman" panose="02020603050405020304" pitchFamily="18" charset="0"/>
                <a:ea typeface="等线" panose="02010600030101010101" pitchFamily="2" charset="-122"/>
                <a:cs typeface="Times New Roman" panose="02020603050405020304" pitchFamily="18" charset="0"/>
                <a:sym typeface="微软雅黑" pitchFamily="34" charset="-122"/>
              </a:rPr>
              <a:t>Cai Y, Xiao L, Kazman R, et al.</a:t>
            </a:r>
          </a:p>
          <a:p>
            <a:pPr>
              <a:lnSpc>
                <a:spcPct val="114000"/>
              </a:lnSpc>
            </a:pP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IEEE Transactions on Software Engineering(TSE), 2018, 45(7): 657-682.</a:t>
            </a:r>
            <a:endParaRPr lang="zh-CN" altLang="en-US" sz="1400" dirty="0">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形状 24">
            <a:extLst>
              <a:ext uri="{FF2B5EF4-FFF2-40B4-BE49-F238E27FC236}">
                <a16:creationId xmlns:a16="http://schemas.microsoft.com/office/drawing/2014/main" id="{BF13D906-595A-40ED-8E39-7D0038AD880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BAD951EC-D9AC-41C6-8526-9A07B08BEB45}"/>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2" name="Oval 5">
            <a:extLst>
              <a:ext uri="{FF2B5EF4-FFF2-40B4-BE49-F238E27FC236}">
                <a16:creationId xmlns:a16="http://schemas.microsoft.com/office/drawing/2014/main" id="{78B7FFF4-4E3F-40D1-98A0-D84ABFE6CEAD}"/>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10244" name="Line 12">
            <a:extLst>
              <a:ext uri="{FF2B5EF4-FFF2-40B4-BE49-F238E27FC236}">
                <a16:creationId xmlns:a16="http://schemas.microsoft.com/office/drawing/2014/main" id="{F76101C2-86CA-4AFC-96B4-CA5DC4D2CFD2}"/>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10245" name="TextBox 77">
            <a:extLst>
              <a:ext uri="{FF2B5EF4-FFF2-40B4-BE49-F238E27FC236}">
                <a16:creationId xmlns:a16="http://schemas.microsoft.com/office/drawing/2014/main" id="{BCFD4E21-FDD1-48BA-9403-330804EA2EDE}"/>
              </a:ext>
            </a:extLst>
          </p:cNvPr>
          <p:cNvSpPr txBox="1">
            <a:spLocks noChangeArrowheads="1"/>
          </p:cNvSpPr>
          <p:nvPr/>
        </p:nvSpPr>
        <p:spPr bwMode="auto">
          <a:xfrm>
            <a:off x="4059967" y="3017999"/>
            <a:ext cx="41401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spcBef>
                <a:spcPct val="0"/>
              </a:spcBef>
              <a:buFontTx/>
              <a:buNone/>
              <a:defRPr sz="3200" b="1">
                <a:solidFill>
                  <a:srgbClr val="447A8D"/>
                </a:solidFill>
                <a:latin typeface="微软雅黑" panose="020B0503020204020204" pitchFamily="34" charset="-122"/>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r>
              <a:rPr lang="zh-CN" altLang="en-US" dirty="0">
                <a:solidFill>
                  <a:schemeClr val="tx2"/>
                </a:solidFill>
                <a:latin typeface="等线" panose="02010600030101010101" pitchFamily="2" charset="-122"/>
                <a:ea typeface="等线" panose="02010600030101010101" pitchFamily="2" charset="-122"/>
              </a:rPr>
              <a:t>要解决的问题</a:t>
            </a:r>
          </a:p>
          <a:p>
            <a:r>
              <a:rPr lang="zh-CN" altLang="en-US" dirty="0">
                <a:solidFill>
                  <a:schemeClr val="tx2"/>
                </a:solidFill>
                <a:latin typeface="等线" panose="02010600030101010101" pitchFamily="2" charset="-122"/>
                <a:ea typeface="等线" panose="02010600030101010101" pitchFamily="2" charset="-122"/>
              </a:rPr>
              <a:t>技术路线</a:t>
            </a:r>
          </a:p>
        </p:txBody>
      </p:sp>
      <p:sp>
        <p:nvSpPr>
          <p:cNvPr id="10246" name="Rectangle 14">
            <a:extLst>
              <a:ext uri="{FF2B5EF4-FFF2-40B4-BE49-F238E27FC236}">
                <a16:creationId xmlns:a16="http://schemas.microsoft.com/office/drawing/2014/main" id="{74C7012E-24ED-4AE0-BFBB-01BCC20959D2}"/>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2</a:t>
            </a:r>
            <a:endParaRPr lang="zh-CN" altLang="en-US" sz="2599" b="1" dirty="0">
              <a:solidFill>
                <a:schemeClr val="tx1">
                  <a:lumMod val="50000"/>
                  <a:lumOff val="50000"/>
                </a:schemeClr>
              </a:solidFill>
              <a:latin typeface="微软雅黑" panose="020B0503020204020204" pitchFamily="34" charset="-122"/>
            </a:endParaRPr>
          </a:p>
        </p:txBody>
      </p:sp>
      <p:sp>
        <p:nvSpPr>
          <p:cNvPr id="10247" name="Oval 39">
            <a:extLst>
              <a:ext uri="{FF2B5EF4-FFF2-40B4-BE49-F238E27FC236}">
                <a16:creationId xmlns:a16="http://schemas.microsoft.com/office/drawing/2014/main" id="{79DFE7F2-9772-4BFC-AF5B-B63B55F05FF7}"/>
              </a:ext>
            </a:extLst>
          </p:cNvPr>
          <p:cNvSpPr>
            <a:spLocks noChangeAspect="1" noChangeArrowheads="1"/>
          </p:cNvSpPr>
          <p:nvPr/>
        </p:nvSpPr>
        <p:spPr bwMode="auto">
          <a:xfrm>
            <a:off x="3609397" y="5568433"/>
            <a:ext cx="17296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10250" name="Oval 42">
            <a:extLst>
              <a:ext uri="{FF2B5EF4-FFF2-40B4-BE49-F238E27FC236}">
                <a16:creationId xmlns:a16="http://schemas.microsoft.com/office/drawing/2014/main" id="{F23189CC-C653-4099-B7B8-73AB73461622}"/>
              </a:ext>
            </a:extLst>
          </p:cNvPr>
          <p:cNvSpPr>
            <a:spLocks noChangeAspect="1" noChangeArrowheads="1"/>
          </p:cNvSpPr>
          <p:nvPr/>
        </p:nvSpPr>
        <p:spPr bwMode="auto">
          <a:xfrm>
            <a:off x="6766021" y="5568433"/>
            <a:ext cx="158688"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10251" name="TextBox 83">
            <a:extLst>
              <a:ext uri="{FF2B5EF4-FFF2-40B4-BE49-F238E27FC236}">
                <a16:creationId xmlns:a16="http://schemas.microsoft.com/office/drawing/2014/main" id="{00DBF364-19C1-4DAE-AF7F-E7C3D7FFFC1D}"/>
              </a:ext>
            </a:extLst>
          </p:cNvPr>
          <p:cNvSpPr txBox="1">
            <a:spLocks noChangeArrowheads="1"/>
          </p:cNvSpPr>
          <p:nvPr/>
        </p:nvSpPr>
        <p:spPr bwMode="auto">
          <a:xfrm>
            <a:off x="3987163" y="5416093"/>
            <a:ext cx="2857971"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要解决的问题</a:t>
            </a:r>
          </a:p>
        </p:txBody>
      </p:sp>
      <p:sp>
        <p:nvSpPr>
          <p:cNvPr id="10256" name="TextBox 88">
            <a:extLst>
              <a:ext uri="{FF2B5EF4-FFF2-40B4-BE49-F238E27FC236}">
                <a16:creationId xmlns:a16="http://schemas.microsoft.com/office/drawing/2014/main" id="{61EE5136-2DE3-43B6-A776-1906EF575B39}"/>
              </a:ext>
            </a:extLst>
          </p:cNvPr>
          <p:cNvSpPr txBox="1">
            <a:spLocks noChangeArrowheads="1"/>
          </p:cNvSpPr>
          <p:nvPr/>
        </p:nvSpPr>
        <p:spPr bwMode="auto">
          <a:xfrm>
            <a:off x="7143789" y="5416093"/>
            <a:ext cx="2664372" cy="4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技术路线</a:t>
            </a:r>
          </a:p>
        </p:txBody>
      </p:sp>
      <p:sp>
        <p:nvSpPr>
          <p:cNvPr id="21" name="Freeform 13">
            <a:extLst>
              <a:ext uri="{FF2B5EF4-FFF2-40B4-BE49-F238E27FC236}">
                <a16:creationId xmlns:a16="http://schemas.microsoft.com/office/drawing/2014/main" id="{2D90DFDA-7B84-4254-81A4-6A15F8066618}"/>
              </a:ext>
            </a:extLst>
          </p:cNvPr>
          <p:cNvSpPr>
            <a:spLocks noEditPoints="1"/>
          </p:cNvSpPr>
          <p:nvPr/>
        </p:nvSpPr>
        <p:spPr bwMode="auto">
          <a:xfrm>
            <a:off x="5577467" y="862080"/>
            <a:ext cx="1362378" cy="127841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447A8D"/>
          </a:solidFill>
          <a:ln>
            <a:noFill/>
          </a:ln>
          <a:extLst/>
        </p:spPr>
        <p:txBody>
          <a:bodyPr/>
          <a:lstStyle/>
          <a:p>
            <a:endParaRPr lang="zh-CN" altLang="en-US" sz="1799">
              <a:solidFill>
                <a:srgbClr val="447A8D"/>
              </a:solidFill>
            </a:endParaRPr>
          </a:p>
        </p:txBody>
      </p:sp>
    </p:spTree>
    <p:extLst>
      <p:ext uri="{BB962C8B-B14F-4D97-AF65-F5344CB8AC3E}">
        <p14:creationId xmlns:p14="http://schemas.microsoft.com/office/powerpoint/2010/main" val="371086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椭圆 132">
            <a:extLst>
              <a:ext uri="{FF2B5EF4-FFF2-40B4-BE49-F238E27FC236}">
                <a16:creationId xmlns:a16="http://schemas.microsoft.com/office/drawing/2014/main" id="{336C8F07-AC15-4340-92CA-D676AA805EF3}"/>
              </a:ext>
            </a:extLst>
          </p:cNvPr>
          <p:cNvSpPr/>
          <p:nvPr/>
        </p:nvSpPr>
        <p:spPr>
          <a:xfrm>
            <a:off x="5128947" y="2419491"/>
            <a:ext cx="3113513" cy="3113513"/>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0" name="椭圆 149">
            <a:extLst>
              <a:ext uri="{FF2B5EF4-FFF2-40B4-BE49-F238E27FC236}">
                <a16:creationId xmlns:a16="http://schemas.microsoft.com/office/drawing/2014/main" id="{C1B58C4B-F09F-4884-A09A-DAED6898F2BC}"/>
              </a:ext>
            </a:extLst>
          </p:cNvPr>
          <p:cNvSpPr/>
          <p:nvPr/>
        </p:nvSpPr>
        <p:spPr>
          <a:xfrm>
            <a:off x="5252693" y="2542744"/>
            <a:ext cx="2870647" cy="287064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2" name="矩形 101">
            <a:extLst>
              <a:ext uri="{FF2B5EF4-FFF2-40B4-BE49-F238E27FC236}">
                <a16:creationId xmlns:a16="http://schemas.microsoft.com/office/drawing/2014/main" id="{1F7CA8D9-3A85-4827-9206-08C3DF19DAA3}"/>
              </a:ext>
            </a:extLst>
          </p:cNvPr>
          <p:cNvSpPr/>
          <p:nvPr/>
        </p:nvSpPr>
        <p:spPr>
          <a:xfrm>
            <a:off x="-16121" y="206842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要解决的问题</a:t>
            </a:r>
          </a:p>
          <a:p>
            <a:pPr algn="ctr"/>
            <a:r>
              <a:rPr lang="zh-CN" altLang="en-US" sz="1600" b="1" dirty="0">
                <a:solidFill>
                  <a:schemeClr val="tx2"/>
                </a:solidFill>
                <a:latin typeface="等线" panose="02010600030101010101" pitchFamily="2" charset="-122"/>
                <a:ea typeface="等线" panose="02010600030101010101" pitchFamily="2" charset="-122"/>
              </a:rPr>
              <a:t>技术路线</a:t>
            </a:r>
          </a:p>
        </p:txBody>
      </p:sp>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要解决的问题</a:t>
            </a:r>
          </a:p>
        </p:txBody>
      </p:sp>
      <p:sp>
        <p:nvSpPr>
          <p:cNvPr id="95" name="矩形 94">
            <a:extLst>
              <a:ext uri="{FF2B5EF4-FFF2-40B4-BE49-F238E27FC236}">
                <a16:creationId xmlns:a16="http://schemas.microsoft.com/office/drawing/2014/main" id="{493A6769-DBA0-4DF0-8838-6DF6B932AEFE}"/>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96" name="矩形 95">
            <a:extLst>
              <a:ext uri="{FF2B5EF4-FFF2-40B4-BE49-F238E27FC236}">
                <a16:creationId xmlns:a16="http://schemas.microsoft.com/office/drawing/2014/main" id="{C3EBB1FF-4999-4CA1-9937-CC220FD9B8F9}"/>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97" name="矩形 96">
            <a:extLst>
              <a:ext uri="{FF2B5EF4-FFF2-40B4-BE49-F238E27FC236}">
                <a16:creationId xmlns:a16="http://schemas.microsoft.com/office/drawing/2014/main" id="{DB3FFD86-8537-41B5-9D76-FEC6ED2A24D1}"/>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2C3A1CBA-FC7A-40D2-8315-FFF241FB555E}"/>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99" name="矩形 98">
            <a:extLst>
              <a:ext uri="{FF2B5EF4-FFF2-40B4-BE49-F238E27FC236}">
                <a16:creationId xmlns:a16="http://schemas.microsoft.com/office/drawing/2014/main" id="{2EDFE9FD-4E8F-48F2-8C6F-6A329B0F668D}"/>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100" name="矩形 99">
            <a:extLst>
              <a:ext uri="{FF2B5EF4-FFF2-40B4-BE49-F238E27FC236}">
                <a16:creationId xmlns:a16="http://schemas.microsoft.com/office/drawing/2014/main" id="{3F552D9B-CA42-4548-AC10-3E27D1366A7C}"/>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101" name="矩形 100">
            <a:extLst>
              <a:ext uri="{FF2B5EF4-FFF2-40B4-BE49-F238E27FC236}">
                <a16:creationId xmlns:a16="http://schemas.microsoft.com/office/drawing/2014/main" id="{28A8DF06-B966-4B2B-9CA7-B9D19D26FA45}"/>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103" name="矩形 102">
            <a:extLst>
              <a:ext uri="{FF2B5EF4-FFF2-40B4-BE49-F238E27FC236}">
                <a16:creationId xmlns:a16="http://schemas.microsoft.com/office/drawing/2014/main" id="{1336FC02-7DEE-4094-AA58-F9D00A35EB3A}"/>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104" name="矩形 103">
            <a:extLst>
              <a:ext uri="{FF2B5EF4-FFF2-40B4-BE49-F238E27FC236}">
                <a16:creationId xmlns:a16="http://schemas.microsoft.com/office/drawing/2014/main" id="{D13B0784-8CD2-4CC9-9B8D-84477AC02F37}"/>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105" name="图片 104">
            <a:extLst>
              <a:ext uri="{FF2B5EF4-FFF2-40B4-BE49-F238E27FC236}">
                <a16:creationId xmlns:a16="http://schemas.microsoft.com/office/drawing/2014/main" id="{DBB7B51D-7667-4544-8377-8557E289AEF3}"/>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cxnSp>
        <p:nvCxnSpPr>
          <p:cNvPr id="134" name="直接连接符 133">
            <a:extLst>
              <a:ext uri="{FF2B5EF4-FFF2-40B4-BE49-F238E27FC236}">
                <a16:creationId xmlns:a16="http://schemas.microsoft.com/office/drawing/2014/main" id="{08684EC5-620D-4D09-94E6-0624C33DBBBB}"/>
              </a:ext>
            </a:extLst>
          </p:cNvPr>
          <p:cNvCxnSpPr>
            <a:cxnSpLocks/>
            <a:endCxn id="133" idx="0"/>
          </p:cNvCxnSpPr>
          <p:nvPr/>
        </p:nvCxnSpPr>
        <p:spPr>
          <a:xfrm>
            <a:off x="6685703" y="1878885"/>
            <a:ext cx="1" cy="540606"/>
          </a:xfrm>
          <a:prstGeom prst="line">
            <a:avLst/>
          </a:prstGeom>
          <a:ln w="63500">
            <a:solidFill>
              <a:schemeClr val="bg1">
                <a:lumMod val="50000"/>
              </a:schemeClr>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a:extLst>
              <a:ext uri="{FF2B5EF4-FFF2-40B4-BE49-F238E27FC236}">
                <a16:creationId xmlns:a16="http://schemas.microsoft.com/office/drawing/2014/main" id="{BA2311DB-A348-4D4C-8DF3-376033B6F87F}"/>
              </a:ext>
            </a:extLst>
          </p:cNvPr>
          <p:cNvCxnSpPr>
            <a:cxnSpLocks/>
            <a:stCxn id="133" idx="4"/>
          </p:cNvCxnSpPr>
          <p:nvPr/>
        </p:nvCxnSpPr>
        <p:spPr>
          <a:xfrm>
            <a:off x="6685704" y="5533004"/>
            <a:ext cx="0" cy="430657"/>
          </a:xfrm>
          <a:prstGeom prst="line">
            <a:avLst/>
          </a:prstGeom>
          <a:ln w="63500">
            <a:solidFill>
              <a:schemeClr val="bg1">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a:extLst>
              <a:ext uri="{FF2B5EF4-FFF2-40B4-BE49-F238E27FC236}">
                <a16:creationId xmlns:a16="http://schemas.microsoft.com/office/drawing/2014/main" id="{265F3D21-AC04-4E40-821C-84693B5D67C0}"/>
              </a:ext>
            </a:extLst>
          </p:cNvPr>
          <p:cNvCxnSpPr>
            <a:cxnSpLocks/>
            <a:stCxn id="139" idx="1"/>
            <a:endCxn id="133" idx="6"/>
          </p:cNvCxnSpPr>
          <p:nvPr/>
        </p:nvCxnSpPr>
        <p:spPr>
          <a:xfrm flipH="1">
            <a:off x="8242460" y="3973216"/>
            <a:ext cx="430826" cy="3032"/>
          </a:xfrm>
          <a:prstGeom prst="line">
            <a:avLst/>
          </a:prstGeom>
          <a:ln w="63500">
            <a:solidFill>
              <a:schemeClr val="bg1">
                <a:lumMod val="50000"/>
              </a:schemeClr>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7" name="直接连接符 136">
            <a:extLst>
              <a:ext uri="{FF2B5EF4-FFF2-40B4-BE49-F238E27FC236}">
                <a16:creationId xmlns:a16="http://schemas.microsoft.com/office/drawing/2014/main" id="{38377CFF-64EF-4411-84FD-793AE7110D42}"/>
              </a:ext>
            </a:extLst>
          </p:cNvPr>
          <p:cNvCxnSpPr>
            <a:cxnSpLocks/>
            <a:stCxn id="133" idx="2"/>
          </p:cNvCxnSpPr>
          <p:nvPr/>
        </p:nvCxnSpPr>
        <p:spPr>
          <a:xfrm flipH="1">
            <a:off x="4725519" y="3976248"/>
            <a:ext cx="403428" cy="0"/>
          </a:xfrm>
          <a:prstGeom prst="line">
            <a:avLst/>
          </a:prstGeom>
          <a:ln w="63500">
            <a:solidFill>
              <a:schemeClr val="bg1">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38" name="TextBox 32">
            <a:extLst>
              <a:ext uri="{FF2B5EF4-FFF2-40B4-BE49-F238E27FC236}">
                <a16:creationId xmlns:a16="http://schemas.microsoft.com/office/drawing/2014/main" id="{DBB600D1-016D-4EFA-93CF-2FE6DD01AEF8}"/>
              </a:ext>
            </a:extLst>
          </p:cNvPr>
          <p:cNvSpPr txBox="1"/>
          <p:nvPr/>
        </p:nvSpPr>
        <p:spPr>
          <a:xfrm>
            <a:off x="6439744" y="1435148"/>
            <a:ext cx="638252" cy="492443"/>
          </a:xfrm>
          <a:prstGeom prst="rect">
            <a:avLst/>
          </a:prstGeom>
          <a:noFill/>
        </p:spPr>
        <p:txBody>
          <a:bodyPr wrap="square" lIns="0" tIns="0" rIns="0" bIns="0" rtlCol="0">
            <a:spAutoFit/>
          </a:bodyPr>
          <a:lstStyle/>
          <a:p>
            <a:pPr algn="ctr"/>
            <a:r>
              <a:rPr lang="en-US" altLang="zh-CN" sz="3200" b="1" dirty="0">
                <a:solidFill>
                  <a:schemeClr val="tx2"/>
                </a:solidFill>
                <a:latin typeface="微软雅黑" pitchFamily="34" charset="-122"/>
                <a:ea typeface="微软雅黑" pitchFamily="34" charset="-122"/>
              </a:rPr>
              <a:t>01</a:t>
            </a:r>
            <a:endParaRPr lang="zh-CN" altLang="en-US" sz="3200" b="1" dirty="0">
              <a:solidFill>
                <a:schemeClr val="tx2"/>
              </a:solidFill>
              <a:latin typeface="微软雅黑" pitchFamily="34" charset="-122"/>
              <a:ea typeface="微软雅黑" pitchFamily="34" charset="-122"/>
            </a:endParaRPr>
          </a:p>
        </p:txBody>
      </p:sp>
      <p:sp>
        <p:nvSpPr>
          <p:cNvPr id="139" name="TextBox 33">
            <a:extLst>
              <a:ext uri="{FF2B5EF4-FFF2-40B4-BE49-F238E27FC236}">
                <a16:creationId xmlns:a16="http://schemas.microsoft.com/office/drawing/2014/main" id="{D76C09CA-D82C-4EAC-B650-D1EC9155805C}"/>
              </a:ext>
            </a:extLst>
          </p:cNvPr>
          <p:cNvSpPr txBox="1"/>
          <p:nvPr/>
        </p:nvSpPr>
        <p:spPr>
          <a:xfrm>
            <a:off x="8673286" y="3726994"/>
            <a:ext cx="638252" cy="492443"/>
          </a:xfrm>
          <a:prstGeom prst="rect">
            <a:avLst/>
          </a:prstGeom>
          <a:noFill/>
        </p:spPr>
        <p:txBody>
          <a:bodyPr wrap="square" lIns="0" tIns="0" rIns="0" bIns="0" rtlCol="0">
            <a:spAutoFit/>
          </a:bodyPr>
          <a:lstStyle/>
          <a:p>
            <a:pPr algn="ctr"/>
            <a:r>
              <a:rPr lang="en-US" altLang="zh-CN" sz="3200" b="1" dirty="0">
                <a:solidFill>
                  <a:schemeClr val="tx1">
                    <a:lumMod val="75000"/>
                    <a:lumOff val="25000"/>
                  </a:schemeClr>
                </a:solidFill>
                <a:latin typeface="微软雅黑" pitchFamily="34" charset="-122"/>
                <a:ea typeface="微软雅黑" pitchFamily="34" charset="-122"/>
              </a:rPr>
              <a:t>02</a:t>
            </a:r>
            <a:endParaRPr lang="zh-CN" altLang="en-US" sz="3200" b="1" dirty="0">
              <a:solidFill>
                <a:schemeClr val="tx1">
                  <a:lumMod val="75000"/>
                  <a:lumOff val="25000"/>
                </a:schemeClr>
              </a:solidFill>
              <a:latin typeface="微软雅黑" pitchFamily="34" charset="-122"/>
              <a:ea typeface="微软雅黑" pitchFamily="34" charset="-122"/>
            </a:endParaRPr>
          </a:p>
        </p:txBody>
      </p:sp>
      <p:sp>
        <p:nvSpPr>
          <p:cNvPr id="140" name="TextBox 36">
            <a:extLst>
              <a:ext uri="{FF2B5EF4-FFF2-40B4-BE49-F238E27FC236}">
                <a16:creationId xmlns:a16="http://schemas.microsoft.com/office/drawing/2014/main" id="{BD7BF5CD-506F-489B-BFF5-98CED141487F}"/>
              </a:ext>
            </a:extLst>
          </p:cNvPr>
          <p:cNvSpPr txBox="1"/>
          <p:nvPr/>
        </p:nvSpPr>
        <p:spPr>
          <a:xfrm>
            <a:off x="6439744" y="6019936"/>
            <a:ext cx="638252" cy="492443"/>
          </a:xfrm>
          <a:prstGeom prst="rect">
            <a:avLst/>
          </a:prstGeom>
          <a:noFill/>
        </p:spPr>
        <p:txBody>
          <a:bodyPr wrap="square" lIns="0" tIns="0" rIns="0" bIns="0" rtlCol="0">
            <a:spAutoFit/>
          </a:bodyPr>
          <a:lstStyle/>
          <a:p>
            <a:pPr algn="ctr"/>
            <a:r>
              <a:rPr lang="en-US" altLang="zh-CN" sz="3200" b="1" dirty="0">
                <a:solidFill>
                  <a:schemeClr val="tx2"/>
                </a:solidFill>
                <a:latin typeface="微软雅黑" pitchFamily="34" charset="-122"/>
                <a:ea typeface="微软雅黑" pitchFamily="34" charset="-122"/>
              </a:rPr>
              <a:t>03</a:t>
            </a:r>
            <a:endParaRPr lang="zh-CN" altLang="en-US" sz="3200" b="1" dirty="0">
              <a:solidFill>
                <a:schemeClr val="tx2"/>
              </a:solidFill>
              <a:latin typeface="微软雅黑" pitchFamily="34" charset="-122"/>
              <a:ea typeface="微软雅黑" pitchFamily="34" charset="-122"/>
            </a:endParaRPr>
          </a:p>
        </p:txBody>
      </p:sp>
      <p:sp>
        <p:nvSpPr>
          <p:cNvPr id="141" name="TextBox 37">
            <a:extLst>
              <a:ext uri="{FF2B5EF4-FFF2-40B4-BE49-F238E27FC236}">
                <a16:creationId xmlns:a16="http://schemas.microsoft.com/office/drawing/2014/main" id="{9DCB6241-0A03-4F6A-BD0C-E52F4B9F2785}"/>
              </a:ext>
            </a:extLst>
          </p:cNvPr>
          <p:cNvSpPr txBox="1"/>
          <p:nvPr/>
        </p:nvSpPr>
        <p:spPr>
          <a:xfrm>
            <a:off x="4136296" y="3777794"/>
            <a:ext cx="638252" cy="492443"/>
          </a:xfrm>
          <a:prstGeom prst="rect">
            <a:avLst/>
          </a:prstGeom>
          <a:noFill/>
        </p:spPr>
        <p:txBody>
          <a:bodyPr wrap="square" lIns="0" tIns="0" rIns="0" bIns="0" rtlCol="0">
            <a:spAutoFit/>
          </a:bodyPr>
          <a:lstStyle/>
          <a:p>
            <a:pPr algn="ctr"/>
            <a:r>
              <a:rPr lang="en-US" altLang="zh-CN" sz="3200" b="1" dirty="0">
                <a:solidFill>
                  <a:schemeClr val="tx1">
                    <a:lumMod val="75000"/>
                    <a:lumOff val="25000"/>
                  </a:schemeClr>
                </a:solidFill>
                <a:latin typeface="微软雅黑" pitchFamily="34" charset="-122"/>
                <a:ea typeface="微软雅黑" pitchFamily="34" charset="-122"/>
              </a:rPr>
              <a:t>04</a:t>
            </a:r>
            <a:endParaRPr lang="zh-CN" altLang="en-US" sz="3200" b="1" dirty="0">
              <a:solidFill>
                <a:schemeClr val="tx1">
                  <a:lumMod val="75000"/>
                  <a:lumOff val="25000"/>
                </a:schemeClr>
              </a:solidFill>
              <a:latin typeface="微软雅黑" pitchFamily="34" charset="-122"/>
              <a:ea typeface="微软雅黑" pitchFamily="34" charset="-122"/>
            </a:endParaRPr>
          </a:p>
        </p:txBody>
      </p:sp>
      <p:cxnSp>
        <p:nvCxnSpPr>
          <p:cNvPr id="142" name="直接连接符 141">
            <a:extLst>
              <a:ext uri="{FF2B5EF4-FFF2-40B4-BE49-F238E27FC236}">
                <a16:creationId xmlns:a16="http://schemas.microsoft.com/office/drawing/2014/main" id="{B453F0C9-F0EA-4332-9F73-6D19A0A01AD9}"/>
              </a:ext>
            </a:extLst>
          </p:cNvPr>
          <p:cNvCxnSpPr/>
          <p:nvPr/>
        </p:nvCxnSpPr>
        <p:spPr>
          <a:xfrm>
            <a:off x="7425330" y="1451433"/>
            <a:ext cx="0" cy="112254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4DF1DCCF-116B-49B3-96C5-7725B5B5AD7B}"/>
              </a:ext>
            </a:extLst>
          </p:cNvPr>
          <p:cNvCxnSpPr>
            <a:stCxn id="138" idx="3"/>
          </p:cNvCxnSpPr>
          <p:nvPr/>
        </p:nvCxnSpPr>
        <p:spPr>
          <a:xfrm>
            <a:off x="7077996" y="1681370"/>
            <a:ext cx="352948" cy="1"/>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A38D4B57-3E05-442C-84C1-106F61FD37C6}"/>
              </a:ext>
            </a:extLst>
          </p:cNvPr>
          <p:cNvCxnSpPr/>
          <p:nvPr/>
        </p:nvCxnSpPr>
        <p:spPr>
          <a:xfrm>
            <a:off x="9527276" y="3399086"/>
            <a:ext cx="0" cy="192324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6D1CD207-AA6F-4358-A5E7-3E3A45D4E61E}"/>
              </a:ext>
            </a:extLst>
          </p:cNvPr>
          <p:cNvCxnSpPr>
            <a:cxnSpLocks/>
          </p:cNvCxnSpPr>
          <p:nvPr/>
        </p:nvCxnSpPr>
        <p:spPr>
          <a:xfrm>
            <a:off x="9311538" y="3943893"/>
            <a:ext cx="221352"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1B91B87A-0D5B-422C-B93B-CC180599FBB7}"/>
              </a:ext>
            </a:extLst>
          </p:cNvPr>
          <p:cNvCxnSpPr/>
          <p:nvPr/>
        </p:nvCxnSpPr>
        <p:spPr>
          <a:xfrm>
            <a:off x="6031376" y="5432036"/>
            <a:ext cx="0" cy="1063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6CD35D84-D455-4360-80B5-604D3014A1AC}"/>
              </a:ext>
            </a:extLst>
          </p:cNvPr>
          <p:cNvCxnSpPr/>
          <p:nvPr/>
        </p:nvCxnSpPr>
        <p:spPr>
          <a:xfrm flipH="1">
            <a:off x="6031377" y="6253457"/>
            <a:ext cx="352949"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607D3C1D-79A5-432C-B4ED-4C51D6EE335C}"/>
              </a:ext>
            </a:extLst>
          </p:cNvPr>
          <p:cNvCxnSpPr/>
          <p:nvPr/>
        </p:nvCxnSpPr>
        <p:spPr>
          <a:xfrm>
            <a:off x="3939118" y="2829641"/>
            <a:ext cx="0" cy="2006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1D819A96-8F4C-44C3-89F8-C2722FAC2089}"/>
              </a:ext>
            </a:extLst>
          </p:cNvPr>
          <p:cNvCxnSpPr>
            <a:cxnSpLocks/>
          </p:cNvCxnSpPr>
          <p:nvPr/>
        </p:nvCxnSpPr>
        <p:spPr>
          <a:xfrm flipH="1">
            <a:off x="3939119" y="3994693"/>
            <a:ext cx="201081"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151" name="TextBox 29">
            <a:extLst>
              <a:ext uri="{FF2B5EF4-FFF2-40B4-BE49-F238E27FC236}">
                <a16:creationId xmlns:a16="http://schemas.microsoft.com/office/drawing/2014/main" id="{F38AD77F-8C96-4238-AF95-C21D91B98CD2}"/>
              </a:ext>
            </a:extLst>
          </p:cNvPr>
          <p:cNvSpPr txBox="1"/>
          <p:nvPr/>
        </p:nvSpPr>
        <p:spPr>
          <a:xfrm>
            <a:off x="5509078" y="3086752"/>
            <a:ext cx="2353249" cy="1815882"/>
          </a:xfrm>
          <a:prstGeom prst="rect">
            <a:avLst/>
          </a:prstGeom>
          <a:noFill/>
        </p:spPr>
        <p:txBody>
          <a:bodyPr wrap="square" rtlCol="0">
            <a:spAutoFit/>
          </a:bodyPr>
          <a:lstStyle/>
          <a:p>
            <a:pPr algn="ctr"/>
            <a:r>
              <a:rPr lang="zh-CN" altLang="en-US" sz="1600" b="1" dirty="0">
                <a:solidFill>
                  <a:schemeClr val="bg1"/>
                </a:solidFill>
                <a:latin typeface="等线" panose="02010600030101010101" pitchFamily="2" charset="-122"/>
                <a:ea typeface="等线" panose="02010600030101010101" pitchFamily="2" charset="-122"/>
              </a:rPr>
              <a:t>现有软件架构模型对于模块的划分不足以建立起代码缺陷与软件架构之间的联系，亟需一种新型的、可重叠的划分模型，以便更好地从架构角度来维护软件质量</a:t>
            </a:r>
          </a:p>
        </p:txBody>
      </p:sp>
      <p:sp>
        <p:nvSpPr>
          <p:cNvPr id="153" name="TextBox 53">
            <a:extLst>
              <a:ext uri="{FF2B5EF4-FFF2-40B4-BE49-F238E27FC236}">
                <a16:creationId xmlns:a16="http://schemas.microsoft.com/office/drawing/2014/main" id="{2CBAA7F0-D6EA-457D-ABBD-A30F2D3137DD}"/>
              </a:ext>
            </a:extLst>
          </p:cNvPr>
          <p:cNvSpPr txBox="1"/>
          <p:nvPr/>
        </p:nvSpPr>
        <p:spPr>
          <a:xfrm>
            <a:off x="7615580" y="1352419"/>
            <a:ext cx="4119886" cy="132279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599" b="1" dirty="0">
                <a:solidFill>
                  <a:schemeClr val="bg2">
                    <a:lumMod val="25000"/>
                  </a:schemeClr>
                </a:solidFill>
                <a:latin typeface="等线" panose="02010600030101010101" pitchFamily="2" charset="-122"/>
                <a:ea typeface="等线" panose="02010600030101010101" pitchFamily="2" charset="-122"/>
              </a:rPr>
              <a:t>如果一个在架构上有影响的文件</a:t>
            </a:r>
            <a:r>
              <a:rPr lang="en-US" altLang="zh-CN" sz="1599" b="1" dirty="0">
                <a:solidFill>
                  <a:schemeClr val="bg2">
                    <a:lumMod val="25000"/>
                  </a:schemeClr>
                </a:solidFill>
                <a:latin typeface="等线" panose="02010600030101010101" pitchFamily="2" charset="-122"/>
                <a:ea typeface="等线" panose="02010600030101010101" pitchFamily="2" charset="-122"/>
              </a:rPr>
              <a:t>(</a:t>
            </a:r>
            <a:r>
              <a:rPr lang="zh-CN" altLang="en-US" sz="1599" b="1" dirty="0">
                <a:solidFill>
                  <a:schemeClr val="bg2">
                    <a:lumMod val="25000"/>
                  </a:schemeClr>
                </a:solidFill>
                <a:latin typeface="等线" panose="02010600030101010101" pitchFamily="2" charset="-122"/>
                <a:ea typeface="等线" panose="02010600030101010101" pitchFamily="2" charset="-122"/>
              </a:rPr>
              <a:t>设计规则</a:t>
            </a:r>
            <a:r>
              <a:rPr lang="en-US" altLang="zh-CN" sz="1599" b="1" dirty="0">
                <a:solidFill>
                  <a:schemeClr val="bg2">
                    <a:lumMod val="25000"/>
                  </a:schemeClr>
                </a:solidFill>
                <a:latin typeface="等线" panose="02010600030101010101" pitchFamily="2" charset="-122"/>
                <a:ea typeface="等线" panose="02010600030101010101" pitchFamily="2" charset="-122"/>
              </a:rPr>
              <a:t>)</a:t>
            </a:r>
            <a:r>
              <a:rPr lang="zh-CN" altLang="en-US" sz="1599" b="1" dirty="0">
                <a:solidFill>
                  <a:schemeClr val="bg2">
                    <a:lumMod val="25000"/>
                  </a:schemeClr>
                </a:solidFill>
                <a:latin typeface="等线" panose="02010600030101010101" pitchFamily="2" charset="-122"/>
                <a:ea typeface="等线" panose="02010600030101010101" pitchFamily="2" charset="-122"/>
              </a:rPr>
              <a:t>容易出现</a:t>
            </a:r>
            <a:r>
              <a:rPr lang="en-US" altLang="zh-CN" sz="1599" b="1" dirty="0">
                <a:solidFill>
                  <a:schemeClr val="bg2">
                    <a:lumMod val="25000"/>
                  </a:schemeClr>
                </a:solidFill>
                <a:latin typeface="等线" panose="02010600030101010101" pitchFamily="2" charset="-122"/>
                <a:ea typeface="等线" panose="02010600030101010101" pitchFamily="2" charset="-122"/>
              </a:rPr>
              <a:t>bug</a:t>
            </a:r>
            <a:r>
              <a:rPr lang="zh-CN" altLang="en-US" sz="1599" b="1" dirty="0">
                <a:solidFill>
                  <a:schemeClr val="bg2">
                    <a:lumMod val="25000"/>
                  </a:schemeClr>
                </a:solidFill>
                <a:latin typeface="等线" panose="02010600030101010101" pitchFamily="2" charset="-122"/>
                <a:ea typeface="等线" panose="02010600030101010101" pitchFamily="2" charset="-122"/>
              </a:rPr>
              <a:t>，那么其设计空间中的文件是否也可能出现</a:t>
            </a:r>
            <a:r>
              <a:rPr lang="en-US" altLang="zh-CN" sz="1599" b="1" dirty="0">
                <a:solidFill>
                  <a:schemeClr val="bg2">
                    <a:lumMod val="25000"/>
                  </a:schemeClr>
                </a:solidFill>
                <a:latin typeface="等线" panose="02010600030101010101" pitchFamily="2" charset="-122"/>
                <a:ea typeface="等线" panose="02010600030101010101" pitchFamily="2" charset="-122"/>
              </a:rPr>
              <a:t>bug</a:t>
            </a:r>
            <a:r>
              <a:rPr lang="zh-CN" altLang="en-US" sz="1599" b="1" dirty="0">
                <a:solidFill>
                  <a:schemeClr val="bg2">
                    <a:lumMod val="25000"/>
                  </a:schemeClr>
                </a:solidFill>
                <a:latin typeface="等线" panose="02010600030101010101" pitchFamily="2" charset="-122"/>
                <a:ea typeface="等线" panose="02010600030101010101" pitchFamily="2" charset="-122"/>
              </a:rPr>
              <a:t>，并且比其他随机设计空间更容易出现</a:t>
            </a:r>
            <a:r>
              <a:rPr lang="en-US" altLang="zh-CN" sz="1599" b="1" dirty="0">
                <a:solidFill>
                  <a:schemeClr val="bg2">
                    <a:lumMod val="25000"/>
                  </a:schemeClr>
                </a:solidFill>
                <a:latin typeface="等线" panose="02010600030101010101" pitchFamily="2" charset="-122"/>
                <a:ea typeface="等线" panose="02010600030101010101" pitchFamily="2" charset="-122"/>
              </a:rPr>
              <a:t>bug?</a:t>
            </a:r>
            <a:r>
              <a:rPr lang="zh-CN" altLang="en-US" sz="1599" b="1" dirty="0">
                <a:solidFill>
                  <a:schemeClr val="bg2">
                    <a:lumMod val="25000"/>
                  </a:schemeClr>
                </a:solidFill>
                <a:latin typeface="等线" panose="02010600030101010101" pitchFamily="2" charset="-122"/>
                <a:ea typeface="等线" panose="02010600030101010101" pitchFamily="2" charset="-122"/>
              </a:rPr>
              <a:t>这个问题的答案将帮助我们理解设计规则对架构的影响。</a:t>
            </a:r>
          </a:p>
        </p:txBody>
      </p:sp>
      <p:sp>
        <p:nvSpPr>
          <p:cNvPr id="155" name="TextBox 53">
            <a:extLst>
              <a:ext uri="{FF2B5EF4-FFF2-40B4-BE49-F238E27FC236}">
                <a16:creationId xmlns:a16="http://schemas.microsoft.com/office/drawing/2014/main" id="{CB36E742-BF30-47DA-AAE2-F7584ED66B5E}"/>
              </a:ext>
            </a:extLst>
          </p:cNvPr>
          <p:cNvSpPr txBox="1"/>
          <p:nvPr/>
        </p:nvSpPr>
        <p:spPr>
          <a:xfrm>
            <a:off x="9607474" y="3430692"/>
            <a:ext cx="2120470" cy="1814984"/>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599" b="1" dirty="0">
                <a:solidFill>
                  <a:schemeClr val="bg2">
                    <a:lumMod val="25000"/>
                  </a:schemeClr>
                </a:solidFill>
                <a:latin typeface="等线" panose="02010600030101010101" pitchFamily="2" charset="-122"/>
                <a:ea typeface="等线" panose="02010600030101010101" pitchFamily="2" charset="-122"/>
              </a:rPr>
              <a:t>容易产生错误的文件在架构上连接到什么程度</a:t>
            </a:r>
            <a:r>
              <a:rPr lang="en-US" altLang="zh-CN" sz="1599" b="1" dirty="0">
                <a:solidFill>
                  <a:schemeClr val="bg2">
                    <a:lumMod val="25000"/>
                  </a:schemeClr>
                </a:solidFill>
                <a:latin typeface="等线" panose="02010600030101010101" pitchFamily="2" charset="-122"/>
                <a:ea typeface="等线" panose="02010600030101010101" pitchFamily="2" charset="-122"/>
              </a:rPr>
              <a:t>?</a:t>
            </a:r>
            <a:r>
              <a:rPr lang="zh-CN" altLang="en-US" sz="1599" b="1" dirty="0">
                <a:solidFill>
                  <a:schemeClr val="bg2">
                    <a:lumMod val="25000"/>
                  </a:schemeClr>
                </a:solidFill>
                <a:latin typeface="等线" panose="02010600030101010101" pitchFamily="2" charset="-122"/>
                <a:ea typeface="等线" panose="02010600030101010101" pitchFamily="2" charset="-122"/>
              </a:rPr>
              <a:t>如果大部分容易出错的文件被捕获在几个架构根中，这就意味着体系结构对软件质量的重大影响。</a:t>
            </a:r>
            <a:endParaRPr lang="en-US" altLang="zh-CN" sz="1599" b="1" dirty="0">
              <a:solidFill>
                <a:schemeClr val="bg2">
                  <a:lumMod val="25000"/>
                </a:schemeClr>
              </a:solidFill>
              <a:latin typeface="等线" panose="02010600030101010101" pitchFamily="2" charset="-122"/>
              <a:ea typeface="等线" panose="02010600030101010101" pitchFamily="2" charset="-122"/>
            </a:endParaRPr>
          </a:p>
        </p:txBody>
      </p:sp>
      <p:sp>
        <p:nvSpPr>
          <p:cNvPr id="157" name="TextBox 53">
            <a:extLst>
              <a:ext uri="{FF2B5EF4-FFF2-40B4-BE49-F238E27FC236}">
                <a16:creationId xmlns:a16="http://schemas.microsoft.com/office/drawing/2014/main" id="{4CE7FD6A-3E21-410B-AFF3-53F125EE7F81}"/>
              </a:ext>
            </a:extLst>
          </p:cNvPr>
          <p:cNvSpPr txBox="1"/>
          <p:nvPr/>
        </p:nvSpPr>
        <p:spPr>
          <a:xfrm>
            <a:off x="3149601" y="5442612"/>
            <a:ext cx="2756354" cy="107670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ctr">
              <a:lnSpc>
                <a:spcPct val="100000"/>
              </a:lnSpc>
            </a:pPr>
            <a:r>
              <a:rPr lang="zh-CN" altLang="en-US" sz="1599" b="1" dirty="0">
                <a:solidFill>
                  <a:schemeClr val="bg2">
                    <a:lumMod val="25000"/>
                  </a:schemeClr>
                </a:solidFill>
                <a:latin typeface="等线" panose="02010600030101010101" pitchFamily="2" charset="-122"/>
                <a:ea typeface="等线" panose="02010600030101010101" pitchFamily="2" charset="-122"/>
              </a:rPr>
              <a:t>在项目发展过程中，这些主要根源是长期和持久的吗？这个问题的答案将帮助我们理解架构的影响是否持久。</a:t>
            </a:r>
          </a:p>
        </p:txBody>
      </p:sp>
      <p:sp>
        <p:nvSpPr>
          <p:cNvPr id="159" name="TextBox 53">
            <a:extLst>
              <a:ext uri="{FF2B5EF4-FFF2-40B4-BE49-F238E27FC236}">
                <a16:creationId xmlns:a16="http://schemas.microsoft.com/office/drawing/2014/main" id="{6FB02928-0840-41EA-A259-BC0A52F6916E}"/>
              </a:ext>
            </a:extLst>
          </p:cNvPr>
          <p:cNvSpPr txBox="1"/>
          <p:nvPr/>
        </p:nvSpPr>
        <p:spPr>
          <a:xfrm>
            <a:off x="2476907" y="2829641"/>
            <a:ext cx="1458214" cy="206107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599" b="1" dirty="0">
                <a:solidFill>
                  <a:schemeClr val="bg2">
                    <a:lumMod val="25000"/>
                  </a:schemeClr>
                </a:solidFill>
                <a:latin typeface="等线" panose="02010600030101010101" pitchFamily="2" charset="-122"/>
                <a:ea typeface="等线" panose="02010600030101010101" pitchFamily="2" charset="-122"/>
              </a:rPr>
              <a:t>这些根源是否包含可能导致</a:t>
            </a:r>
            <a:r>
              <a:rPr lang="en-US" altLang="zh-CN" sz="1599" b="1" dirty="0">
                <a:solidFill>
                  <a:schemeClr val="bg2">
                    <a:lumMod val="25000"/>
                  </a:schemeClr>
                </a:solidFill>
                <a:latin typeface="等线" panose="02010600030101010101" pitchFamily="2" charset="-122"/>
                <a:ea typeface="等线" panose="02010600030101010101" pitchFamily="2" charset="-122"/>
              </a:rPr>
              <a:t>bug</a:t>
            </a:r>
            <a:r>
              <a:rPr lang="zh-CN" altLang="en-US" sz="1599" b="1" dirty="0">
                <a:solidFill>
                  <a:schemeClr val="bg2">
                    <a:lumMod val="25000"/>
                  </a:schemeClr>
                </a:solidFill>
                <a:latin typeface="等线" panose="02010600030101010101" pitchFamily="2" charset="-122"/>
                <a:ea typeface="等线" panose="02010600030101010101" pitchFamily="2" charset="-122"/>
              </a:rPr>
              <a:t>倾向的架构缺陷</a:t>
            </a:r>
            <a:r>
              <a:rPr lang="en-US" altLang="zh-CN" sz="1599" b="1" dirty="0">
                <a:solidFill>
                  <a:schemeClr val="bg2">
                    <a:lumMod val="25000"/>
                  </a:schemeClr>
                </a:solidFill>
                <a:latin typeface="等线" panose="02010600030101010101" pitchFamily="2" charset="-122"/>
                <a:ea typeface="等线" panose="02010600030101010101" pitchFamily="2" charset="-122"/>
              </a:rPr>
              <a:t>?</a:t>
            </a:r>
            <a:r>
              <a:rPr lang="zh-CN" altLang="en-US" sz="1599" b="1" dirty="0">
                <a:solidFill>
                  <a:schemeClr val="bg2">
                    <a:lumMod val="25000"/>
                  </a:schemeClr>
                </a:solidFill>
                <a:latin typeface="等线" panose="02010600030101010101" pitchFamily="2" charset="-122"/>
                <a:ea typeface="等线" panose="02010600030101010101" pitchFamily="2" charset="-122"/>
              </a:rPr>
              <a:t>最后，我们想了解这些容易出错的文件背后的架构问题是什么。</a:t>
            </a:r>
          </a:p>
        </p:txBody>
      </p:sp>
    </p:spTree>
    <p:extLst>
      <p:ext uri="{BB962C8B-B14F-4D97-AF65-F5344CB8AC3E}">
        <p14:creationId xmlns:p14="http://schemas.microsoft.com/office/powerpoint/2010/main" val="95461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a:extLst>
              <a:ext uri="{FF2B5EF4-FFF2-40B4-BE49-F238E27FC236}">
                <a16:creationId xmlns:a16="http://schemas.microsoft.com/office/drawing/2014/main" id="{1F7CA8D9-3A85-4827-9206-08C3DF19DAA3}"/>
              </a:ext>
            </a:extLst>
          </p:cNvPr>
          <p:cNvSpPr/>
          <p:nvPr/>
        </p:nvSpPr>
        <p:spPr>
          <a:xfrm>
            <a:off x="-16121" y="206842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要解决的问题</a:t>
            </a:r>
          </a:p>
          <a:p>
            <a:pPr algn="ctr"/>
            <a:r>
              <a:rPr lang="zh-CN" altLang="en-US" sz="1600" b="1" dirty="0">
                <a:solidFill>
                  <a:schemeClr val="tx2"/>
                </a:solidFill>
                <a:latin typeface="等线" panose="02010600030101010101" pitchFamily="2" charset="-122"/>
                <a:ea typeface="等线" panose="02010600030101010101" pitchFamily="2" charset="-122"/>
              </a:rPr>
              <a:t>技术路线</a:t>
            </a:r>
          </a:p>
        </p:txBody>
      </p:sp>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技术路线</a:t>
            </a:r>
          </a:p>
        </p:txBody>
      </p:sp>
      <p:sp>
        <p:nvSpPr>
          <p:cNvPr id="95" name="矩形 94">
            <a:extLst>
              <a:ext uri="{FF2B5EF4-FFF2-40B4-BE49-F238E27FC236}">
                <a16:creationId xmlns:a16="http://schemas.microsoft.com/office/drawing/2014/main" id="{493A6769-DBA0-4DF0-8838-6DF6B932AEFE}"/>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96" name="矩形 95">
            <a:extLst>
              <a:ext uri="{FF2B5EF4-FFF2-40B4-BE49-F238E27FC236}">
                <a16:creationId xmlns:a16="http://schemas.microsoft.com/office/drawing/2014/main" id="{C3EBB1FF-4999-4CA1-9937-CC220FD9B8F9}"/>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97" name="矩形 96">
            <a:extLst>
              <a:ext uri="{FF2B5EF4-FFF2-40B4-BE49-F238E27FC236}">
                <a16:creationId xmlns:a16="http://schemas.microsoft.com/office/drawing/2014/main" id="{DB3FFD86-8537-41B5-9D76-FEC6ED2A24D1}"/>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2C3A1CBA-FC7A-40D2-8315-FFF241FB555E}"/>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99" name="矩形 98">
            <a:extLst>
              <a:ext uri="{FF2B5EF4-FFF2-40B4-BE49-F238E27FC236}">
                <a16:creationId xmlns:a16="http://schemas.microsoft.com/office/drawing/2014/main" id="{2EDFE9FD-4E8F-48F2-8C6F-6A329B0F668D}"/>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100" name="矩形 99">
            <a:extLst>
              <a:ext uri="{FF2B5EF4-FFF2-40B4-BE49-F238E27FC236}">
                <a16:creationId xmlns:a16="http://schemas.microsoft.com/office/drawing/2014/main" id="{3F552D9B-CA42-4548-AC10-3E27D1366A7C}"/>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101" name="矩形 100">
            <a:extLst>
              <a:ext uri="{FF2B5EF4-FFF2-40B4-BE49-F238E27FC236}">
                <a16:creationId xmlns:a16="http://schemas.microsoft.com/office/drawing/2014/main" id="{28A8DF06-B966-4B2B-9CA7-B9D19D26FA45}"/>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103" name="矩形 102">
            <a:extLst>
              <a:ext uri="{FF2B5EF4-FFF2-40B4-BE49-F238E27FC236}">
                <a16:creationId xmlns:a16="http://schemas.microsoft.com/office/drawing/2014/main" id="{1336FC02-7DEE-4094-AA58-F9D00A35EB3A}"/>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104" name="矩形 103">
            <a:extLst>
              <a:ext uri="{FF2B5EF4-FFF2-40B4-BE49-F238E27FC236}">
                <a16:creationId xmlns:a16="http://schemas.microsoft.com/office/drawing/2014/main" id="{D13B0784-8CD2-4CC9-9B8D-84477AC02F37}"/>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105" name="图片 104">
            <a:extLst>
              <a:ext uri="{FF2B5EF4-FFF2-40B4-BE49-F238E27FC236}">
                <a16:creationId xmlns:a16="http://schemas.microsoft.com/office/drawing/2014/main" id="{DBB7B51D-7667-4544-8377-8557E289AEF3}"/>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sp>
        <p:nvSpPr>
          <p:cNvPr id="2" name="矩形 1">
            <a:extLst>
              <a:ext uri="{FF2B5EF4-FFF2-40B4-BE49-F238E27FC236}">
                <a16:creationId xmlns:a16="http://schemas.microsoft.com/office/drawing/2014/main" id="{214872B1-E37F-4243-B7B4-8D36EAE73EC6}"/>
              </a:ext>
            </a:extLst>
          </p:cNvPr>
          <p:cNvSpPr/>
          <p:nvPr/>
        </p:nvSpPr>
        <p:spPr>
          <a:xfrm>
            <a:off x="3182741" y="1535430"/>
            <a:ext cx="3315586" cy="923330"/>
          </a:xfrm>
          <a:prstGeom prst="rect">
            <a:avLst/>
          </a:prstGeom>
        </p:spPr>
        <p:txBody>
          <a:bodyPr wrap="square">
            <a:spAutoFit/>
          </a:bodyPr>
          <a:lstStyle/>
          <a:p>
            <a:r>
              <a:rPr lang="zh-CN" altLang="zh-CN" b="1" dirty="0">
                <a:latin typeface="等线" panose="02010600030101010101" pitchFamily="2" charset="-122"/>
                <a:ea typeface="等线" panose="02010600030101010101" pitchFamily="2" charset="-122"/>
                <a:cs typeface="Times New Roman" panose="02020603050405020304" pitchFamily="18" charset="0"/>
              </a:rPr>
              <a:t>建立完整的</a:t>
            </a:r>
            <a:r>
              <a:rPr lang="en-US" altLang="zh-CN" b="1" dirty="0" err="1">
                <a:latin typeface="等线" panose="02010600030101010101" pitchFamily="2" charset="-122"/>
                <a:ea typeface="等线" panose="02010600030101010101" pitchFamily="2" charset="-122"/>
              </a:rPr>
              <a:t>DRSpaces</a:t>
            </a:r>
            <a:r>
              <a:rPr lang="zh-CN" altLang="zh-CN" b="1" dirty="0">
                <a:latin typeface="等线" panose="02010600030101010101" pitchFamily="2" charset="-122"/>
                <a:ea typeface="等线" panose="02010600030101010101" pitchFamily="2" charset="-122"/>
                <a:cs typeface="Times New Roman" panose="02020603050405020304" pitchFamily="18" charset="0"/>
              </a:rPr>
              <a:t>，捕获所有源文件及其依赖项，用以表征软件系统的体系结构。</a:t>
            </a:r>
            <a:endParaRPr lang="zh-CN" altLang="en-US" b="1" dirty="0">
              <a:latin typeface="等线" panose="02010600030101010101" pitchFamily="2" charset="-122"/>
              <a:ea typeface="等线" panose="02010600030101010101" pitchFamily="2" charset="-122"/>
            </a:endParaRPr>
          </a:p>
        </p:txBody>
      </p:sp>
      <p:sp>
        <p:nvSpPr>
          <p:cNvPr id="47" name="Line 34">
            <a:extLst>
              <a:ext uri="{FF2B5EF4-FFF2-40B4-BE49-F238E27FC236}">
                <a16:creationId xmlns:a16="http://schemas.microsoft.com/office/drawing/2014/main" id="{0CFEB669-4C71-4B36-B8C5-AC7D1313924A}"/>
              </a:ext>
            </a:extLst>
          </p:cNvPr>
          <p:cNvSpPr>
            <a:spLocks noChangeShapeType="1"/>
          </p:cNvSpPr>
          <p:nvPr/>
        </p:nvSpPr>
        <p:spPr bwMode="auto">
          <a:xfrm>
            <a:off x="2684554" y="2310856"/>
            <a:ext cx="0" cy="3983391"/>
          </a:xfrm>
          <a:prstGeom prst="line">
            <a:avLst/>
          </a:prstGeom>
          <a:solidFill>
            <a:schemeClr val="accent1">
              <a:lumMod val="75000"/>
            </a:schemeClr>
          </a:solidFill>
          <a:ln w="34925">
            <a:solidFill>
              <a:schemeClr val="accent1"/>
            </a:solidFill>
            <a:round/>
          </a:ln>
        </p:spPr>
        <p:txBody>
          <a:bodyPr wrap="none" lIns="87043" tIns="43521" rIns="87043" bIns="43521" anchor="ctr"/>
          <a:lstStyle/>
          <a:p>
            <a:endParaRPr lang="zh-CN" altLang="en-US" sz="1700" dirty="0">
              <a:latin typeface="微软雅黑" panose="020B0503020204020204" pitchFamily="34" charset="-122"/>
              <a:ea typeface="微软雅黑" panose="020B0503020204020204" pitchFamily="34" charset="-122"/>
            </a:endParaRPr>
          </a:p>
        </p:txBody>
      </p:sp>
      <p:sp>
        <p:nvSpPr>
          <p:cNvPr id="51" name="椭圆 50">
            <a:extLst>
              <a:ext uri="{FF2B5EF4-FFF2-40B4-BE49-F238E27FC236}">
                <a16:creationId xmlns:a16="http://schemas.microsoft.com/office/drawing/2014/main" id="{C5B75089-7DE7-4DF9-8BDD-B694704CC408}"/>
              </a:ext>
            </a:extLst>
          </p:cNvPr>
          <p:cNvSpPr/>
          <p:nvPr/>
        </p:nvSpPr>
        <p:spPr>
          <a:xfrm>
            <a:off x="2190169" y="1502558"/>
            <a:ext cx="988769" cy="989075"/>
          </a:xfrm>
          <a:prstGeom prst="ellipse">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316" tIns="32658" rIns="65316" bIns="32658" rtlCol="0" anchor="ctr"/>
          <a:lstStyle/>
          <a:p>
            <a:pPr algn="ctr"/>
            <a:r>
              <a:rPr lang="en-US" altLang="zh-CN" sz="4400" b="1" dirty="0">
                <a:solidFill>
                  <a:schemeClr val="bg1"/>
                </a:solidFill>
                <a:latin typeface="微软雅黑" panose="020B0503020204020204" pitchFamily="34" charset="-122"/>
                <a:ea typeface="微软雅黑" panose="020B0503020204020204" pitchFamily="34" charset="-122"/>
              </a:rPr>
              <a:t>1</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8A34F0B-4933-4912-A24D-FAFB2529B367}"/>
              </a:ext>
            </a:extLst>
          </p:cNvPr>
          <p:cNvPicPr>
            <a:picLocks noChangeAspect="1"/>
          </p:cNvPicPr>
          <p:nvPr/>
        </p:nvPicPr>
        <p:blipFill>
          <a:blip r:embed="rId4"/>
          <a:stretch>
            <a:fillRect/>
          </a:stretch>
        </p:blipFill>
        <p:spPr>
          <a:xfrm>
            <a:off x="3301169" y="2491632"/>
            <a:ext cx="3078729" cy="3220376"/>
          </a:xfrm>
          <a:prstGeom prst="rect">
            <a:avLst/>
          </a:prstGeom>
        </p:spPr>
      </p:pic>
      <p:pic>
        <p:nvPicPr>
          <p:cNvPr id="4" name="图片 3">
            <a:extLst>
              <a:ext uri="{FF2B5EF4-FFF2-40B4-BE49-F238E27FC236}">
                <a16:creationId xmlns:a16="http://schemas.microsoft.com/office/drawing/2014/main" id="{49B4D62E-34A2-4D46-A8D3-71D2D93E9ED7}"/>
              </a:ext>
            </a:extLst>
          </p:cNvPr>
          <p:cNvPicPr>
            <a:picLocks noChangeAspect="1"/>
          </p:cNvPicPr>
          <p:nvPr/>
        </p:nvPicPr>
        <p:blipFill>
          <a:blip r:embed="rId5"/>
          <a:stretch>
            <a:fillRect/>
          </a:stretch>
        </p:blipFill>
        <p:spPr>
          <a:xfrm>
            <a:off x="7923817" y="2088764"/>
            <a:ext cx="3315582" cy="4314737"/>
          </a:xfrm>
          <a:prstGeom prst="rect">
            <a:avLst/>
          </a:prstGeom>
        </p:spPr>
      </p:pic>
      <p:sp>
        <p:nvSpPr>
          <p:cNvPr id="5" name="矩形 4">
            <a:extLst>
              <a:ext uri="{FF2B5EF4-FFF2-40B4-BE49-F238E27FC236}">
                <a16:creationId xmlns:a16="http://schemas.microsoft.com/office/drawing/2014/main" id="{C8D3312D-B7DB-4222-B9D7-DC02EDDB66DA}"/>
              </a:ext>
            </a:extLst>
          </p:cNvPr>
          <p:cNvSpPr/>
          <p:nvPr/>
        </p:nvSpPr>
        <p:spPr>
          <a:xfrm>
            <a:off x="3182741" y="5815380"/>
            <a:ext cx="3474732" cy="646331"/>
          </a:xfrm>
          <a:prstGeom prst="rect">
            <a:avLst/>
          </a:prstGeom>
        </p:spPr>
        <p:txBody>
          <a:bodyPr wrap="square">
            <a:spAutoFit/>
          </a:bodyPr>
          <a:lstStyle/>
          <a:p>
            <a:r>
              <a:rPr lang="zh-CN" altLang="zh-CN" b="1" dirty="0">
                <a:latin typeface="等线" panose="02010600030101010101" pitchFamily="2" charset="-122"/>
                <a:ea typeface="等线" panose="02010600030101010101" pitchFamily="2" charset="-122"/>
                <a:cs typeface="Times New Roman" panose="02020603050405020304" pitchFamily="18" charset="0"/>
              </a:rPr>
              <a:t>建立</a:t>
            </a:r>
            <a:r>
              <a:rPr lang="en-US" altLang="zh-CN" b="1" dirty="0" err="1">
                <a:latin typeface="等线" panose="02010600030101010101" pitchFamily="2" charset="-122"/>
                <a:ea typeface="等线" panose="02010600030101010101" pitchFamily="2" charset="-122"/>
                <a:cs typeface="Times New Roman" panose="02020603050405020304" pitchFamily="18" charset="0"/>
              </a:rPr>
              <a:t>BugSpace</a:t>
            </a:r>
            <a:r>
              <a:rPr lang="zh-CN" altLang="zh-CN" b="1" dirty="0">
                <a:latin typeface="等线" panose="02010600030101010101" pitchFamily="2" charset="-122"/>
                <a:ea typeface="等线" panose="02010600030101010101" pitchFamily="2" charset="-122"/>
                <a:cs typeface="Times New Roman" panose="02020603050405020304" pitchFamily="18" charset="0"/>
              </a:rPr>
              <a:t>，即软件系统中容易出错的文件集</a:t>
            </a:r>
            <a:endParaRPr lang="zh-CN" altLang="en-US" b="1" dirty="0">
              <a:latin typeface="等线" panose="02010600030101010101" pitchFamily="2" charset="-122"/>
              <a:ea typeface="等线" panose="02010600030101010101" pitchFamily="2" charset="-122"/>
              <a:cs typeface="Times New Roman" panose="02020603050405020304" pitchFamily="18" charset="0"/>
            </a:endParaRPr>
          </a:p>
        </p:txBody>
      </p:sp>
      <p:sp>
        <p:nvSpPr>
          <p:cNvPr id="66" name="椭圆 65">
            <a:extLst>
              <a:ext uri="{FF2B5EF4-FFF2-40B4-BE49-F238E27FC236}">
                <a16:creationId xmlns:a16="http://schemas.microsoft.com/office/drawing/2014/main" id="{AE63E908-1FCA-4B0A-A9FF-565A9A2AE809}"/>
              </a:ext>
            </a:extLst>
          </p:cNvPr>
          <p:cNvSpPr/>
          <p:nvPr/>
        </p:nvSpPr>
        <p:spPr>
          <a:xfrm>
            <a:off x="2185996" y="5580681"/>
            <a:ext cx="988769" cy="989075"/>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316" tIns="32658" rIns="65316" bIns="32658" rtlCol="0" anchor="ctr"/>
          <a:lstStyle/>
          <a:p>
            <a:pPr algn="ctr"/>
            <a:r>
              <a:rPr lang="en-US" altLang="zh-CN" sz="4400" b="1" dirty="0">
                <a:solidFill>
                  <a:schemeClr val="bg1"/>
                </a:solidFill>
                <a:latin typeface="微软雅黑" panose="020B0503020204020204" pitchFamily="34" charset="-122"/>
                <a:ea typeface="微软雅黑" panose="020B0503020204020204" pitchFamily="34" charset="-122"/>
              </a:rPr>
              <a:t>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230F72D-D9E8-49A6-AB50-C267F0D58E2F}"/>
              </a:ext>
            </a:extLst>
          </p:cNvPr>
          <p:cNvSpPr/>
          <p:nvPr/>
        </p:nvSpPr>
        <p:spPr>
          <a:xfrm>
            <a:off x="7805388" y="1610658"/>
            <a:ext cx="1733167" cy="369332"/>
          </a:xfrm>
          <a:prstGeom prst="rect">
            <a:avLst/>
          </a:prstGeom>
        </p:spPr>
        <p:txBody>
          <a:bodyPr wrap="square">
            <a:spAutoFit/>
          </a:bodyPr>
          <a:lstStyle/>
          <a:p>
            <a:r>
              <a:rPr lang="zh-CN" altLang="zh-CN" b="1" dirty="0">
                <a:latin typeface="等线" panose="02010600030101010101" pitchFamily="2" charset="-122"/>
                <a:ea typeface="等线" panose="02010600030101010101" pitchFamily="2" charset="-122"/>
                <a:cs typeface="Times New Roman" panose="02020603050405020304" pitchFamily="18" charset="0"/>
              </a:rPr>
              <a:t>检测</a:t>
            </a:r>
            <a:r>
              <a:rPr lang="en-US" altLang="zh-CN" b="1" dirty="0" err="1">
                <a:latin typeface="等线" panose="02010600030101010101" pitchFamily="2" charset="-122"/>
                <a:ea typeface="等线" panose="02010600030101010101" pitchFamily="2" charset="-122"/>
                <a:cs typeface="Times New Roman" panose="02020603050405020304" pitchFamily="18" charset="0"/>
              </a:rPr>
              <a:t>ArchRoots</a:t>
            </a:r>
            <a:endParaRPr lang="zh-CN" altLang="en-US" b="1" dirty="0">
              <a:latin typeface="等线" panose="02010600030101010101" pitchFamily="2" charset="-122"/>
              <a:ea typeface="等线" panose="02010600030101010101" pitchFamily="2" charset="-122"/>
              <a:cs typeface="Times New Roman" panose="02020603050405020304" pitchFamily="18" charset="0"/>
            </a:endParaRPr>
          </a:p>
        </p:txBody>
      </p:sp>
      <p:sp>
        <p:nvSpPr>
          <p:cNvPr id="71" name="Line 34">
            <a:extLst>
              <a:ext uri="{FF2B5EF4-FFF2-40B4-BE49-F238E27FC236}">
                <a16:creationId xmlns:a16="http://schemas.microsoft.com/office/drawing/2014/main" id="{66E68552-4EFC-48B9-91C9-04012A43797D}"/>
              </a:ext>
            </a:extLst>
          </p:cNvPr>
          <p:cNvSpPr>
            <a:spLocks noChangeShapeType="1"/>
          </p:cNvSpPr>
          <p:nvPr/>
        </p:nvSpPr>
        <p:spPr bwMode="auto">
          <a:xfrm>
            <a:off x="7280193" y="2491633"/>
            <a:ext cx="0" cy="3983391"/>
          </a:xfrm>
          <a:prstGeom prst="line">
            <a:avLst/>
          </a:prstGeom>
          <a:solidFill>
            <a:schemeClr val="accent1">
              <a:lumMod val="75000"/>
            </a:schemeClr>
          </a:solidFill>
          <a:ln w="34925">
            <a:solidFill>
              <a:schemeClr val="accent1"/>
            </a:solidFill>
            <a:round/>
          </a:ln>
        </p:spPr>
        <p:txBody>
          <a:bodyPr wrap="none" lIns="87043" tIns="43521" rIns="87043" bIns="43521" anchor="ctr"/>
          <a:lstStyle/>
          <a:p>
            <a:endParaRPr lang="zh-CN" altLang="en-US" sz="1700" dirty="0">
              <a:latin typeface="微软雅黑" panose="020B0503020204020204" pitchFamily="34" charset="-122"/>
              <a:ea typeface="微软雅黑" panose="020B0503020204020204" pitchFamily="34" charset="-122"/>
            </a:endParaRPr>
          </a:p>
        </p:txBody>
      </p:sp>
      <p:sp>
        <p:nvSpPr>
          <p:cNvPr id="67" name="椭圆 66">
            <a:extLst>
              <a:ext uri="{FF2B5EF4-FFF2-40B4-BE49-F238E27FC236}">
                <a16:creationId xmlns:a16="http://schemas.microsoft.com/office/drawing/2014/main" id="{C24278D6-19F7-43E4-AB67-626209131E8E}"/>
              </a:ext>
            </a:extLst>
          </p:cNvPr>
          <p:cNvSpPr/>
          <p:nvPr/>
        </p:nvSpPr>
        <p:spPr>
          <a:xfrm>
            <a:off x="6785809" y="1502557"/>
            <a:ext cx="988769" cy="9890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316" tIns="32658" rIns="65316" bIns="32658" rtlCol="0" anchor="ctr"/>
          <a:lstStyle/>
          <a:p>
            <a:pPr algn="ctr"/>
            <a:r>
              <a:rPr lang="en-US" altLang="zh-CN" sz="4400" b="1" dirty="0">
                <a:solidFill>
                  <a:schemeClr val="bg1"/>
                </a:solidFill>
                <a:latin typeface="微软雅黑" panose="020B0503020204020204" pitchFamily="34" charset="-122"/>
                <a:ea typeface="微软雅黑" panose="020B0503020204020204" pitchFamily="34" charset="-122"/>
              </a:rPr>
              <a:t>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22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a:extLst>
              <a:ext uri="{FF2B5EF4-FFF2-40B4-BE49-F238E27FC236}">
                <a16:creationId xmlns:a16="http://schemas.microsoft.com/office/drawing/2014/main" id="{1F7CA8D9-3A85-4827-9206-08C3DF19DAA3}"/>
              </a:ext>
            </a:extLst>
          </p:cNvPr>
          <p:cNvSpPr/>
          <p:nvPr/>
        </p:nvSpPr>
        <p:spPr>
          <a:xfrm>
            <a:off x="-16121" y="206842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solidFill>
                <a:latin typeface="等线" panose="02010600030101010101" pitchFamily="2" charset="-122"/>
                <a:ea typeface="等线" panose="02010600030101010101" pitchFamily="2" charset="-122"/>
              </a:rPr>
              <a:t>要解决的问题</a:t>
            </a:r>
          </a:p>
          <a:p>
            <a:pPr algn="ctr"/>
            <a:r>
              <a:rPr lang="zh-CN" altLang="en-US" sz="1600" b="1" dirty="0">
                <a:solidFill>
                  <a:schemeClr val="tx2"/>
                </a:solidFill>
                <a:latin typeface="等线" panose="02010600030101010101" pitchFamily="2" charset="-122"/>
                <a:ea typeface="等线" panose="02010600030101010101" pitchFamily="2" charset="-122"/>
              </a:rPr>
              <a:t>技术路线</a:t>
            </a:r>
          </a:p>
        </p:txBody>
      </p:sp>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en-US" altLang="zh-CN" sz="2800" b="1" dirty="0" err="1">
                <a:latin typeface="等线" panose="02010600030101010101" pitchFamily="2" charset="-122"/>
                <a:ea typeface="等线" panose="02010600030101010101" pitchFamily="2" charset="-122"/>
              </a:rPr>
              <a:t>ArchRoots</a:t>
            </a:r>
            <a:r>
              <a:rPr lang="zh-CN" altLang="en-US" sz="2800" b="1" dirty="0">
                <a:latin typeface="等线" panose="02010600030101010101" pitchFamily="2" charset="-122"/>
                <a:ea typeface="等线" panose="02010600030101010101" pitchFamily="2" charset="-122"/>
              </a:rPr>
              <a:t>检测框架</a:t>
            </a:r>
          </a:p>
        </p:txBody>
      </p:sp>
      <p:sp>
        <p:nvSpPr>
          <p:cNvPr id="95" name="矩形 94">
            <a:extLst>
              <a:ext uri="{FF2B5EF4-FFF2-40B4-BE49-F238E27FC236}">
                <a16:creationId xmlns:a16="http://schemas.microsoft.com/office/drawing/2014/main" id="{493A6769-DBA0-4DF0-8838-6DF6B932AEFE}"/>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96" name="矩形 95">
            <a:extLst>
              <a:ext uri="{FF2B5EF4-FFF2-40B4-BE49-F238E27FC236}">
                <a16:creationId xmlns:a16="http://schemas.microsoft.com/office/drawing/2014/main" id="{C3EBB1FF-4999-4CA1-9937-CC220FD9B8F9}"/>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97" name="矩形 96">
            <a:extLst>
              <a:ext uri="{FF2B5EF4-FFF2-40B4-BE49-F238E27FC236}">
                <a16:creationId xmlns:a16="http://schemas.microsoft.com/office/drawing/2014/main" id="{DB3FFD86-8537-41B5-9D76-FEC6ED2A24D1}"/>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2C3A1CBA-FC7A-40D2-8315-FFF241FB555E}"/>
              </a:ext>
            </a:extLst>
          </p:cNvPr>
          <p:cNvSpPr/>
          <p:nvPr/>
        </p:nvSpPr>
        <p:spPr>
          <a:xfrm>
            <a:off x="-14514" y="127957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论文概况</a:t>
            </a:r>
          </a:p>
        </p:txBody>
      </p:sp>
      <p:sp>
        <p:nvSpPr>
          <p:cNvPr id="99" name="矩形 98">
            <a:extLst>
              <a:ext uri="{FF2B5EF4-FFF2-40B4-BE49-F238E27FC236}">
                <a16:creationId xmlns:a16="http://schemas.microsoft.com/office/drawing/2014/main" id="{2EDFE9FD-4E8F-48F2-8C6F-6A329B0F668D}"/>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关键问题</a:t>
            </a:r>
            <a:endParaRPr lang="en-US" altLang="zh-CN" sz="1600" b="1" dirty="0">
              <a:latin typeface="等线" panose="02010600030101010101" pitchFamily="2" charset="-122"/>
              <a:ea typeface="等线" panose="02010600030101010101" pitchFamily="2" charset="-122"/>
            </a:endParaRPr>
          </a:p>
          <a:p>
            <a:pPr algn="ctr"/>
            <a:r>
              <a:rPr lang="zh-CN" altLang="en-US" sz="1600" b="1" dirty="0">
                <a:latin typeface="等线" panose="02010600030101010101" pitchFamily="2" charset="-122"/>
                <a:ea typeface="等线" panose="02010600030101010101" pitchFamily="2" charset="-122"/>
              </a:rPr>
              <a:t>解决方案</a:t>
            </a:r>
          </a:p>
        </p:txBody>
      </p:sp>
      <p:sp>
        <p:nvSpPr>
          <p:cNvPr id="100" name="矩形 99">
            <a:extLst>
              <a:ext uri="{FF2B5EF4-FFF2-40B4-BE49-F238E27FC236}">
                <a16:creationId xmlns:a16="http://schemas.microsoft.com/office/drawing/2014/main" id="{3F552D9B-CA42-4548-AC10-3E27D1366A7C}"/>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验证手段</a:t>
            </a:r>
          </a:p>
        </p:txBody>
      </p:sp>
      <p:sp>
        <p:nvSpPr>
          <p:cNvPr id="101" name="矩形 100">
            <a:extLst>
              <a:ext uri="{FF2B5EF4-FFF2-40B4-BE49-F238E27FC236}">
                <a16:creationId xmlns:a16="http://schemas.microsoft.com/office/drawing/2014/main" id="{28A8DF06-B966-4B2B-9CA7-B9D19D26FA45}"/>
              </a:ext>
            </a:extLst>
          </p:cNvPr>
          <p:cNvSpPr/>
          <p:nvPr/>
        </p:nvSpPr>
        <p:spPr>
          <a:xfrm>
            <a:off x="-16121" y="447648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结论</a:t>
            </a:r>
          </a:p>
        </p:txBody>
      </p:sp>
      <p:sp>
        <p:nvSpPr>
          <p:cNvPr id="103" name="矩形 102">
            <a:extLst>
              <a:ext uri="{FF2B5EF4-FFF2-40B4-BE49-F238E27FC236}">
                <a16:creationId xmlns:a16="http://schemas.microsoft.com/office/drawing/2014/main" id="{1336FC02-7DEE-4094-AA58-F9D00A35EB3A}"/>
              </a:ext>
            </a:extLst>
          </p:cNvPr>
          <p:cNvSpPr/>
          <p:nvPr/>
        </p:nvSpPr>
        <p:spPr>
          <a:xfrm>
            <a:off x="-6991" y="5295709"/>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总结与展望</a:t>
            </a:r>
          </a:p>
        </p:txBody>
      </p:sp>
      <p:sp>
        <p:nvSpPr>
          <p:cNvPr id="104" name="矩形 103">
            <a:extLst>
              <a:ext uri="{FF2B5EF4-FFF2-40B4-BE49-F238E27FC236}">
                <a16:creationId xmlns:a16="http://schemas.microsoft.com/office/drawing/2014/main" id="{D13B0784-8CD2-4CC9-9B8D-84477AC02F37}"/>
              </a:ext>
            </a:extLst>
          </p:cNvPr>
          <p:cNvSpPr/>
          <p:nvPr/>
        </p:nvSpPr>
        <p:spPr>
          <a:xfrm>
            <a:off x="-16121" y="611625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等线" panose="02010600030101010101" pitchFamily="2" charset="-122"/>
                <a:ea typeface="等线" panose="02010600030101010101" pitchFamily="2" charset="-122"/>
              </a:rPr>
              <a:t>重要参考文献</a:t>
            </a:r>
          </a:p>
        </p:txBody>
      </p:sp>
      <p:pic>
        <p:nvPicPr>
          <p:cNvPr id="105" name="图片 104">
            <a:extLst>
              <a:ext uri="{FF2B5EF4-FFF2-40B4-BE49-F238E27FC236}">
                <a16:creationId xmlns:a16="http://schemas.microsoft.com/office/drawing/2014/main" id="{DBB7B51D-7667-4544-8377-8557E289AEF3}"/>
              </a:ext>
            </a:extLst>
          </p:cNvPr>
          <p:cNvPicPr>
            <a:picLocks noChangeAspect="1"/>
          </p:cNvPicPr>
          <p:nvPr/>
        </p:nvPicPr>
        <p:blipFill rotWithShape="1">
          <a:blip r:embed="rId3">
            <a:extLst>
              <a:ext uri="{28A0092B-C50C-407E-A947-70E740481C1C}">
                <a14:useLocalDpi xmlns:a14="http://schemas.microsoft.com/office/drawing/2010/main" val="0"/>
              </a:ext>
            </a:extLst>
          </a:blip>
          <a:srcRect r="80819"/>
          <a:stretch/>
        </p:blipFill>
        <p:spPr>
          <a:xfrm>
            <a:off x="470749" y="244198"/>
            <a:ext cx="676714" cy="670820"/>
          </a:xfrm>
          <a:prstGeom prst="rect">
            <a:avLst/>
          </a:prstGeom>
        </p:spPr>
      </p:pic>
      <p:pic>
        <p:nvPicPr>
          <p:cNvPr id="7" name="图片 6">
            <a:extLst>
              <a:ext uri="{FF2B5EF4-FFF2-40B4-BE49-F238E27FC236}">
                <a16:creationId xmlns:a16="http://schemas.microsoft.com/office/drawing/2014/main" id="{D17BFC0C-35E8-4F9F-B46D-B903735838AF}"/>
              </a:ext>
            </a:extLst>
          </p:cNvPr>
          <p:cNvPicPr>
            <a:picLocks noChangeAspect="1"/>
          </p:cNvPicPr>
          <p:nvPr/>
        </p:nvPicPr>
        <p:blipFill>
          <a:blip r:embed="rId4"/>
          <a:stretch>
            <a:fillRect/>
          </a:stretch>
        </p:blipFill>
        <p:spPr>
          <a:xfrm>
            <a:off x="3160295" y="1540532"/>
            <a:ext cx="7385493" cy="4989696"/>
          </a:xfrm>
          <a:prstGeom prst="rect">
            <a:avLst/>
          </a:prstGeom>
        </p:spPr>
      </p:pic>
    </p:spTree>
    <p:extLst>
      <p:ext uri="{BB962C8B-B14F-4D97-AF65-F5344CB8AC3E}">
        <p14:creationId xmlns:p14="http://schemas.microsoft.com/office/powerpoint/2010/main" val="218563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2908497"/>
            <a:ext cx="31674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200" b="1" dirty="0">
                <a:solidFill>
                  <a:srgbClr val="447A8D"/>
                </a:solidFill>
                <a:latin typeface="微软雅黑" panose="020B0503020204020204" pitchFamily="34" charset="-122"/>
              </a:rPr>
              <a:t>关键问题</a:t>
            </a:r>
            <a:endParaRPr lang="en-US" altLang="zh-CN" sz="3200" b="1" dirty="0">
              <a:solidFill>
                <a:srgbClr val="447A8D"/>
              </a:solidFill>
              <a:latin typeface="微软雅黑" panose="020B0503020204020204" pitchFamily="34" charset="-122"/>
            </a:endParaRPr>
          </a:p>
          <a:p>
            <a:pPr algn="ctr" eaLnBrk="1" hangingPunct="1">
              <a:spcBef>
                <a:spcPct val="0"/>
              </a:spcBef>
              <a:buFontTx/>
              <a:buNone/>
            </a:pPr>
            <a:r>
              <a:rPr lang="zh-CN" altLang="en-US" sz="3200" b="1" dirty="0">
                <a:solidFill>
                  <a:srgbClr val="447A8D"/>
                </a:solidFill>
                <a:latin typeface="微软雅黑" panose="020B0503020204020204" pitchFamily="34" charset="-122"/>
              </a:rPr>
              <a:t>解决方案</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3</a:t>
            </a:r>
            <a:endParaRPr lang="zh-CN" altLang="en-US" sz="2599" b="1" dirty="0">
              <a:solidFill>
                <a:schemeClr val="tx1">
                  <a:lumMod val="50000"/>
                  <a:lumOff val="50000"/>
                </a:schemeClr>
              </a:solidFill>
              <a:latin typeface="微软雅黑" panose="020B0503020204020204" pitchFamily="34" charset="-122"/>
            </a:endParaRPr>
          </a:p>
        </p:txBody>
      </p:sp>
      <p:sp>
        <p:nvSpPr>
          <p:cNvPr id="39" name="Oval 39">
            <a:extLst>
              <a:ext uri="{FF2B5EF4-FFF2-40B4-BE49-F238E27FC236}">
                <a16:creationId xmlns:a16="http://schemas.microsoft.com/office/drawing/2014/main" id="{1FCBD277-8B81-4B59-8176-B2F2BDF1EB8D}"/>
              </a:ext>
            </a:extLst>
          </p:cNvPr>
          <p:cNvSpPr>
            <a:spLocks noChangeAspect="1" noChangeArrowheads="1"/>
          </p:cNvSpPr>
          <p:nvPr/>
        </p:nvSpPr>
        <p:spPr bwMode="auto">
          <a:xfrm>
            <a:off x="3578964" y="5488223"/>
            <a:ext cx="172969"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2" name="Oval 42">
            <a:extLst>
              <a:ext uri="{FF2B5EF4-FFF2-40B4-BE49-F238E27FC236}">
                <a16:creationId xmlns:a16="http://schemas.microsoft.com/office/drawing/2014/main" id="{6678F6E9-0CBF-4B27-AF10-9BBC44C05896}"/>
              </a:ext>
            </a:extLst>
          </p:cNvPr>
          <p:cNvSpPr>
            <a:spLocks noChangeAspect="1" noChangeArrowheads="1"/>
          </p:cNvSpPr>
          <p:nvPr/>
        </p:nvSpPr>
        <p:spPr bwMode="auto">
          <a:xfrm>
            <a:off x="6830661" y="5488223"/>
            <a:ext cx="158688" cy="158688"/>
          </a:xfrm>
          <a:prstGeom prst="ellipse">
            <a:avLst/>
          </a:prstGeom>
          <a:solidFill>
            <a:schemeClr val="bg1"/>
          </a:solidFill>
          <a:ln w="28575">
            <a:solidFill>
              <a:schemeClr val="bg1"/>
            </a:solid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bg1"/>
              </a:solidFill>
              <a:ea typeface="宋体" panose="02010600030101010101" pitchFamily="2" charset="-122"/>
            </a:endParaRPr>
          </a:p>
        </p:txBody>
      </p:sp>
      <p:sp>
        <p:nvSpPr>
          <p:cNvPr id="43" name="TextBox 83">
            <a:extLst>
              <a:ext uri="{FF2B5EF4-FFF2-40B4-BE49-F238E27FC236}">
                <a16:creationId xmlns:a16="http://schemas.microsoft.com/office/drawing/2014/main" id="{80F7AAAD-1CA5-4522-9279-D814840F2EED}"/>
              </a:ext>
            </a:extLst>
          </p:cNvPr>
          <p:cNvSpPr txBox="1">
            <a:spLocks noChangeArrowheads="1"/>
          </p:cNvSpPr>
          <p:nvPr/>
        </p:nvSpPr>
        <p:spPr bwMode="auto">
          <a:xfrm>
            <a:off x="3956730" y="5335883"/>
            <a:ext cx="2857971"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关键问题</a:t>
            </a:r>
          </a:p>
        </p:txBody>
      </p:sp>
      <p:sp>
        <p:nvSpPr>
          <p:cNvPr id="48" name="TextBox 88">
            <a:extLst>
              <a:ext uri="{FF2B5EF4-FFF2-40B4-BE49-F238E27FC236}">
                <a16:creationId xmlns:a16="http://schemas.microsoft.com/office/drawing/2014/main" id="{2F4EB74F-E492-4F37-B6A8-6038C2B68974}"/>
              </a:ext>
            </a:extLst>
          </p:cNvPr>
          <p:cNvSpPr txBox="1">
            <a:spLocks noChangeArrowheads="1"/>
          </p:cNvSpPr>
          <p:nvPr/>
        </p:nvSpPr>
        <p:spPr bwMode="auto">
          <a:xfrm>
            <a:off x="7208429" y="5335883"/>
            <a:ext cx="266437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399" dirty="0">
                <a:solidFill>
                  <a:schemeClr val="bg1"/>
                </a:solidFill>
                <a:latin typeface="微软雅黑" panose="020B0503020204020204" pitchFamily="34" charset="-122"/>
              </a:rPr>
              <a:t>解决方案</a:t>
            </a:r>
          </a:p>
        </p:txBody>
      </p:sp>
    </p:spTree>
    <p:extLst>
      <p:ext uri="{BB962C8B-B14F-4D97-AF65-F5344CB8AC3E}">
        <p14:creationId xmlns:p14="http://schemas.microsoft.com/office/powerpoint/2010/main" val="924331710"/>
      </p:ext>
    </p:extLst>
  </p:cSld>
  <p:clrMapOvr>
    <a:masterClrMapping/>
  </p:clrMapOvr>
</p:sld>
</file>

<file path=ppt/theme/theme1.xml><?xml version="1.0" encoding="utf-8"?>
<a:theme xmlns:a="http://schemas.openxmlformats.org/drawingml/2006/main" name="Office 主题">
  <a:themeElements>
    <a:clrScheme name="达芬奇的左手">
      <a:dk1>
        <a:srgbClr val="000000"/>
      </a:dk1>
      <a:lt1>
        <a:srgbClr val="FFFFFF"/>
      </a:lt1>
      <a:dk2>
        <a:srgbClr val="44546A"/>
      </a:dk2>
      <a:lt2>
        <a:srgbClr val="E7E6E6"/>
      </a:lt2>
      <a:accent1>
        <a:srgbClr val="2A3D52"/>
      </a:accent1>
      <a:accent2>
        <a:srgbClr val="FEBA01"/>
      </a:accent2>
      <a:accent3>
        <a:srgbClr val="0070C0"/>
      </a:accent3>
      <a:accent4>
        <a:srgbClr val="C00000"/>
      </a:accent4>
      <a:accent5>
        <a:srgbClr val="38526E"/>
      </a:accent5>
      <a:accent6>
        <a:srgbClr val="BFBFBF"/>
      </a:accent6>
      <a:hlink>
        <a:srgbClr val="2A3D52"/>
      </a:hlink>
      <a:folHlink>
        <a:srgbClr val="C4AF99"/>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3044</Words>
  <Application>Microsoft Office PowerPoint</Application>
  <PresentationFormat>宽屏</PresentationFormat>
  <Paragraphs>440</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Open Sans</vt:lpstr>
      <vt:lpstr>等线</vt:lpstr>
      <vt:lpstr>宋体</vt:lpstr>
      <vt:lpstr>微软雅黑</vt:lpstr>
      <vt:lpstr>微软雅黑 Light</vt:lpstr>
      <vt:lpstr>Arial</vt:lpstr>
      <vt:lpstr>Calibri</vt:lpstr>
      <vt:lpstr>Lao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Betsitasie C.C.</dc:creator>
  <cp:lastModifiedBy>Zhuohan Qu</cp:lastModifiedBy>
  <cp:revision>98</cp:revision>
  <dcterms:created xsi:type="dcterms:W3CDTF">2015-10-07T04:46:00Z</dcterms:created>
  <dcterms:modified xsi:type="dcterms:W3CDTF">2021-04-11T06:40:31Z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