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81" r:id="rId15"/>
    <p:sldId id="269" r:id="rId16"/>
    <p:sldId id="270" r:id="rId17"/>
    <p:sldId id="271" r:id="rId18"/>
    <p:sldId id="272" r:id="rId19"/>
    <p:sldId id="273" r:id="rId20"/>
    <p:sldId id="274" r:id="rId21"/>
    <p:sldId id="275" r:id="rId22"/>
    <p:sldId id="276" r:id="rId23"/>
    <p:sldId id="277" r:id="rId24"/>
    <p:sldId id="278" r:id="rId25"/>
    <p:sldId id="279" r:id="rId26"/>
    <p:sldId id="286" r:id="rId27"/>
    <p:sldId id="287" r:id="rId28"/>
    <p:sldId id="280"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0"/>
  </p:normalViewPr>
  <p:slideViewPr>
    <p:cSldViewPr snapToGrid="0" snapToObjects="1">
      <p:cViewPr>
        <p:scale>
          <a:sx n="130" d="100"/>
          <a:sy n="130" d="100"/>
        </p:scale>
        <p:origin x="440"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418C2-AE9D-0649-9F2C-BB3A3EC9895F}" type="datetimeFigureOut">
              <a:rPr lang="en-US" smtClean="0"/>
              <a:t>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527D5-170B-E348-BB44-806503082A2E}" type="slidenum">
              <a:rPr lang="en-US" smtClean="0"/>
              <a:t>‹#›</a:t>
            </a:fld>
            <a:endParaRPr lang="en-US"/>
          </a:p>
        </p:txBody>
      </p:sp>
    </p:spTree>
    <p:extLst>
      <p:ext uri="{BB962C8B-B14F-4D97-AF65-F5344CB8AC3E}">
        <p14:creationId xmlns:p14="http://schemas.microsoft.com/office/powerpoint/2010/main" val="386487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527D5-170B-E348-BB44-806503082A2E}" type="slidenum">
              <a:rPr lang="en-US" smtClean="0"/>
              <a:t>1</a:t>
            </a:fld>
            <a:endParaRPr lang="en-US"/>
          </a:p>
        </p:txBody>
      </p:sp>
    </p:spTree>
    <p:extLst>
      <p:ext uri="{BB962C8B-B14F-4D97-AF65-F5344CB8AC3E}">
        <p14:creationId xmlns:p14="http://schemas.microsoft.com/office/powerpoint/2010/main" val="389657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37EB-B983-0C44-A8CE-6FE5D8359A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58C1D1-9006-2B4E-BE1A-596C48454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2D8EB-21A6-B14D-B320-F9D96E48FFD9}"/>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4025B348-325A-1843-A6ED-91F7A8FFE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F0BCC-0635-DC49-8265-9469BC5CAF45}"/>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79328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6A7E-4B36-2848-B44E-F6B152A60A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E532E6-DE7F-A545-BEE0-BC1236B1AB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26466-A450-AD42-973A-FAA768403488}"/>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78C7DC21-2A23-8741-848B-DA9F1BF0B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2AEDA-6D57-C343-BB60-3035C79DCFA9}"/>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202259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5B9FA-18E9-4740-87E2-0D2B638EDE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41AE37-1CF2-4C40-B00C-9D6CF4ABB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4C8EE-5D7A-2E44-8B34-8ED5626820E6}"/>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DF740630-D549-904E-A6E2-3508B635E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87D72-3307-A441-9AC8-348E2476C419}"/>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368745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C429-3CE2-F143-AF6C-D4611E878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9BD25-C660-4948-8862-50A24D952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E53E0-D1DD-AD48-9CAE-6F20F9944E96}"/>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98E3C680-BFC6-D440-8A7C-E530674CD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8CFAA-2FDE-8C47-8CF5-FE48F6015F31}"/>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104196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7335-0C16-624B-B55D-F0E5E228C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B5218-7E4C-D549-AE57-9A23697B3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3EC17-C585-CE46-ABD7-38D93BB99889}"/>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63B30B03-FF85-0144-9C06-4DE362D80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A8709-E0F0-8240-8CB3-F63651B395FB}"/>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1068093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5B5B-4EEB-DE4B-89AF-B65A2D15A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FCB2C-97D4-EE41-BBD3-04F5DE488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7BB11E-2F0C-3345-98C0-0CE4ADD46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BEC251-B595-CC4B-B62C-DCC76D822733}"/>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6" name="Footer Placeholder 5">
            <a:extLst>
              <a:ext uri="{FF2B5EF4-FFF2-40B4-BE49-F238E27FC236}">
                <a16:creationId xmlns:a16="http://schemas.microsoft.com/office/drawing/2014/main" id="{9C134AC1-3178-7645-9ED6-9DFBFD498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54744-6A26-7540-A281-3FB27852B669}"/>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372755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B142-F2DA-7446-902A-E87893BB81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29CBE4-98C8-ED48-9582-7AA9344AC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190365-D2FD-AD4A-A728-5912A12450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FEE54F-8898-464D-AC54-F636FD2F9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CA45F-43D7-0A4B-9D51-1414413E7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F99D9A-2803-B546-8118-A3F8F6826C22}"/>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8" name="Footer Placeholder 7">
            <a:extLst>
              <a:ext uri="{FF2B5EF4-FFF2-40B4-BE49-F238E27FC236}">
                <a16:creationId xmlns:a16="http://schemas.microsoft.com/office/drawing/2014/main" id="{55048AF1-08EC-4A41-96E6-EFE86FBCE4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3EFA38-9649-614C-AC9E-E2D5D5F59804}"/>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19684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0DCF-C93F-8945-A122-EC12255C39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0EE30-4459-B142-9160-EB41988AE687}"/>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4" name="Footer Placeholder 3">
            <a:extLst>
              <a:ext uri="{FF2B5EF4-FFF2-40B4-BE49-F238E27FC236}">
                <a16:creationId xmlns:a16="http://schemas.microsoft.com/office/drawing/2014/main" id="{7314FA54-6C89-564C-B775-758E1A1AC7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A87417-CFA0-AE43-A201-AE1F70B8884E}"/>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79769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FB82B-A9C3-BB40-A3C6-376026FA65F1}"/>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3" name="Footer Placeholder 2">
            <a:extLst>
              <a:ext uri="{FF2B5EF4-FFF2-40B4-BE49-F238E27FC236}">
                <a16:creationId xmlns:a16="http://schemas.microsoft.com/office/drawing/2014/main" id="{049F2B3A-74AD-7F42-AB20-BDAD343A29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243D3-7F43-1D4E-A0F9-6B7D537405C8}"/>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616868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7EFD-C8A4-0E43-BA66-DD13A793E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76903D-A1EF-D548-9A43-BAE2F420C5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991D5-3729-A94F-B6D6-0F692C0F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C85F8-2414-9C44-A38D-8EECB62AB3CA}"/>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6" name="Footer Placeholder 5">
            <a:extLst>
              <a:ext uri="{FF2B5EF4-FFF2-40B4-BE49-F238E27FC236}">
                <a16:creationId xmlns:a16="http://schemas.microsoft.com/office/drawing/2014/main" id="{D0996982-20E2-BC4E-ADCB-7C5FC2E6B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F5D0A6-5551-5E4B-A38E-48B955FEF422}"/>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1398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8121-EE10-0842-A4D3-3B2EEAF74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079E73-D40C-9648-BCC1-6340CF3F2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407E9D-5A04-AB49-A336-5A3C90226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CED0E-F8F2-DA4C-AE27-3B6EEAD57861}"/>
              </a:ext>
            </a:extLst>
          </p:cNvPr>
          <p:cNvSpPr>
            <a:spLocks noGrp="1"/>
          </p:cNvSpPr>
          <p:nvPr>
            <p:ph type="dt" sz="half" idx="10"/>
          </p:nvPr>
        </p:nvSpPr>
        <p:spPr/>
        <p:txBody>
          <a:bodyPr/>
          <a:lstStyle/>
          <a:p>
            <a:fld id="{F671665B-26E6-AA42-9EEA-1EA0DBA301EB}" type="datetimeFigureOut">
              <a:rPr lang="en-US" smtClean="0"/>
              <a:t>1/24/20</a:t>
            </a:fld>
            <a:endParaRPr lang="en-US"/>
          </a:p>
        </p:txBody>
      </p:sp>
      <p:sp>
        <p:nvSpPr>
          <p:cNvPr id="6" name="Footer Placeholder 5">
            <a:extLst>
              <a:ext uri="{FF2B5EF4-FFF2-40B4-BE49-F238E27FC236}">
                <a16:creationId xmlns:a16="http://schemas.microsoft.com/office/drawing/2014/main" id="{7B872933-9F87-8F42-8546-361E83543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AA56B0-0357-EB42-9D84-F8DC22012D0B}"/>
              </a:ext>
            </a:extLst>
          </p:cNvPr>
          <p:cNvSpPr>
            <a:spLocks noGrp="1"/>
          </p:cNvSpPr>
          <p:nvPr>
            <p:ph type="sldNum" sz="quarter" idx="12"/>
          </p:nvPr>
        </p:nvSpPr>
        <p:spPr/>
        <p:txBody>
          <a:bodyPr/>
          <a:lstStyle/>
          <a:p>
            <a:fld id="{C1599FF6-F816-9741-8B80-D30402512452}" type="slidenum">
              <a:rPr lang="en-US" smtClean="0"/>
              <a:t>‹#›</a:t>
            </a:fld>
            <a:endParaRPr lang="en-US"/>
          </a:p>
        </p:txBody>
      </p:sp>
    </p:spTree>
    <p:extLst>
      <p:ext uri="{BB962C8B-B14F-4D97-AF65-F5344CB8AC3E}">
        <p14:creationId xmlns:p14="http://schemas.microsoft.com/office/powerpoint/2010/main" val="31981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01797-EE3B-4E44-986A-90B8D2C391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BF9D59-B10D-AD4C-97EC-4FFDC2D95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B72EA-9A29-C047-AFC5-58822472C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1665B-26E6-AA42-9EEA-1EA0DBA301EB}" type="datetimeFigureOut">
              <a:rPr lang="en-US" smtClean="0"/>
              <a:t>1/24/20</a:t>
            </a:fld>
            <a:endParaRPr lang="en-US"/>
          </a:p>
        </p:txBody>
      </p:sp>
      <p:sp>
        <p:nvSpPr>
          <p:cNvPr id="5" name="Footer Placeholder 4">
            <a:extLst>
              <a:ext uri="{FF2B5EF4-FFF2-40B4-BE49-F238E27FC236}">
                <a16:creationId xmlns:a16="http://schemas.microsoft.com/office/drawing/2014/main" id="{80D9AA44-3385-C241-AC84-A0BE38946E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8098-8CB1-AF42-A36A-CD85E8B300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99FF6-F816-9741-8B80-D30402512452}" type="slidenum">
              <a:rPr lang="en-US" smtClean="0"/>
              <a:t>‹#›</a:t>
            </a:fld>
            <a:endParaRPr lang="en-US"/>
          </a:p>
        </p:txBody>
      </p:sp>
    </p:spTree>
    <p:extLst>
      <p:ext uri="{BB962C8B-B14F-4D97-AF65-F5344CB8AC3E}">
        <p14:creationId xmlns:p14="http://schemas.microsoft.com/office/powerpoint/2010/main" val="1485650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951EBC-8887-1C4E-8503-8727368B5171}"/>
              </a:ext>
            </a:extLst>
          </p:cNvPr>
          <p:cNvSpPr>
            <a:spLocks noGrp="1"/>
          </p:cNvSpPr>
          <p:nvPr>
            <p:ph type="subTitle" idx="1"/>
          </p:nvPr>
        </p:nvSpPr>
        <p:spPr>
          <a:xfrm>
            <a:off x="1524000" y="866898"/>
            <a:ext cx="9144000" cy="5834843"/>
          </a:xfrm>
        </p:spPr>
        <p:txBody>
          <a:bodyPr>
            <a:normAutofit/>
          </a:bodyPr>
          <a:lstStyle/>
          <a:p>
            <a:pPr marL="514350" indent="-514350" algn="l">
              <a:buAutoNum type="romanUcPeriod"/>
            </a:pPr>
            <a:r>
              <a:rPr lang="en-US" dirty="0"/>
              <a:t>Change the Geomagnetic Field Simulator from .exe to .</a:t>
            </a:r>
            <a:r>
              <a:rPr lang="en-US" dirty="0" err="1"/>
              <a:t>py</a:t>
            </a:r>
            <a:r>
              <a:rPr lang="en-US" dirty="0"/>
              <a:t> File</a:t>
            </a:r>
          </a:p>
          <a:p>
            <a:pPr marL="514350" indent="-514350" algn="l">
              <a:buAutoNum type="romanUcPeriod"/>
            </a:pP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Backward simulation. initial </a:t>
            </a:r>
            <a:r>
              <a:rPr lang="en-US" dirty="0" err="1"/>
              <a:t>v_dir</a:t>
            </a:r>
            <a:r>
              <a:rPr lang="en-US" dirty="0"/>
              <a:t> is theta = 90, phi = 0</a:t>
            </a:r>
          </a:p>
          <a:p>
            <a:pPr algn="l"/>
            <a:r>
              <a:rPr lang="en-US" dirty="0"/>
              <a:t>As we see, without too much difference, it speeds up like 5~6 times!</a:t>
            </a:r>
          </a:p>
          <a:p>
            <a:pPr algn="l"/>
            <a:r>
              <a:rPr lang="en-US" dirty="0"/>
              <a:t>Now every single muon shooting takes at most 4 seconds</a:t>
            </a:r>
          </a:p>
        </p:txBody>
      </p:sp>
      <p:pic>
        <p:nvPicPr>
          <p:cNvPr id="5" name="Picture 4" descr="A picture containing drawing&#10;&#10;Description automatically generated">
            <a:extLst>
              <a:ext uri="{FF2B5EF4-FFF2-40B4-BE49-F238E27FC236}">
                <a16:creationId xmlns:a16="http://schemas.microsoft.com/office/drawing/2014/main" id="{B357358D-36AE-BC4D-B582-7617B0410EA0}"/>
              </a:ext>
            </a:extLst>
          </p:cNvPr>
          <p:cNvPicPr>
            <a:picLocks noChangeAspect="1"/>
          </p:cNvPicPr>
          <p:nvPr/>
        </p:nvPicPr>
        <p:blipFill>
          <a:blip r:embed="rId3"/>
          <a:stretch>
            <a:fillRect/>
          </a:stretch>
        </p:blipFill>
        <p:spPr>
          <a:xfrm>
            <a:off x="1524000" y="1910662"/>
            <a:ext cx="5321300" cy="876300"/>
          </a:xfrm>
          <a:prstGeom prst="rect">
            <a:avLst/>
          </a:prstGeom>
        </p:spPr>
      </p:pic>
      <p:pic>
        <p:nvPicPr>
          <p:cNvPr id="7" name="Picture 6" descr="A picture containing food, drawing&#10;&#10;Description automatically generated">
            <a:extLst>
              <a:ext uri="{FF2B5EF4-FFF2-40B4-BE49-F238E27FC236}">
                <a16:creationId xmlns:a16="http://schemas.microsoft.com/office/drawing/2014/main" id="{BAFDFB74-9FA4-3D46-A281-E450AAE4756F}"/>
              </a:ext>
            </a:extLst>
          </p:cNvPr>
          <p:cNvPicPr>
            <a:picLocks noChangeAspect="1"/>
          </p:cNvPicPr>
          <p:nvPr/>
        </p:nvPicPr>
        <p:blipFill>
          <a:blip r:embed="rId4"/>
          <a:stretch>
            <a:fillRect/>
          </a:stretch>
        </p:blipFill>
        <p:spPr>
          <a:xfrm>
            <a:off x="1524000" y="3831713"/>
            <a:ext cx="5346700" cy="952500"/>
          </a:xfrm>
          <a:prstGeom prst="rect">
            <a:avLst/>
          </a:prstGeom>
        </p:spPr>
      </p:pic>
      <p:sp>
        <p:nvSpPr>
          <p:cNvPr id="9" name="TextBox 8">
            <a:extLst>
              <a:ext uri="{FF2B5EF4-FFF2-40B4-BE49-F238E27FC236}">
                <a16:creationId xmlns:a16="http://schemas.microsoft.com/office/drawing/2014/main" id="{2E44A668-27F4-4E48-8891-988F1F1F05C1}"/>
              </a:ext>
            </a:extLst>
          </p:cNvPr>
          <p:cNvSpPr txBox="1"/>
          <p:nvPr/>
        </p:nvSpPr>
        <p:spPr>
          <a:xfrm>
            <a:off x="1655180" y="1524640"/>
            <a:ext cx="3205814" cy="369332"/>
          </a:xfrm>
          <a:prstGeom prst="rect">
            <a:avLst/>
          </a:prstGeom>
          <a:noFill/>
        </p:spPr>
        <p:txBody>
          <a:bodyPr wrap="none" rtlCol="0">
            <a:spAutoFit/>
          </a:bodyPr>
          <a:lstStyle/>
          <a:p>
            <a:r>
              <a:rPr lang="en-US" dirty="0"/>
              <a:t>This one uses new .</a:t>
            </a:r>
            <a:r>
              <a:rPr lang="en-US" dirty="0" err="1"/>
              <a:t>py</a:t>
            </a:r>
            <a:r>
              <a:rPr lang="en-US" dirty="0"/>
              <a:t> generator</a:t>
            </a:r>
          </a:p>
        </p:txBody>
      </p:sp>
      <p:sp>
        <p:nvSpPr>
          <p:cNvPr id="10" name="TextBox 9">
            <a:extLst>
              <a:ext uri="{FF2B5EF4-FFF2-40B4-BE49-F238E27FC236}">
                <a16:creationId xmlns:a16="http://schemas.microsoft.com/office/drawing/2014/main" id="{54D76B9B-557D-2D42-A4FC-E5B486AC953E}"/>
              </a:ext>
            </a:extLst>
          </p:cNvPr>
          <p:cNvSpPr txBox="1"/>
          <p:nvPr/>
        </p:nvSpPr>
        <p:spPr>
          <a:xfrm>
            <a:off x="1655180" y="3429000"/>
            <a:ext cx="5190120" cy="369332"/>
          </a:xfrm>
          <a:prstGeom prst="rect">
            <a:avLst/>
          </a:prstGeom>
          <a:noFill/>
        </p:spPr>
        <p:txBody>
          <a:bodyPr wrap="square" rtlCol="0">
            <a:spAutoFit/>
          </a:bodyPr>
          <a:lstStyle/>
          <a:p>
            <a:r>
              <a:rPr lang="en-US" dirty="0"/>
              <a:t>This one uses the .exe file</a:t>
            </a:r>
          </a:p>
        </p:txBody>
      </p:sp>
    </p:spTree>
    <p:extLst>
      <p:ext uri="{BB962C8B-B14F-4D97-AF65-F5344CB8AC3E}">
        <p14:creationId xmlns:p14="http://schemas.microsoft.com/office/powerpoint/2010/main" val="237468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8CC588-AF3E-374D-888E-2979A83DF306}"/>
              </a:ext>
            </a:extLst>
          </p:cNvPr>
          <p:cNvSpPr>
            <a:spLocks noGrp="1"/>
          </p:cNvSpPr>
          <p:nvPr>
            <p:ph idx="1"/>
          </p:nvPr>
        </p:nvSpPr>
        <p:spPr>
          <a:xfrm>
            <a:off x="838200" y="403761"/>
            <a:ext cx="10515600" cy="6127668"/>
          </a:xfrm>
        </p:spPr>
        <p:txBody>
          <a:bodyPr>
            <a:normAutofit/>
          </a:bodyPr>
          <a:lstStyle/>
          <a:p>
            <a:pPr marL="0" indent="0">
              <a:buNone/>
            </a:pPr>
            <a:r>
              <a:rPr lang="en-US" sz="2000" dirty="0"/>
              <a:t>Method to solve this: Separation of variable</a:t>
            </a:r>
          </a:p>
          <a:p>
            <a:pPr marL="0" indent="0">
              <a:buNone/>
            </a:pPr>
            <a:endParaRPr lang="en-US" sz="2000" dirty="0"/>
          </a:p>
          <a:p>
            <a:pPr marL="0" indent="0">
              <a:buNone/>
            </a:pPr>
            <a:r>
              <a:rPr lang="en-US" sz="2000" dirty="0"/>
              <a:t>Since the equation of (E, </a:t>
            </a:r>
            <a:r>
              <a:rPr lang="en-US" sz="2000" dirty="0" err="1"/>
              <a:t>cos_zenith</a:t>
            </a:r>
            <a:r>
              <a:rPr lang="en-US" sz="2000" dirty="0"/>
              <a:t>) is E^-3.7 and </a:t>
            </a:r>
            <a:r>
              <a:rPr lang="en-US" sz="2000" dirty="0" err="1"/>
              <a:t>sec_zenith</a:t>
            </a:r>
            <a:r>
              <a:rPr lang="en-US" sz="2000" dirty="0"/>
              <a:t> scale, and according to the zenith list we know that zenith angles are all around 1.545, we assume that most of the influence come from the E part</a:t>
            </a:r>
          </a:p>
          <a:p>
            <a:pPr marL="0" indent="0">
              <a:buNone/>
            </a:pPr>
            <a:endParaRPr lang="en-US" sz="2000" dirty="0"/>
          </a:p>
          <a:p>
            <a:pPr marL="0" indent="0">
              <a:buNone/>
            </a:pPr>
            <a:r>
              <a:rPr lang="en-US" sz="2000" dirty="0"/>
              <a:t>So we use C * E^-3.7 * </a:t>
            </a:r>
            <a:r>
              <a:rPr lang="en-US" sz="2000" dirty="0" err="1"/>
              <a:t>sec_theta</a:t>
            </a:r>
            <a:r>
              <a:rPr lang="en-US" sz="2000" dirty="0"/>
              <a:t> to separate the variable. Since C is a constant and does not matter in a normalized factor in </a:t>
            </a:r>
            <a:r>
              <a:rPr lang="en-US" sz="2000" dirty="0" err="1"/>
              <a:t>np.random.choice</a:t>
            </a:r>
            <a:r>
              <a:rPr lang="en-US" sz="2000" dirty="0"/>
              <a:t>(list, p=factor), we can just use E^-3.7 and </a:t>
            </a:r>
            <a:r>
              <a:rPr lang="en-US" sz="2000" dirty="0" err="1"/>
              <a:t>sec_theta</a:t>
            </a:r>
            <a:endParaRPr lang="en-US" sz="2000" dirty="0"/>
          </a:p>
          <a:p>
            <a:pPr marL="0" indent="0">
              <a:buNone/>
            </a:pPr>
            <a:endParaRPr lang="en-US" sz="2000" dirty="0"/>
          </a:p>
          <a:p>
            <a:pPr marL="0" indent="0">
              <a:buNone/>
            </a:pPr>
            <a:r>
              <a:rPr lang="en-US" sz="2000" dirty="0"/>
              <a:t>So we deal with E part first, however the problem of too long E still exists</a:t>
            </a:r>
          </a:p>
          <a:p>
            <a:pPr marL="0" indent="0">
              <a:buNone/>
            </a:pPr>
            <a:endParaRPr lang="en-US" sz="2000" dirty="0"/>
          </a:p>
          <a:p>
            <a:pPr marL="0" indent="0">
              <a:buNone/>
            </a:pPr>
            <a:r>
              <a:rPr lang="en-US" sz="2000" b="1" dirty="0"/>
              <a:t>Solution:</a:t>
            </a:r>
          </a:p>
          <a:p>
            <a:pPr marL="0" indent="0">
              <a:buNone/>
            </a:pPr>
            <a:r>
              <a:rPr lang="en-US" sz="2000" dirty="0"/>
              <a:t>Now use a multistep method: First divide E (which ranges from 10^21 to 10^40) evenly into 1000 parts, then do an integration of E^-3.7 for each part, the result for each part is used as a factor list</a:t>
            </a:r>
          </a:p>
          <a:p>
            <a:pPr marL="0" indent="0">
              <a:buNone/>
            </a:pPr>
            <a:r>
              <a:rPr lang="en-US" sz="2000" dirty="0"/>
              <a:t>Then perform </a:t>
            </a:r>
            <a:r>
              <a:rPr lang="en-US" sz="2000" dirty="0" err="1"/>
              <a:t>np.random.choice</a:t>
            </a:r>
            <a:r>
              <a:rPr lang="en-US" sz="2000" dirty="0"/>
              <a:t> to select one result in this list</a:t>
            </a:r>
          </a:p>
          <a:p>
            <a:pPr marL="0" indent="0">
              <a:buNone/>
            </a:pPr>
            <a:r>
              <a:rPr lang="en-US" sz="2000" dirty="0"/>
              <a:t>repeat for 20 times, we get (1000)^20 accuracy, enough!</a:t>
            </a:r>
          </a:p>
        </p:txBody>
      </p:sp>
    </p:spTree>
    <p:extLst>
      <p:ext uri="{BB962C8B-B14F-4D97-AF65-F5344CB8AC3E}">
        <p14:creationId xmlns:p14="http://schemas.microsoft.com/office/powerpoint/2010/main" val="27031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D16C8-0F4A-3D42-82B2-3A8EE0959D3C}"/>
              </a:ext>
            </a:extLst>
          </p:cNvPr>
          <p:cNvSpPr>
            <a:spLocks noGrp="1"/>
          </p:cNvSpPr>
          <p:nvPr>
            <p:ph idx="1"/>
          </p:nvPr>
        </p:nvSpPr>
        <p:spPr>
          <a:xfrm>
            <a:off x="838200" y="320634"/>
            <a:ext cx="10515600" cy="5856329"/>
          </a:xfrm>
        </p:spPr>
        <p:txBody>
          <a:bodyPr>
            <a:normAutofit/>
          </a:bodyPr>
          <a:lstStyle/>
          <a:p>
            <a:pPr marL="0" indent="0">
              <a:buNone/>
            </a:pPr>
            <a:r>
              <a:rPr lang="en-US" sz="2000" dirty="0"/>
              <a:t>Then we use the selected E to get a zenith:</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So now we get both E and zenith</a:t>
            </a:r>
          </a:p>
        </p:txBody>
      </p:sp>
      <p:pic>
        <p:nvPicPr>
          <p:cNvPr id="4" name="Picture 3" descr="A close up of a sign&#10;&#10;Description automatically generated">
            <a:extLst>
              <a:ext uri="{FF2B5EF4-FFF2-40B4-BE49-F238E27FC236}">
                <a16:creationId xmlns:a16="http://schemas.microsoft.com/office/drawing/2014/main" id="{8773E733-5BF1-AA43-8705-A3933DC2080C}"/>
              </a:ext>
            </a:extLst>
          </p:cNvPr>
          <p:cNvPicPr>
            <a:picLocks noChangeAspect="1"/>
          </p:cNvPicPr>
          <p:nvPr/>
        </p:nvPicPr>
        <p:blipFill>
          <a:blip r:embed="rId2"/>
          <a:stretch>
            <a:fillRect/>
          </a:stretch>
        </p:blipFill>
        <p:spPr>
          <a:xfrm>
            <a:off x="2216150" y="681037"/>
            <a:ext cx="7759700" cy="1155700"/>
          </a:xfrm>
          <a:prstGeom prst="rect">
            <a:avLst/>
          </a:prstGeom>
        </p:spPr>
      </p:pic>
    </p:spTree>
    <p:extLst>
      <p:ext uri="{BB962C8B-B14F-4D97-AF65-F5344CB8AC3E}">
        <p14:creationId xmlns:p14="http://schemas.microsoft.com/office/powerpoint/2010/main" val="306415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31F45E-22B0-8D46-A09A-CCE88001C31C}"/>
              </a:ext>
            </a:extLst>
          </p:cNvPr>
          <p:cNvSpPr>
            <a:spLocks noGrp="1"/>
          </p:cNvSpPr>
          <p:nvPr>
            <p:ph idx="1"/>
          </p:nvPr>
        </p:nvSpPr>
        <p:spPr>
          <a:xfrm>
            <a:off x="838200" y="439387"/>
            <a:ext cx="10515600" cy="6044540"/>
          </a:xfrm>
        </p:spPr>
        <p:txBody>
          <a:bodyPr>
            <a:normAutofit/>
          </a:bodyPr>
          <a:lstStyle/>
          <a:p>
            <a:pPr marL="0" indent="0">
              <a:buNone/>
            </a:pPr>
            <a:r>
              <a:rPr lang="en-US" sz="2000" dirty="0"/>
              <a:t>Test for E:</a:t>
            </a:r>
          </a:p>
        </p:txBody>
      </p:sp>
      <p:pic>
        <p:nvPicPr>
          <p:cNvPr id="5" name="Picture 4" descr="A screenshot of a social media post&#10;&#10;Description automatically generated">
            <a:extLst>
              <a:ext uri="{FF2B5EF4-FFF2-40B4-BE49-F238E27FC236}">
                <a16:creationId xmlns:a16="http://schemas.microsoft.com/office/drawing/2014/main" id="{A9EFE0CA-0423-3045-8A8A-D7687077D810}"/>
              </a:ext>
            </a:extLst>
          </p:cNvPr>
          <p:cNvPicPr>
            <a:picLocks noChangeAspect="1"/>
          </p:cNvPicPr>
          <p:nvPr/>
        </p:nvPicPr>
        <p:blipFill>
          <a:blip r:embed="rId2"/>
          <a:stretch>
            <a:fillRect/>
          </a:stretch>
        </p:blipFill>
        <p:spPr>
          <a:xfrm>
            <a:off x="838200" y="813460"/>
            <a:ext cx="7739898" cy="6011190"/>
          </a:xfrm>
          <a:prstGeom prst="rect">
            <a:avLst/>
          </a:prstGeom>
        </p:spPr>
      </p:pic>
      <p:sp>
        <p:nvSpPr>
          <p:cNvPr id="6" name="TextBox 5">
            <a:extLst>
              <a:ext uri="{FF2B5EF4-FFF2-40B4-BE49-F238E27FC236}">
                <a16:creationId xmlns:a16="http://schemas.microsoft.com/office/drawing/2014/main" id="{DE221AF3-AFBD-BB4B-8420-5DFB8A3DBF83}"/>
              </a:ext>
            </a:extLst>
          </p:cNvPr>
          <p:cNvSpPr txBox="1"/>
          <p:nvPr/>
        </p:nvSpPr>
        <p:spPr>
          <a:xfrm>
            <a:off x="8888819" y="925031"/>
            <a:ext cx="2860158" cy="1477328"/>
          </a:xfrm>
          <a:prstGeom prst="rect">
            <a:avLst/>
          </a:prstGeom>
          <a:noFill/>
        </p:spPr>
        <p:txBody>
          <a:bodyPr wrap="square" rtlCol="0">
            <a:spAutoFit/>
          </a:bodyPr>
          <a:lstStyle/>
          <a:p>
            <a:r>
              <a:rPr lang="en-US" dirty="0"/>
              <a:t>As we see the randomly generated 5000 data points, after normalization, match the E^-3.7 result (also normalized)</a:t>
            </a:r>
          </a:p>
        </p:txBody>
      </p:sp>
    </p:spTree>
    <p:extLst>
      <p:ext uri="{BB962C8B-B14F-4D97-AF65-F5344CB8AC3E}">
        <p14:creationId xmlns:p14="http://schemas.microsoft.com/office/powerpoint/2010/main" val="372973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CA379-899D-F442-992C-AB5FA674447E}"/>
              </a:ext>
            </a:extLst>
          </p:cNvPr>
          <p:cNvSpPr>
            <a:spLocks noGrp="1"/>
          </p:cNvSpPr>
          <p:nvPr>
            <p:ph idx="1"/>
          </p:nvPr>
        </p:nvSpPr>
        <p:spPr>
          <a:xfrm>
            <a:off x="838200" y="233916"/>
            <a:ext cx="10515600" cy="6188149"/>
          </a:xfrm>
        </p:spPr>
        <p:txBody>
          <a:bodyPr>
            <a:normAutofit/>
          </a:bodyPr>
          <a:lstStyle/>
          <a:p>
            <a:pPr marL="0" indent="0">
              <a:buNone/>
            </a:pPr>
            <a:r>
              <a:rPr lang="en-US" sz="2000" dirty="0"/>
              <a:t>test for zenith ang</a:t>
            </a:r>
          </a:p>
          <a:p>
            <a:pPr marL="0" indent="0">
              <a:buNone/>
            </a:pPr>
            <a:endParaRPr lang="en-US" sz="2000" dirty="0"/>
          </a:p>
        </p:txBody>
      </p:sp>
      <p:pic>
        <p:nvPicPr>
          <p:cNvPr id="4" name="Picture 3" descr="A screenshot of a cell phone&#10;&#10;Description automatically generated">
            <a:extLst>
              <a:ext uri="{FF2B5EF4-FFF2-40B4-BE49-F238E27FC236}">
                <a16:creationId xmlns:a16="http://schemas.microsoft.com/office/drawing/2014/main" id="{F145F12C-649E-A843-B6AA-B35F34237A37}"/>
              </a:ext>
            </a:extLst>
          </p:cNvPr>
          <p:cNvPicPr>
            <a:picLocks noChangeAspect="1"/>
          </p:cNvPicPr>
          <p:nvPr/>
        </p:nvPicPr>
        <p:blipFill>
          <a:blip r:embed="rId2"/>
          <a:stretch>
            <a:fillRect/>
          </a:stretch>
        </p:blipFill>
        <p:spPr>
          <a:xfrm>
            <a:off x="838200" y="635000"/>
            <a:ext cx="7289800" cy="5588000"/>
          </a:xfrm>
          <a:prstGeom prst="rect">
            <a:avLst/>
          </a:prstGeom>
        </p:spPr>
      </p:pic>
      <p:sp>
        <p:nvSpPr>
          <p:cNvPr id="5" name="TextBox 4">
            <a:extLst>
              <a:ext uri="{FF2B5EF4-FFF2-40B4-BE49-F238E27FC236}">
                <a16:creationId xmlns:a16="http://schemas.microsoft.com/office/drawing/2014/main" id="{B0417124-7CA9-1F4A-836C-536AEFB6D96D}"/>
              </a:ext>
            </a:extLst>
          </p:cNvPr>
          <p:cNvSpPr txBox="1"/>
          <p:nvPr/>
        </p:nvSpPr>
        <p:spPr>
          <a:xfrm>
            <a:off x="8128000" y="807522"/>
            <a:ext cx="3681350" cy="1477328"/>
          </a:xfrm>
          <a:prstGeom prst="rect">
            <a:avLst/>
          </a:prstGeom>
          <a:noFill/>
        </p:spPr>
        <p:txBody>
          <a:bodyPr wrap="square" rtlCol="0">
            <a:spAutoFit/>
          </a:bodyPr>
          <a:lstStyle/>
          <a:p>
            <a:r>
              <a:rPr lang="en-US" dirty="0"/>
              <a:t>Randomly generate 50000 values using the previous procedure, and the result is normalized and compared with the sec function in this range</a:t>
            </a:r>
          </a:p>
        </p:txBody>
      </p:sp>
    </p:spTree>
    <p:extLst>
      <p:ext uri="{BB962C8B-B14F-4D97-AF65-F5344CB8AC3E}">
        <p14:creationId xmlns:p14="http://schemas.microsoft.com/office/powerpoint/2010/main" val="113649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823E9-7689-734E-B835-03A8213E1A54}"/>
              </a:ext>
            </a:extLst>
          </p:cNvPr>
          <p:cNvSpPr>
            <a:spLocks noGrp="1"/>
          </p:cNvSpPr>
          <p:nvPr>
            <p:ph idx="1"/>
          </p:nvPr>
        </p:nvSpPr>
        <p:spPr>
          <a:xfrm>
            <a:off x="0" y="130628"/>
            <a:ext cx="11353800" cy="6590805"/>
          </a:xfrm>
        </p:spPr>
        <p:txBody>
          <a:bodyPr>
            <a:normAutofit/>
          </a:bodyPr>
          <a:lstStyle/>
          <a:p>
            <a:pPr marL="0" indent="0">
              <a:buNone/>
            </a:pPr>
            <a:r>
              <a:rPr lang="en-US" sz="2000" dirty="0"/>
              <a:t>Comparison using 2D plot</a:t>
            </a:r>
          </a:p>
        </p:txBody>
      </p:sp>
      <p:pic>
        <p:nvPicPr>
          <p:cNvPr id="5" name="Picture 4" descr="A screenshot of a cell phone&#10;&#10;Description automatically generated">
            <a:extLst>
              <a:ext uri="{FF2B5EF4-FFF2-40B4-BE49-F238E27FC236}">
                <a16:creationId xmlns:a16="http://schemas.microsoft.com/office/drawing/2014/main" id="{A1B3C999-9C1B-A54A-ADDE-31CEC3519321}"/>
              </a:ext>
            </a:extLst>
          </p:cNvPr>
          <p:cNvPicPr>
            <a:picLocks noChangeAspect="1"/>
          </p:cNvPicPr>
          <p:nvPr/>
        </p:nvPicPr>
        <p:blipFill>
          <a:blip r:embed="rId2"/>
          <a:stretch>
            <a:fillRect/>
          </a:stretch>
        </p:blipFill>
        <p:spPr>
          <a:xfrm>
            <a:off x="0" y="928129"/>
            <a:ext cx="12192000" cy="4995801"/>
          </a:xfrm>
          <a:prstGeom prst="rect">
            <a:avLst/>
          </a:prstGeom>
        </p:spPr>
      </p:pic>
      <p:sp>
        <p:nvSpPr>
          <p:cNvPr id="6" name="TextBox 5">
            <a:extLst>
              <a:ext uri="{FF2B5EF4-FFF2-40B4-BE49-F238E27FC236}">
                <a16:creationId xmlns:a16="http://schemas.microsoft.com/office/drawing/2014/main" id="{78F6336F-E3D2-6946-9DF3-15825D4F1E8A}"/>
              </a:ext>
            </a:extLst>
          </p:cNvPr>
          <p:cNvSpPr txBox="1"/>
          <p:nvPr/>
        </p:nvSpPr>
        <p:spPr>
          <a:xfrm>
            <a:off x="1196836" y="605971"/>
            <a:ext cx="1869423" cy="369332"/>
          </a:xfrm>
          <a:prstGeom prst="rect">
            <a:avLst/>
          </a:prstGeom>
          <a:noFill/>
        </p:spPr>
        <p:txBody>
          <a:bodyPr wrap="none" rtlCol="0">
            <a:spAutoFit/>
          </a:bodyPr>
          <a:lstStyle/>
          <a:p>
            <a:r>
              <a:rPr lang="en-US" dirty="0"/>
              <a:t>using full function</a:t>
            </a:r>
          </a:p>
        </p:txBody>
      </p:sp>
      <p:sp>
        <p:nvSpPr>
          <p:cNvPr id="7" name="TextBox 6">
            <a:extLst>
              <a:ext uri="{FF2B5EF4-FFF2-40B4-BE49-F238E27FC236}">
                <a16:creationId xmlns:a16="http://schemas.microsoft.com/office/drawing/2014/main" id="{B9B35F73-2D0E-644E-BA67-9C4BEA41667E}"/>
              </a:ext>
            </a:extLst>
          </p:cNvPr>
          <p:cNvSpPr txBox="1"/>
          <p:nvPr/>
        </p:nvSpPr>
        <p:spPr>
          <a:xfrm>
            <a:off x="7617637" y="328972"/>
            <a:ext cx="3641160" cy="923330"/>
          </a:xfrm>
          <a:prstGeom prst="rect">
            <a:avLst/>
          </a:prstGeom>
          <a:noFill/>
        </p:spPr>
        <p:txBody>
          <a:bodyPr wrap="square" rtlCol="0">
            <a:spAutoFit/>
          </a:bodyPr>
          <a:lstStyle/>
          <a:p>
            <a:r>
              <a:rPr lang="en-US" dirty="0"/>
              <a:t>using separation of variable described above to get 50000 (E, zenith pairs)</a:t>
            </a:r>
          </a:p>
        </p:txBody>
      </p:sp>
      <p:sp>
        <p:nvSpPr>
          <p:cNvPr id="8" name="TextBox 7">
            <a:extLst>
              <a:ext uri="{FF2B5EF4-FFF2-40B4-BE49-F238E27FC236}">
                <a16:creationId xmlns:a16="http://schemas.microsoft.com/office/drawing/2014/main" id="{DF088737-C0BB-3046-A1E7-80D4F963997B}"/>
              </a:ext>
            </a:extLst>
          </p:cNvPr>
          <p:cNvSpPr txBox="1"/>
          <p:nvPr/>
        </p:nvSpPr>
        <p:spPr>
          <a:xfrm>
            <a:off x="296883" y="6138015"/>
            <a:ext cx="11768447" cy="646331"/>
          </a:xfrm>
          <a:prstGeom prst="rect">
            <a:avLst/>
          </a:prstGeom>
          <a:noFill/>
        </p:spPr>
        <p:txBody>
          <a:bodyPr wrap="square" rtlCol="0">
            <a:spAutoFit/>
          </a:bodyPr>
          <a:lstStyle/>
          <a:p>
            <a:r>
              <a:rPr lang="en-US" dirty="0"/>
              <a:t>As we see the scale of color bar are not exactly the same. The reason is that the full function is now the idealized                    E^-3.7 * sec zenith , which is the one used on left. However both patterns are similar</a:t>
            </a:r>
          </a:p>
        </p:txBody>
      </p:sp>
    </p:spTree>
    <p:extLst>
      <p:ext uri="{BB962C8B-B14F-4D97-AF65-F5344CB8AC3E}">
        <p14:creationId xmlns:p14="http://schemas.microsoft.com/office/powerpoint/2010/main" val="133450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DC2D5-D157-EE48-B84C-5C157BFA7696}"/>
              </a:ext>
            </a:extLst>
          </p:cNvPr>
          <p:cNvSpPr>
            <a:spLocks noGrp="1"/>
          </p:cNvSpPr>
          <p:nvPr>
            <p:ph idx="1"/>
          </p:nvPr>
        </p:nvSpPr>
        <p:spPr>
          <a:xfrm>
            <a:off x="838200" y="320634"/>
            <a:ext cx="10515600" cy="6187044"/>
          </a:xfrm>
        </p:spPr>
        <p:txBody>
          <a:bodyPr>
            <a:normAutofit/>
          </a:bodyPr>
          <a:lstStyle/>
          <a:p>
            <a:pPr marL="0" indent="0">
              <a:buNone/>
            </a:pPr>
            <a:r>
              <a:rPr lang="en-US" sz="2000" dirty="0"/>
              <a:t>V. Forward Simulation</a:t>
            </a:r>
          </a:p>
          <a:p>
            <a:pPr marL="0" indent="0">
              <a:buNone/>
            </a:pPr>
            <a:endParaRPr lang="en-US" sz="2000" dirty="0"/>
          </a:p>
          <a:p>
            <a:pPr marL="0" indent="0">
              <a:buNone/>
            </a:pPr>
            <a:r>
              <a:rPr lang="en-US" sz="2000" dirty="0"/>
              <a:t>Now we have the random generator which gives us parameters: (theta, phi, zenith, azimuth, E)</a:t>
            </a:r>
          </a:p>
          <a:p>
            <a:pPr marL="0" indent="0">
              <a:buNone/>
            </a:pPr>
            <a:r>
              <a:rPr lang="en-US" sz="2000" dirty="0"/>
              <a:t>With this pair as the starting point, the differences between forward and backward simulation is that </a:t>
            </a:r>
            <a:r>
              <a:rPr lang="en-US" sz="2000" b="1" dirty="0"/>
              <a:t>1. the -1 multiplied to the geomagnetic field is removed, to make the direction of deflection correct.</a:t>
            </a:r>
            <a:r>
              <a:rPr lang="en-US" sz="2000" dirty="0"/>
              <a:t> </a:t>
            </a:r>
            <a:r>
              <a:rPr lang="en-US" sz="2000" b="1" dirty="0"/>
              <a:t>2. The energy is decreased now in each iteration</a:t>
            </a:r>
          </a:p>
          <a:p>
            <a:pPr marL="0" indent="0">
              <a:buNone/>
            </a:pPr>
            <a:endParaRPr lang="en-US" sz="2000" dirty="0"/>
          </a:p>
          <a:p>
            <a:pPr marL="0" indent="0">
              <a:buNone/>
            </a:pPr>
            <a:r>
              <a:rPr lang="en-US" sz="2000" dirty="0"/>
              <a:t>Also some changes are added at the end of each iteration:</a:t>
            </a:r>
          </a:p>
          <a:p>
            <a:pPr marL="0" indent="0">
              <a:buNone/>
            </a:pPr>
            <a:r>
              <a:rPr lang="en-US" sz="2000" dirty="0"/>
              <a:t>Now the trajectory between </a:t>
            </a:r>
            <a:r>
              <a:rPr lang="en-US" sz="2000" dirty="0" err="1"/>
              <a:t>pre_pos</a:t>
            </a:r>
            <a:r>
              <a:rPr lang="en-US" sz="2000" dirty="0"/>
              <a:t> (the position this muon takes at the beginning of this iteration round) and pos (the position this muon takes at the end of this iteration round) is divided by 100 points</a:t>
            </a:r>
          </a:p>
          <a:p>
            <a:pPr marL="0" indent="0">
              <a:buNone/>
            </a:pPr>
            <a:r>
              <a:rPr lang="en-US" sz="2000" dirty="0"/>
              <a:t>For each point, its position is check in such a away that if it lies within the range of detector, which is centered at (0, 0, 6369000) with side length 1km, the counter n gets increased by 1 and simulation stops. N also + 1</a:t>
            </a:r>
          </a:p>
          <a:p>
            <a:pPr marL="0" indent="0">
              <a:buNone/>
            </a:pPr>
            <a:r>
              <a:rPr lang="en-US" sz="2000" dirty="0"/>
              <a:t>Or if the energy drops below 1GeV, the simulation stops with only N + 1 (a miss)</a:t>
            </a:r>
          </a:p>
          <a:p>
            <a:pPr marL="0" indent="0">
              <a:buNone/>
            </a:pPr>
            <a:endParaRPr lang="en-US" sz="2000" dirty="0"/>
          </a:p>
          <a:p>
            <a:pPr marL="0" indent="0">
              <a:buNone/>
            </a:pPr>
            <a:r>
              <a:rPr lang="en-US" sz="2000" dirty="0"/>
              <a:t>So we get number of hits n vs number of total muons N</a:t>
            </a:r>
          </a:p>
        </p:txBody>
      </p:sp>
    </p:spTree>
    <p:extLst>
      <p:ext uri="{BB962C8B-B14F-4D97-AF65-F5344CB8AC3E}">
        <p14:creationId xmlns:p14="http://schemas.microsoft.com/office/powerpoint/2010/main" val="629909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9752A-E550-B343-9AAF-0421D0A4D81F}"/>
              </a:ext>
            </a:extLst>
          </p:cNvPr>
          <p:cNvSpPr>
            <a:spLocks noGrp="1"/>
          </p:cNvSpPr>
          <p:nvPr>
            <p:ph idx="1"/>
          </p:nvPr>
        </p:nvSpPr>
        <p:spPr>
          <a:xfrm>
            <a:off x="838200" y="356260"/>
            <a:ext cx="10515600" cy="6163293"/>
          </a:xfrm>
        </p:spPr>
        <p:txBody>
          <a:bodyPr>
            <a:normAutofit/>
          </a:bodyPr>
          <a:lstStyle/>
          <a:p>
            <a:pPr marL="0" indent="0">
              <a:buNone/>
            </a:pPr>
            <a:r>
              <a:rPr lang="en-US" sz="2000" dirty="0"/>
              <a:t>test of forward simulation:</a:t>
            </a:r>
          </a:p>
          <a:p>
            <a:pPr marL="0" indent="0">
              <a:buNone/>
            </a:pPr>
            <a:endParaRPr lang="en-US" sz="2000" dirty="0"/>
          </a:p>
          <a:p>
            <a:pPr marL="0" indent="0">
              <a:buNone/>
            </a:pPr>
            <a:r>
              <a:rPr lang="en-US" sz="2000" dirty="0"/>
              <a:t>The basic idea is that given an initial velocity and E to backward simulation, we can get the final (theta, phi, zenith, azimuth, E). Then we use it to run the forward simulation and see if it can get a reach (which is should get)</a:t>
            </a:r>
          </a:p>
          <a:p>
            <a:pPr marL="0" indent="0">
              <a:buNone/>
            </a:pPr>
            <a:endParaRPr lang="en-US" sz="2000" dirty="0"/>
          </a:p>
          <a:p>
            <a:pPr marL="0" indent="0">
              <a:buNone/>
            </a:pPr>
            <a:r>
              <a:rPr lang="en-US" sz="2000" dirty="0"/>
              <a:t>Then we change the (theta, phi, zenith, azimuth, E) slightly, see if we get a miss ending somewhere </a:t>
            </a:r>
            <a:r>
              <a:rPr lang="en-US" sz="2000"/>
              <a:t>around.</a:t>
            </a:r>
          </a:p>
          <a:p>
            <a:pPr marL="0" indent="0">
              <a:buNone/>
            </a:pPr>
            <a:endParaRPr lang="en-US" sz="2000" dirty="0"/>
          </a:p>
          <a:p>
            <a:pPr marL="0" indent="0">
              <a:buNone/>
            </a:pPr>
            <a:r>
              <a:rPr lang="en-US" sz="2000" dirty="0"/>
              <a:t>Then we increase the B field to see if a smaller change could get a miss</a:t>
            </a:r>
          </a:p>
          <a:p>
            <a:pPr marL="0" indent="0">
              <a:buNone/>
            </a:pPr>
            <a:endParaRPr lang="en-US" sz="2000" dirty="0"/>
          </a:p>
        </p:txBody>
      </p:sp>
    </p:spTree>
    <p:extLst>
      <p:ext uri="{BB962C8B-B14F-4D97-AF65-F5344CB8AC3E}">
        <p14:creationId xmlns:p14="http://schemas.microsoft.com/office/powerpoint/2010/main" val="1169919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9E7E3F-8845-BE48-9DE9-2B3528A3AF8A}"/>
              </a:ext>
            </a:extLst>
          </p:cNvPr>
          <p:cNvSpPr>
            <a:spLocks noGrp="1"/>
          </p:cNvSpPr>
          <p:nvPr>
            <p:ph idx="1"/>
          </p:nvPr>
        </p:nvSpPr>
        <p:spPr>
          <a:xfrm>
            <a:off x="838200" y="261256"/>
            <a:ext cx="10515600" cy="6596744"/>
          </a:xfrm>
        </p:spPr>
        <p:txBody>
          <a:bodyPr>
            <a:normAutofit/>
          </a:bodyPr>
          <a:lstStyle/>
          <a:p>
            <a:pPr marL="0" indent="0">
              <a:buNone/>
            </a:pPr>
            <a:r>
              <a:rPr lang="en-US" sz="2000" dirty="0"/>
              <a:t>test1:</a:t>
            </a:r>
          </a:p>
          <a:p>
            <a:pPr marL="0" indent="0">
              <a:buNone/>
            </a:pPr>
            <a:r>
              <a:rPr lang="en-US" sz="2000" dirty="0"/>
              <a:t>Run the backward simulation with </a:t>
            </a:r>
          </a:p>
          <a:p>
            <a:pPr marL="0" indent="0">
              <a:buNone/>
            </a:pPr>
            <a:r>
              <a:rPr lang="en-US" sz="2000" dirty="0"/>
              <a:t>initial v = [-1, 0, 0]</a:t>
            </a:r>
          </a:p>
          <a:p>
            <a:pPr marL="0" indent="0">
              <a:buNone/>
            </a:pPr>
            <a:r>
              <a:rPr lang="en-US" sz="2000" dirty="0"/>
              <a:t>E = 1GeV </a:t>
            </a:r>
          </a:p>
          <a:p>
            <a:pPr marL="0" indent="0">
              <a:buNone/>
            </a:pPr>
            <a:r>
              <a:rPr lang="en-US" sz="2000" dirty="0"/>
              <a:t>pos = [400, 400, 6369400]</a:t>
            </a:r>
          </a:p>
          <a:p>
            <a:pPr marL="0" indent="0">
              <a:buNone/>
            </a:pPr>
            <a:r>
              <a:rPr lang="en-US" sz="2000" dirty="0"/>
              <a:t>so it represents a muon we received from positive x </a:t>
            </a:r>
            <a:r>
              <a:rPr lang="en-US" sz="2000" dirty="0" err="1"/>
              <a:t>dir</a:t>
            </a:r>
            <a:endParaRPr lang="en-US" sz="2000" dirty="0"/>
          </a:p>
          <a:p>
            <a:pPr marL="0" indent="0">
              <a:buNone/>
            </a:pPr>
            <a:endParaRPr lang="en-US" sz="2000" dirty="0"/>
          </a:p>
          <a:p>
            <a:pPr marL="0" indent="0">
              <a:buNone/>
            </a:pPr>
            <a:r>
              <a:rPr lang="en-US" sz="2000" dirty="0"/>
              <a:t>the result is </a:t>
            </a:r>
            <a:r>
              <a:rPr lang="en-US" sz="2000" dirty="0" err="1"/>
              <a:t>final_v</a:t>
            </a:r>
            <a:r>
              <a:rPr lang="en-US" sz="2000" dirty="0"/>
              <a:t> = [-9.99999904e-01  4.32077163e-04 -7.13014482e-05]</a:t>
            </a:r>
          </a:p>
          <a:p>
            <a:pPr marL="0" indent="0">
              <a:buNone/>
            </a:pPr>
            <a:r>
              <a:rPr lang="en-US" sz="2000" dirty="0"/>
              <a:t>		E = 2.3146460908525178e+32</a:t>
            </a:r>
          </a:p>
          <a:p>
            <a:pPr marL="0" indent="0">
              <a:buNone/>
            </a:pPr>
            <a:r>
              <a:rPr lang="en-US" sz="2000" dirty="0"/>
              <a:t>		pos = [1.42324601e+05 3.39000474e+02 6.36941007e+06]</a:t>
            </a:r>
          </a:p>
          <a:p>
            <a:pPr marL="0" indent="0">
              <a:buNone/>
            </a:pPr>
            <a:endParaRPr lang="en-US" sz="2000" dirty="0"/>
          </a:p>
          <a:p>
            <a:pPr marL="0" indent="0">
              <a:buNone/>
            </a:pPr>
            <a:r>
              <a:rPr lang="en-US" sz="2000" dirty="0"/>
              <a:t>The use this as input to run the forward simulator, we get a hit firstly at:</a:t>
            </a:r>
          </a:p>
          <a:p>
            <a:pPr marL="0" indent="0">
              <a:buNone/>
            </a:pPr>
            <a:r>
              <a:rPr lang="en-US" sz="2000" dirty="0"/>
              <a:t>pos = [4.99836095e+02 3.99984463e+02 6.36940001e+06]</a:t>
            </a:r>
          </a:p>
          <a:p>
            <a:pPr marL="0" indent="0">
              <a:buNone/>
            </a:pPr>
            <a:r>
              <a:rPr lang="en-US" sz="2000" dirty="0"/>
              <a:t>E = 25135611224.19789 = 25GeV</a:t>
            </a:r>
          </a:p>
          <a:p>
            <a:pPr marL="0" indent="0">
              <a:buNone/>
            </a:pPr>
            <a:endParaRPr lang="en-US" sz="2000" dirty="0"/>
          </a:p>
          <a:p>
            <a:pPr marL="0" indent="0">
              <a:buNone/>
            </a:pPr>
            <a:r>
              <a:rPr lang="en-US" sz="2000" dirty="0"/>
              <a:t>and min distance between initial pos and this final pos is 0.004029486481588753 m</a:t>
            </a:r>
          </a:p>
        </p:txBody>
      </p:sp>
    </p:spTree>
    <p:extLst>
      <p:ext uri="{BB962C8B-B14F-4D97-AF65-F5344CB8AC3E}">
        <p14:creationId xmlns:p14="http://schemas.microsoft.com/office/powerpoint/2010/main" val="249457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1EC091-E30E-E949-BC01-55F95D462AE6}"/>
              </a:ext>
            </a:extLst>
          </p:cNvPr>
          <p:cNvSpPr>
            <a:spLocks noGrp="1"/>
          </p:cNvSpPr>
          <p:nvPr>
            <p:ph idx="1"/>
          </p:nvPr>
        </p:nvSpPr>
        <p:spPr>
          <a:xfrm>
            <a:off x="838200" y="261256"/>
            <a:ext cx="10515600" cy="6596744"/>
          </a:xfrm>
        </p:spPr>
        <p:txBody>
          <a:bodyPr>
            <a:normAutofit/>
          </a:bodyPr>
          <a:lstStyle/>
          <a:p>
            <a:pPr marL="0" indent="0">
              <a:buNone/>
            </a:pPr>
            <a:r>
              <a:rPr lang="en-US" sz="2000" dirty="0"/>
              <a:t>test2:</a:t>
            </a:r>
          </a:p>
          <a:p>
            <a:pPr marL="0" indent="0">
              <a:buNone/>
            </a:pPr>
            <a:r>
              <a:rPr lang="en-US" sz="2000" dirty="0"/>
              <a:t>the result is </a:t>
            </a:r>
            <a:r>
              <a:rPr lang="en-US" sz="2000" dirty="0" err="1"/>
              <a:t>final_v</a:t>
            </a:r>
            <a:r>
              <a:rPr lang="en-US" sz="2000" dirty="0"/>
              <a:t> = [-9.99999904e-01  </a:t>
            </a:r>
            <a:r>
              <a:rPr lang="en-US" sz="2000" b="1" i="1" u="sng" dirty="0">
                <a:highlight>
                  <a:srgbClr val="FFFF00"/>
                </a:highlight>
              </a:rPr>
              <a:t>4.32</a:t>
            </a:r>
            <a:r>
              <a:rPr lang="en-US" sz="2000" dirty="0"/>
              <a:t>077163e-04 -7.13014482e-05]</a:t>
            </a:r>
          </a:p>
          <a:p>
            <a:pPr marL="0" indent="0">
              <a:buNone/>
            </a:pPr>
            <a:r>
              <a:rPr lang="en-US" sz="2000" dirty="0"/>
              <a:t>		E = 2.3146460908525178e+32</a:t>
            </a:r>
          </a:p>
          <a:p>
            <a:pPr marL="0" indent="0">
              <a:buNone/>
            </a:pPr>
            <a:r>
              <a:rPr lang="en-US" sz="2000" dirty="0"/>
              <a:t>		pos = [1.42324601e+05 3.39000474e+02 6.36941007e+06]</a:t>
            </a:r>
          </a:p>
          <a:p>
            <a:pPr marL="0" indent="0">
              <a:buNone/>
            </a:pPr>
            <a:r>
              <a:rPr lang="en-US" sz="2000" dirty="0"/>
              <a:t>But instead of using this, we change it slightly into</a:t>
            </a:r>
          </a:p>
          <a:p>
            <a:pPr marL="0" indent="0">
              <a:buNone/>
            </a:pPr>
            <a:r>
              <a:rPr lang="en-US" sz="2000" dirty="0"/>
              <a:t>v = [-9.99999904e-01  </a:t>
            </a:r>
            <a:r>
              <a:rPr lang="en-US" sz="2000" b="1" i="1" u="sng" dirty="0">
                <a:highlight>
                  <a:srgbClr val="FFFF00"/>
                </a:highlight>
              </a:rPr>
              <a:t>12.32</a:t>
            </a:r>
            <a:r>
              <a:rPr lang="en-US" sz="2000" dirty="0"/>
              <a:t>077163e-04 -7.13014482e-05]</a:t>
            </a:r>
          </a:p>
          <a:p>
            <a:pPr marL="0" indent="0">
              <a:buNone/>
            </a:pPr>
            <a:r>
              <a:rPr lang="en-US" sz="2000" dirty="0"/>
              <a:t>E = 2.3146460908525178e+32</a:t>
            </a:r>
          </a:p>
          <a:p>
            <a:pPr marL="0" indent="0">
              <a:buNone/>
            </a:pPr>
            <a:r>
              <a:rPr lang="en-US" sz="2000" dirty="0"/>
              <a:t>pos = [1.42324601e+05 3.39000474e+02 6.36941007e+06]</a:t>
            </a:r>
          </a:p>
          <a:p>
            <a:pPr marL="0" indent="0">
              <a:buNone/>
            </a:pPr>
            <a:endParaRPr lang="en-US" sz="2000" dirty="0"/>
          </a:p>
          <a:p>
            <a:pPr marL="0" indent="0">
              <a:buNone/>
            </a:pPr>
            <a:endParaRPr lang="en-US" sz="2000" dirty="0"/>
          </a:p>
          <a:p>
            <a:pPr marL="0" indent="0">
              <a:buNone/>
            </a:pPr>
            <a:r>
              <a:rPr lang="en-US" sz="2000" dirty="0"/>
              <a:t>The use this as input to run the forward simulator, we get a </a:t>
            </a:r>
            <a:r>
              <a:rPr lang="en-US" sz="2000" dirty="0">
                <a:highlight>
                  <a:srgbClr val="FFFF00"/>
                </a:highlight>
              </a:rPr>
              <a:t>miss</a:t>
            </a:r>
            <a:r>
              <a:rPr lang="en-US" sz="2000" dirty="0"/>
              <a:t>:</a:t>
            </a:r>
          </a:p>
          <a:p>
            <a:pPr marL="0" indent="0">
              <a:buNone/>
            </a:pPr>
            <a:endParaRPr lang="en-US" sz="2000" dirty="0"/>
          </a:p>
          <a:p>
            <a:pPr marL="0" indent="0">
              <a:buNone/>
            </a:pPr>
            <a:r>
              <a:rPr lang="en-US" sz="2000" dirty="0"/>
              <a:t>and min distance between initial pos and this final pos is 113.53941602874501 m</a:t>
            </a:r>
          </a:p>
        </p:txBody>
      </p:sp>
    </p:spTree>
    <p:extLst>
      <p:ext uri="{BB962C8B-B14F-4D97-AF65-F5344CB8AC3E}">
        <p14:creationId xmlns:p14="http://schemas.microsoft.com/office/powerpoint/2010/main" val="2356569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58C5160-A4DE-AC48-8292-232042B2C1AC}"/>
              </a:ext>
            </a:extLst>
          </p:cNvPr>
          <p:cNvSpPr>
            <a:spLocks noGrp="1"/>
          </p:cNvSpPr>
          <p:nvPr>
            <p:ph idx="1"/>
          </p:nvPr>
        </p:nvSpPr>
        <p:spPr>
          <a:xfrm>
            <a:off x="838200" y="261256"/>
            <a:ext cx="10515600" cy="6596744"/>
          </a:xfrm>
        </p:spPr>
        <p:txBody>
          <a:bodyPr>
            <a:normAutofit/>
          </a:bodyPr>
          <a:lstStyle/>
          <a:p>
            <a:pPr marL="0" indent="0">
              <a:buNone/>
            </a:pPr>
            <a:r>
              <a:rPr lang="en-US" sz="2000" dirty="0"/>
              <a:t>test3:</a:t>
            </a:r>
          </a:p>
          <a:p>
            <a:pPr marL="0" indent="0">
              <a:buNone/>
            </a:pPr>
            <a:r>
              <a:rPr lang="en-US" sz="2000" dirty="0">
                <a:highlight>
                  <a:srgbClr val="FFFF00"/>
                </a:highlight>
              </a:rPr>
              <a:t>use the same input, but</a:t>
            </a:r>
          </a:p>
          <a:p>
            <a:pPr marL="0" indent="0">
              <a:buNone/>
            </a:pPr>
            <a:r>
              <a:rPr lang="en-US" sz="2000" dirty="0">
                <a:highlight>
                  <a:srgbClr val="FFFF00"/>
                </a:highlight>
              </a:rPr>
              <a:t>B = </a:t>
            </a:r>
            <a:r>
              <a:rPr lang="en-US" sz="2000" dirty="0" err="1">
                <a:highlight>
                  <a:srgbClr val="FFFF00"/>
                </a:highlight>
              </a:rPr>
              <a:t>B_z</a:t>
            </a:r>
            <a:r>
              <a:rPr lang="en-US" sz="2000" dirty="0">
                <a:highlight>
                  <a:srgbClr val="FFFF00"/>
                </a:highlight>
              </a:rPr>
              <a:t> * 10000 so only z direction with increased magnitude</a:t>
            </a:r>
          </a:p>
          <a:p>
            <a:pPr marL="0" indent="0">
              <a:buNone/>
            </a:pPr>
            <a:endParaRPr lang="en-US" sz="2000" dirty="0"/>
          </a:p>
          <a:p>
            <a:pPr marL="0" indent="0">
              <a:buNone/>
            </a:pPr>
            <a:r>
              <a:rPr lang="en-US" sz="2000" dirty="0"/>
              <a:t>the result is </a:t>
            </a:r>
            <a:r>
              <a:rPr lang="en-US" sz="2000" dirty="0" err="1"/>
              <a:t>final_v</a:t>
            </a:r>
            <a:r>
              <a:rPr lang="en-US" sz="2000" dirty="0"/>
              <a:t> = [ 0.38089862 -0.92461681  0.]		</a:t>
            </a:r>
          </a:p>
          <a:p>
            <a:pPr marL="0" indent="0">
              <a:buNone/>
            </a:pPr>
            <a:r>
              <a:rPr lang="en-US" sz="2000" dirty="0"/>
              <a:t>		E = 4.164216943694575e+32</a:t>
            </a:r>
          </a:p>
          <a:p>
            <a:pPr marL="0" indent="0">
              <a:buNone/>
            </a:pPr>
            <a:r>
              <a:rPr lang="en-US" sz="2000" dirty="0"/>
              <a:t>		pos = [ -56292.52123554  131208.9777008  6369400]</a:t>
            </a:r>
          </a:p>
          <a:p>
            <a:pPr marL="0" indent="0">
              <a:buNone/>
            </a:pPr>
            <a:endParaRPr lang="en-US" sz="2000" dirty="0"/>
          </a:p>
          <a:p>
            <a:pPr marL="0" indent="0">
              <a:buNone/>
            </a:pPr>
            <a:r>
              <a:rPr lang="en-US" sz="2000" dirty="0"/>
              <a:t>The use this as input to run the forward simulator, we get a hit firstly at:</a:t>
            </a:r>
          </a:p>
          <a:p>
            <a:pPr marL="0" indent="0">
              <a:buNone/>
            </a:pPr>
            <a:r>
              <a:rPr lang="en-US" sz="2000" dirty="0"/>
              <a:t>pos = [-4.98855811e+02  2.67160698e+02  6.36940000e+06]</a:t>
            </a:r>
          </a:p>
          <a:p>
            <a:pPr marL="0" indent="0">
              <a:buNone/>
            </a:pPr>
            <a:r>
              <a:rPr lang="en-US" sz="2000" dirty="0"/>
              <a:t>E = 303990432522.9729 = 30GeV</a:t>
            </a:r>
          </a:p>
          <a:p>
            <a:pPr marL="0" indent="0">
              <a:buNone/>
            </a:pPr>
            <a:endParaRPr lang="en-US" sz="2000" dirty="0"/>
          </a:p>
          <a:p>
            <a:pPr marL="0" indent="0">
              <a:buNone/>
            </a:pPr>
            <a:r>
              <a:rPr lang="en-US" sz="2000" dirty="0"/>
              <a:t>and min distance between initial pos and this final pos is 0.5017834737643417 m</a:t>
            </a:r>
          </a:p>
        </p:txBody>
      </p:sp>
    </p:spTree>
    <p:extLst>
      <p:ext uri="{BB962C8B-B14F-4D97-AF65-F5344CB8AC3E}">
        <p14:creationId xmlns:p14="http://schemas.microsoft.com/office/powerpoint/2010/main" val="100541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86251A-6A0E-CD4A-9FDA-432A7ECE5E2A}"/>
              </a:ext>
            </a:extLst>
          </p:cNvPr>
          <p:cNvSpPr>
            <a:spLocks noGrp="1"/>
          </p:cNvSpPr>
          <p:nvPr>
            <p:ph idx="1"/>
          </p:nvPr>
        </p:nvSpPr>
        <p:spPr>
          <a:xfrm>
            <a:off x="838200" y="393539"/>
            <a:ext cx="10515600" cy="5995686"/>
          </a:xfrm>
        </p:spPr>
        <p:txBody>
          <a:bodyPr/>
          <a:lstStyle/>
          <a:p>
            <a:pPr marL="0" indent="0">
              <a:buNone/>
            </a:pPr>
            <a:r>
              <a:rPr lang="en-US" dirty="0"/>
              <a:t>II. run the backward simulation to get all the data points</a:t>
            </a:r>
          </a:p>
          <a:p>
            <a:pPr marL="0" indent="0">
              <a:buNone/>
            </a:pPr>
            <a:endParaRPr lang="en-US" dirty="0"/>
          </a:p>
          <a:p>
            <a:pPr marL="0" indent="0">
              <a:buNone/>
            </a:pPr>
            <a:r>
              <a:rPr lang="en-US" dirty="0"/>
              <a:t>including 5 cos theta levels, each one has 20 initial phi data, each of which is composed by 5x5x5 initial points where a 4 muon bundle is shoot.</a:t>
            </a:r>
          </a:p>
          <a:p>
            <a:pPr marL="0" indent="0">
              <a:buNone/>
            </a:pPr>
            <a:endParaRPr lang="en-US" dirty="0"/>
          </a:p>
          <a:p>
            <a:pPr marL="0" indent="0">
              <a:buNone/>
            </a:pPr>
            <a:r>
              <a:rPr lang="en-US" dirty="0"/>
              <a:t>So by choosing one cos theta level, we have 20 phi evenly displaced from 0 to 2pi, and at each phi 4x5x5x5 = 500 muons are shoot as as a whole muon packet</a:t>
            </a:r>
          </a:p>
        </p:txBody>
      </p:sp>
    </p:spTree>
    <p:extLst>
      <p:ext uri="{BB962C8B-B14F-4D97-AF65-F5344CB8AC3E}">
        <p14:creationId xmlns:p14="http://schemas.microsoft.com/office/powerpoint/2010/main" val="3931069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E3B4EFA9-C004-374A-A9A5-9122C37BFCB4}"/>
              </a:ext>
            </a:extLst>
          </p:cNvPr>
          <p:cNvPicPr>
            <a:picLocks noChangeAspect="1"/>
          </p:cNvPicPr>
          <p:nvPr/>
        </p:nvPicPr>
        <p:blipFill>
          <a:blip r:embed="rId2"/>
          <a:stretch>
            <a:fillRect/>
          </a:stretch>
        </p:blipFill>
        <p:spPr>
          <a:xfrm>
            <a:off x="0" y="3448657"/>
            <a:ext cx="8762547" cy="3409344"/>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FEBA0491-C970-D44F-867B-D7BBAB887773}"/>
              </a:ext>
            </a:extLst>
          </p:cNvPr>
          <p:cNvPicPr>
            <a:picLocks noChangeAspect="1"/>
          </p:cNvPicPr>
          <p:nvPr/>
        </p:nvPicPr>
        <p:blipFill>
          <a:blip r:embed="rId3"/>
          <a:stretch>
            <a:fillRect/>
          </a:stretch>
        </p:blipFill>
        <p:spPr>
          <a:xfrm>
            <a:off x="1" y="0"/>
            <a:ext cx="9060868" cy="3409343"/>
          </a:xfrm>
          <a:prstGeom prst="rect">
            <a:avLst/>
          </a:prstGeom>
        </p:spPr>
      </p:pic>
      <p:sp>
        <p:nvSpPr>
          <p:cNvPr id="8" name="TextBox 7">
            <a:extLst>
              <a:ext uri="{FF2B5EF4-FFF2-40B4-BE49-F238E27FC236}">
                <a16:creationId xmlns:a16="http://schemas.microsoft.com/office/drawing/2014/main" id="{E7D390AA-9AAE-5946-9100-5A88E8BADC0D}"/>
              </a:ext>
            </a:extLst>
          </p:cNvPr>
          <p:cNvSpPr txBox="1"/>
          <p:nvPr/>
        </p:nvSpPr>
        <p:spPr>
          <a:xfrm>
            <a:off x="9785268" y="5272644"/>
            <a:ext cx="926600" cy="369332"/>
          </a:xfrm>
          <a:prstGeom prst="rect">
            <a:avLst/>
          </a:prstGeom>
          <a:noFill/>
        </p:spPr>
        <p:txBody>
          <a:bodyPr wrap="none" rtlCol="0">
            <a:spAutoFit/>
          </a:bodyPr>
          <a:lstStyle/>
          <a:p>
            <a:r>
              <a:rPr lang="en-US" dirty="0"/>
              <a:t>zoom in</a:t>
            </a:r>
          </a:p>
        </p:txBody>
      </p:sp>
      <p:sp>
        <p:nvSpPr>
          <p:cNvPr id="9" name="TextBox 8">
            <a:extLst>
              <a:ext uri="{FF2B5EF4-FFF2-40B4-BE49-F238E27FC236}">
                <a16:creationId xmlns:a16="http://schemas.microsoft.com/office/drawing/2014/main" id="{34FC8A9C-0F8E-C948-BD86-1A5F27CD1FE1}"/>
              </a:ext>
            </a:extLst>
          </p:cNvPr>
          <p:cNvSpPr txBox="1"/>
          <p:nvPr/>
        </p:nvSpPr>
        <p:spPr>
          <a:xfrm>
            <a:off x="9951522" y="1888177"/>
            <a:ext cx="883319" cy="369332"/>
          </a:xfrm>
          <a:prstGeom prst="rect">
            <a:avLst/>
          </a:prstGeom>
          <a:noFill/>
        </p:spPr>
        <p:txBody>
          <a:bodyPr wrap="none" rtlCol="0">
            <a:spAutoFit/>
          </a:bodyPr>
          <a:lstStyle/>
          <a:p>
            <a:r>
              <a:rPr lang="en-US" dirty="0"/>
              <a:t>general</a:t>
            </a:r>
          </a:p>
        </p:txBody>
      </p:sp>
      <p:sp>
        <p:nvSpPr>
          <p:cNvPr id="10" name="TextBox 9">
            <a:extLst>
              <a:ext uri="{FF2B5EF4-FFF2-40B4-BE49-F238E27FC236}">
                <a16:creationId xmlns:a16="http://schemas.microsoft.com/office/drawing/2014/main" id="{08F90A86-0F83-244D-8E2F-6CA79AC5E7DC}"/>
              </a:ext>
            </a:extLst>
          </p:cNvPr>
          <p:cNvSpPr txBox="1"/>
          <p:nvPr/>
        </p:nvSpPr>
        <p:spPr>
          <a:xfrm>
            <a:off x="9702140" y="368135"/>
            <a:ext cx="1523750" cy="369332"/>
          </a:xfrm>
          <a:prstGeom prst="rect">
            <a:avLst/>
          </a:prstGeom>
          <a:noFill/>
        </p:spPr>
        <p:txBody>
          <a:bodyPr wrap="none" rtlCol="0">
            <a:spAutoFit/>
          </a:bodyPr>
          <a:lstStyle/>
          <a:p>
            <a:r>
              <a:rPr lang="en-US" dirty="0"/>
              <a:t>trajectory plot</a:t>
            </a:r>
          </a:p>
        </p:txBody>
      </p:sp>
    </p:spTree>
    <p:extLst>
      <p:ext uri="{BB962C8B-B14F-4D97-AF65-F5344CB8AC3E}">
        <p14:creationId xmlns:p14="http://schemas.microsoft.com/office/powerpoint/2010/main" val="23876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8720DA6-BE18-6C40-993B-F9FAE459559F}"/>
              </a:ext>
            </a:extLst>
          </p:cNvPr>
          <p:cNvSpPr>
            <a:spLocks noGrp="1"/>
          </p:cNvSpPr>
          <p:nvPr>
            <p:ph idx="1"/>
          </p:nvPr>
        </p:nvSpPr>
        <p:spPr>
          <a:xfrm>
            <a:off x="320634" y="118752"/>
            <a:ext cx="11033166" cy="6739247"/>
          </a:xfrm>
        </p:spPr>
        <p:txBody>
          <a:bodyPr>
            <a:normAutofit/>
          </a:bodyPr>
          <a:lstStyle/>
          <a:p>
            <a:pPr marL="0" indent="0">
              <a:buNone/>
            </a:pPr>
            <a:r>
              <a:rPr lang="en-US" sz="2000" dirty="0"/>
              <a:t>test4:</a:t>
            </a:r>
          </a:p>
          <a:p>
            <a:pPr marL="0" indent="0">
              <a:buNone/>
            </a:pPr>
            <a:r>
              <a:rPr lang="en-US" sz="2000" dirty="0">
                <a:highlight>
                  <a:srgbClr val="FFFF00"/>
                </a:highlight>
              </a:rPr>
              <a:t>use the same input, but</a:t>
            </a:r>
          </a:p>
          <a:p>
            <a:pPr marL="0" indent="0">
              <a:buNone/>
            </a:pPr>
            <a:r>
              <a:rPr lang="en-US" sz="2000" dirty="0">
                <a:highlight>
                  <a:srgbClr val="FFFF00"/>
                </a:highlight>
              </a:rPr>
              <a:t>B = </a:t>
            </a:r>
            <a:r>
              <a:rPr lang="en-US" sz="2000" dirty="0" err="1">
                <a:highlight>
                  <a:srgbClr val="FFFF00"/>
                </a:highlight>
              </a:rPr>
              <a:t>B_z</a:t>
            </a:r>
            <a:r>
              <a:rPr lang="en-US" sz="2000" dirty="0">
                <a:highlight>
                  <a:srgbClr val="FFFF00"/>
                </a:highlight>
              </a:rPr>
              <a:t> * 10000 so only z direction with increased magnitude</a:t>
            </a:r>
          </a:p>
          <a:p>
            <a:pPr marL="0" indent="0">
              <a:buNone/>
            </a:pPr>
            <a:endParaRPr lang="en-US" sz="2000" dirty="0"/>
          </a:p>
          <a:p>
            <a:pPr marL="0" indent="0">
              <a:buNone/>
            </a:pPr>
            <a:r>
              <a:rPr lang="en-US" sz="2000" dirty="0"/>
              <a:t>the result is </a:t>
            </a:r>
            <a:r>
              <a:rPr lang="en-US" sz="2000" dirty="0" err="1"/>
              <a:t>final_v</a:t>
            </a:r>
            <a:r>
              <a:rPr lang="en-US" sz="2000" dirty="0"/>
              <a:t> = [ </a:t>
            </a:r>
            <a:r>
              <a:rPr lang="en-US" sz="2000" dirty="0">
                <a:solidFill>
                  <a:srgbClr val="FF0000"/>
                </a:solidFill>
              </a:rPr>
              <a:t>0.3</a:t>
            </a:r>
            <a:r>
              <a:rPr lang="en-US" sz="2000" dirty="0">
                <a:solidFill>
                  <a:srgbClr val="FF0000"/>
                </a:solidFill>
                <a:highlight>
                  <a:srgbClr val="FFFF00"/>
                </a:highlight>
              </a:rPr>
              <a:t>8</a:t>
            </a:r>
            <a:r>
              <a:rPr lang="en-US" sz="2000" dirty="0">
                <a:solidFill>
                  <a:srgbClr val="FF0000"/>
                </a:solidFill>
              </a:rPr>
              <a:t>089862</a:t>
            </a:r>
            <a:r>
              <a:rPr lang="en-US" sz="2000" dirty="0"/>
              <a:t> -0.92461681  0.]		</a:t>
            </a:r>
          </a:p>
          <a:p>
            <a:pPr marL="0" indent="0">
              <a:buNone/>
            </a:pPr>
            <a:r>
              <a:rPr lang="en-US" sz="2000" dirty="0"/>
              <a:t>		E = 4.164216943694575e+32</a:t>
            </a:r>
          </a:p>
          <a:p>
            <a:pPr marL="0" indent="0">
              <a:buNone/>
            </a:pPr>
            <a:r>
              <a:rPr lang="en-US" sz="2000" dirty="0"/>
              <a:t>		pos = [ -56292.52123554  131208.9777008  6369400]</a:t>
            </a:r>
          </a:p>
          <a:p>
            <a:pPr marL="0" indent="0">
              <a:buNone/>
            </a:pPr>
            <a:r>
              <a:rPr lang="en-US" sz="2000" dirty="0"/>
              <a:t>But instead of using this, we change it slightly into</a:t>
            </a:r>
          </a:p>
          <a:p>
            <a:pPr marL="0" indent="0">
              <a:buNone/>
            </a:pPr>
            <a:r>
              <a:rPr lang="en-US" sz="2000" dirty="0"/>
              <a:t>the result is </a:t>
            </a:r>
            <a:r>
              <a:rPr lang="en-US" sz="2000" dirty="0" err="1"/>
              <a:t>final_v</a:t>
            </a:r>
            <a:r>
              <a:rPr lang="en-US" sz="2000" dirty="0"/>
              <a:t> = [ </a:t>
            </a:r>
            <a:r>
              <a:rPr lang="en-US" sz="2000" dirty="0">
                <a:solidFill>
                  <a:srgbClr val="FF0000"/>
                </a:solidFill>
              </a:rPr>
              <a:t>0.3</a:t>
            </a:r>
            <a:r>
              <a:rPr lang="en-US" sz="2000" dirty="0">
                <a:solidFill>
                  <a:srgbClr val="FF0000"/>
                </a:solidFill>
                <a:highlight>
                  <a:srgbClr val="FFFF00"/>
                </a:highlight>
              </a:rPr>
              <a:t>9</a:t>
            </a:r>
            <a:r>
              <a:rPr lang="en-US" sz="2000" dirty="0">
                <a:solidFill>
                  <a:srgbClr val="FF0000"/>
                </a:solidFill>
              </a:rPr>
              <a:t>089862</a:t>
            </a:r>
            <a:r>
              <a:rPr lang="en-US" sz="2000" dirty="0"/>
              <a:t> -0.92461681  0.]		</a:t>
            </a:r>
          </a:p>
          <a:p>
            <a:pPr marL="0" indent="0">
              <a:buNone/>
            </a:pPr>
            <a:r>
              <a:rPr lang="en-US" sz="2000" dirty="0"/>
              <a:t>		E = 4.164216943694575e+32</a:t>
            </a:r>
          </a:p>
          <a:p>
            <a:pPr marL="0" indent="0">
              <a:buNone/>
            </a:pPr>
            <a:r>
              <a:rPr lang="en-US" sz="2000" dirty="0"/>
              <a:t>		pos = [ -56292.52123554  131208.9777008  6369400]</a:t>
            </a:r>
          </a:p>
          <a:p>
            <a:pPr marL="0" indent="0">
              <a:buNone/>
            </a:pPr>
            <a:endParaRPr lang="en-US" sz="2000" dirty="0"/>
          </a:p>
          <a:p>
            <a:pPr marL="0" indent="0">
              <a:buNone/>
            </a:pPr>
            <a:r>
              <a:rPr lang="en-US" sz="2000" dirty="0"/>
              <a:t>The use this as input to run the forward simulator, we get a </a:t>
            </a:r>
            <a:r>
              <a:rPr lang="en-US" sz="2000" dirty="0">
                <a:highlight>
                  <a:srgbClr val="FFFF00"/>
                </a:highlight>
              </a:rPr>
              <a:t>miss</a:t>
            </a:r>
            <a:r>
              <a:rPr lang="en-US" sz="2000" dirty="0"/>
              <a:t>:</a:t>
            </a:r>
          </a:p>
          <a:p>
            <a:pPr marL="0" indent="0">
              <a:buNone/>
            </a:pPr>
            <a:endParaRPr lang="en-US" sz="2000" dirty="0"/>
          </a:p>
          <a:p>
            <a:pPr marL="0" indent="0">
              <a:buNone/>
            </a:pPr>
            <a:r>
              <a:rPr lang="en-US" sz="2000" dirty="0"/>
              <a:t>and min distance between initial pos and this final pos is 472.867785267966 m</a:t>
            </a:r>
          </a:p>
        </p:txBody>
      </p:sp>
    </p:spTree>
    <p:extLst>
      <p:ext uri="{BB962C8B-B14F-4D97-AF65-F5344CB8AC3E}">
        <p14:creationId xmlns:p14="http://schemas.microsoft.com/office/powerpoint/2010/main" val="1071849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map&#10;&#10;Description automatically generated">
            <a:extLst>
              <a:ext uri="{FF2B5EF4-FFF2-40B4-BE49-F238E27FC236}">
                <a16:creationId xmlns:a16="http://schemas.microsoft.com/office/drawing/2014/main" id="{F7BC1106-CA96-B840-8D03-6152775B3A84}"/>
              </a:ext>
            </a:extLst>
          </p:cNvPr>
          <p:cNvPicPr>
            <a:picLocks noChangeAspect="1"/>
          </p:cNvPicPr>
          <p:nvPr/>
        </p:nvPicPr>
        <p:blipFill>
          <a:blip r:embed="rId2"/>
          <a:stretch>
            <a:fillRect/>
          </a:stretch>
        </p:blipFill>
        <p:spPr>
          <a:xfrm>
            <a:off x="0" y="3146961"/>
            <a:ext cx="10030691" cy="3703774"/>
          </a:xfrm>
          <a:prstGeom prst="rect">
            <a:avLst/>
          </a:prstGeom>
        </p:spPr>
      </p:pic>
      <p:pic>
        <p:nvPicPr>
          <p:cNvPr id="7" name="Picture 6" descr="A screenshot of a social media post&#10;&#10;Description automatically generated">
            <a:extLst>
              <a:ext uri="{FF2B5EF4-FFF2-40B4-BE49-F238E27FC236}">
                <a16:creationId xmlns:a16="http://schemas.microsoft.com/office/drawing/2014/main" id="{6EF5687C-3215-904D-90B9-9C2030B75939}"/>
              </a:ext>
            </a:extLst>
          </p:cNvPr>
          <p:cNvPicPr>
            <a:picLocks noChangeAspect="1"/>
          </p:cNvPicPr>
          <p:nvPr/>
        </p:nvPicPr>
        <p:blipFill>
          <a:blip r:embed="rId3"/>
          <a:stretch>
            <a:fillRect/>
          </a:stretch>
        </p:blipFill>
        <p:spPr>
          <a:xfrm>
            <a:off x="0" y="0"/>
            <a:ext cx="8157999" cy="3146961"/>
          </a:xfrm>
          <a:prstGeom prst="rect">
            <a:avLst/>
          </a:prstGeom>
        </p:spPr>
      </p:pic>
      <p:sp>
        <p:nvSpPr>
          <p:cNvPr id="8" name="TextBox 7">
            <a:extLst>
              <a:ext uri="{FF2B5EF4-FFF2-40B4-BE49-F238E27FC236}">
                <a16:creationId xmlns:a16="http://schemas.microsoft.com/office/drawing/2014/main" id="{06F109E8-196E-8F4B-853B-21AB2AF703FB}"/>
              </a:ext>
            </a:extLst>
          </p:cNvPr>
          <p:cNvSpPr txBox="1"/>
          <p:nvPr/>
        </p:nvSpPr>
        <p:spPr>
          <a:xfrm>
            <a:off x="9761517" y="819397"/>
            <a:ext cx="2247218" cy="369332"/>
          </a:xfrm>
          <a:prstGeom prst="rect">
            <a:avLst/>
          </a:prstGeom>
          <a:noFill/>
        </p:spPr>
        <p:txBody>
          <a:bodyPr wrap="none" rtlCol="0">
            <a:spAutoFit/>
          </a:bodyPr>
          <a:lstStyle/>
          <a:p>
            <a:r>
              <a:rPr lang="en-US" dirty="0"/>
              <a:t>trajectory </a:t>
            </a:r>
            <a:r>
              <a:rPr lang="en-US" dirty="0" err="1"/>
              <a:t>comparsion</a:t>
            </a:r>
            <a:endParaRPr lang="en-US" dirty="0"/>
          </a:p>
        </p:txBody>
      </p:sp>
    </p:spTree>
    <p:extLst>
      <p:ext uri="{BB962C8B-B14F-4D97-AF65-F5344CB8AC3E}">
        <p14:creationId xmlns:p14="http://schemas.microsoft.com/office/powerpoint/2010/main" val="979931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B4BB6-1DCA-D949-9467-838E4E5E3749}"/>
              </a:ext>
            </a:extLst>
          </p:cNvPr>
          <p:cNvSpPr>
            <a:spLocks noGrp="1"/>
          </p:cNvSpPr>
          <p:nvPr>
            <p:ph idx="1"/>
          </p:nvPr>
        </p:nvSpPr>
        <p:spPr>
          <a:xfrm>
            <a:off x="838200" y="415636"/>
            <a:ext cx="10515600" cy="5761327"/>
          </a:xfrm>
        </p:spPr>
        <p:txBody>
          <a:bodyPr>
            <a:normAutofit/>
          </a:bodyPr>
          <a:lstStyle/>
          <a:p>
            <a:pPr marL="0" indent="0">
              <a:buNone/>
            </a:pPr>
            <a:r>
              <a:rPr lang="en-US" sz="2000" dirty="0"/>
              <a:t>VI. Error Analysis</a:t>
            </a:r>
          </a:p>
          <a:p>
            <a:pPr marL="0" indent="0">
              <a:buNone/>
            </a:pPr>
            <a:endParaRPr lang="en-US" sz="2000" dirty="0"/>
          </a:p>
          <a:p>
            <a:pPr marL="0" indent="0">
              <a:buNone/>
            </a:pPr>
            <a:r>
              <a:rPr lang="en-US" sz="2000" dirty="0"/>
              <a:t>We want to get the ratio r = #hit/N, representing the probability that a randomly generated muon can reach the detector.</a:t>
            </a:r>
          </a:p>
          <a:p>
            <a:pPr marL="0" indent="0">
              <a:buNone/>
            </a:pPr>
            <a:r>
              <a:rPr lang="en-US" sz="2000" dirty="0"/>
              <a:t>So each muon can either hit with P = r or miss with P = 1-r, which is a binominal distribution, when N is large it becomes a gaussian.</a:t>
            </a:r>
          </a:p>
          <a:p>
            <a:pPr marL="0" indent="0">
              <a:buNone/>
            </a:pPr>
            <a:endParaRPr lang="en-US" sz="2000" dirty="0"/>
          </a:p>
          <a:p>
            <a:pPr marL="0" indent="0">
              <a:buNone/>
            </a:pPr>
            <a:r>
              <a:rPr lang="en-US" sz="2000" dirty="0"/>
              <a:t>So the statistical uncertainty of #hit is sqrt(N </a:t>
            </a:r>
            <a:r>
              <a:rPr lang="en-US" sz="2000"/>
              <a:t>* r)</a:t>
            </a:r>
            <a:endParaRPr lang="en-US" sz="2000" dirty="0"/>
          </a:p>
          <a:p>
            <a:pPr marL="0" indent="0">
              <a:buNone/>
            </a:pPr>
            <a:r>
              <a:rPr lang="en-US" sz="2000" dirty="0"/>
              <a:t>So the r we get has uncertainty:</a:t>
            </a:r>
          </a:p>
          <a:p>
            <a:pPr marL="0" indent="0">
              <a:buNone/>
            </a:pPr>
            <a:r>
              <a:rPr lang="en-US" sz="2000" dirty="0"/>
              <a:t>sqrt(N * r * (1-r)) / N = sqrt(r * (1-r) / N)</a:t>
            </a:r>
          </a:p>
          <a:p>
            <a:pPr marL="0" indent="0">
              <a:buNone/>
            </a:pPr>
            <a:endParaRPr lang="en-US" sz="2000" dirty="0"/>
          </a:p>
          <a:p>
            <a:pPr marL="0" indent="0">
              <a:buNone/>
            </a:pPr>
            <a:r>
              <a:rPr lang="en-US" sz="2000" dirty="0"/>
              <a:t>We can use this to calculate the N we need to limit the statistical error</a:t>
            </a:r>
          </a:p>
        </p:txBody>
      </p:sp>
    </p:spTree>
    <p:extLst>
      <p:ext uri="{BB962C8B-B14F-4D97-AF65-F5344CB8AC3E}">
        <p14:creationId xmlns:p14="http://schemas.microsoft.com/office/powerpoint/2010/main" val="394931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79134-511D-5F45-A297-70A8DE11A25E}"/>
              </a:ext>
            </a:extLst>
          </p:cNvPr>
          <p:cNvSpPr>
            <a:spLocks noGrp="1"/>
          </p:cNvSpPr>
          <p:nvPr>
            <p:ph idx="1"/>
          </p:nvPr>
        </p:nvSpPr>
        <p:spPr>
          <a:xfrm>
            <a:off x="838200" y="249382"/>
            <a:ext cx="10515600" cy="5927581"/>
          </a:xfrm>
        </p:spPr>
        <p:txBody>
          <a:bodyPr>
            <a:normAutofit lnSpcReduction="10000"/>
          </a:bodyPr>
          <a:lstStyle/>
          <a:p>
            <a:pPr marL="0" indent="0">
              <a:buNone/>
            </a:pPr>
            <a:r>
              <a:rPr lang="en-US" sz="2000" dirty="0"/>
              <a:t>For cos_theta = 0, we expect asymmetry to be around 20%</a:t>
            </a:r>
          </a:p>
          <a:p>
            <a:pPr marL="0" indent="0">
              <a:buNone/>
            </a:pPr>
            <a:r>
              <a:rPr lang="en-US" sz="2000" dirty="0"/>
              <a:t>After some test run, the r = #hit / N is roughly 0.011</a:t>
            </a:r>
          </a:p>
          <a:p>
            <a:pPr marL="0" indent="0">
              <a:buNone/>
            </a:pPr>
            <a:endParaRPr lang="en-US" sz="2000" dirty="0"/>
          </a:p>
          <a:p>
            <a:pPr marL="0" indent="0">
              <a:buNone/>
            </a:pPr>
            <a:r>
              <a:rPr lang="en-US" sz="2000" dirty="0"/>
              <a:t>So the 20% asymmetry causes a fluctuation around 0.009 to 0.012</a:t>
            </a:r>
          </a:p>
          <a:p>
            <a:pPr marL="0" indent="0">
              <a:buNone/>
            </a:pPr>
            <a:r>
              <a:rPr lang="en-US" sz="2000" dirty="0"/>
              <a:t>So we need to limit the statistical uncertainty to 0.0001 scale</a:t>
            </a:r>
          </a:p>
          <a:p>
            <a:pPr marL="0" indent="0">
              <a:buNone/>
            </a:pPr>
            <a:endParaRPr lang="en-US" sz="2000" dirty="0"/>
          </a:p>
          <a:p>
            <a:pPr marL="0" indent="0">
              <a:buNone/>
            </a:pPr>
            <a:r>
              <a:rPr lang="en-US" sz="2000" dirty="0"/>
              <a:t>So:</a:t>
            </a:r>
          </a:p>
          <a:p>
            <a:pPr marL="0" indent="0">
              <a:buNone/>
            </a:pPr>
            <a:r>
              <a:rPr lang="en-US" sz="2000" dirty="0"/>
              <a:t>r = 0.011</a:t>
            </a:r>
          </a:p>
          <a:p>
            <a:pPr marL="0" indent="0">
              <a:buNone/>
            </a:pPr>
            <a:r>
              <a:rPr lang="en-US" sz="2000" dirty="0"/>
              <a:t>sqrt(r * (1-r) / N) = 0.0001</a:t>
            </a:r>
          </a:p>
          <a:p>
            <a:pPr marL="0" indent="0">
              <a:buNone/>
            </a:pPr>
            <a:endParaRPr lang="en-US" sz="2000" dirty="0"/>
          </a:p>
          <a:p>
            <a:pPr marL="0" indent="0">
              <a:buNone/>
            </a:pPr>
            <a:r>
              <a:rPr lang="en-US" sz="2000" dirty="0"/>
              <a:t>We get roughly N = 1087900</a:t>
            </a:r>
          </a:p>
          <a:p>
            <a:pPr marL="0" indent="0">
              <a:buNone/>
            </a:pPr>
            <a:r>
              <a:rPr lang="en-US" sz="2000" dirty="0"/>
              <a:t>                            #hit = 12000</a:t>
            </a:r>
          </a:p>
          <a:p>
            <a:pPr marL="0" indent="0">
              <a:buNone/>
            </a:pPr>
            <a:r>
              <a:rPr lang="en-US" sz="2000" dirty="0"/>
              <a:t>is needed to satisfy the statistical need</a:t>
            </a:r>
          </a:p>
          <a:p>
            <a:pPr marL="0" indent="0">
              <a:buNone/>
            </a:pPr>
            <a:endParaRPr lang="en-US" sz="2000" dirty="0"/>
          </a:p>
          <a:p>
            <a:pPr marL="0" indent="0">
              <a:buNone/>
            </a:pPr>
            <a:r>
              <a:rPr lang="en-US" sz="2000" dirty="0"/>
              <a:t>However, shooting 1000000 muons in each 6 phi </a:t>
            </a:r>
            <a:r>
              <a:rPr lang="en-US" sz="2000" dirty="0" err="1"/>
              <a:t>dir</a:t>
            </a:r>
            <a:r>
              <a:rPr lang="en-US" sz="2000" dirty="0"/>
              <a:t> we pick takes 277 days on a single </a:t>
            </a:r>
            <a:r>
              <a:rPr lang="en-US" sz="2000" dirty="0" err="1"/>
              <a:t>cpu</a:t>
            </a:r>
            <a:endParaRPr lang="en-US" sz="2000" dirty="0"/>
          </a:p>
        </p:txBody>
      </p:sp>
    </p:spTree>
    <p:extLst>
      <p:ext uri="{BB962C8B-B14F-4D97-AF65-F5344CB8AC3E}">
        <p14:creationId xmlns:p14="http://schemas.microsoft.com/office/powerpoint/2010/main" val="1734053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6BCC1-7B1E-A24F-B624-BC3ACC44136D}"/>
              </a:ext>
            </a:extLst>
          </p:cNvPr>
          <p:cNvSpPr>
            <a:spLocks noGrp="1"/>
          </p:cNvSpPr>
          <p:nvPr>
            <p:ph idx="1"/>
          </p:nvPr>
        </p:nvSpPr>
        <p:spPr>
          <a:xfrm>
            <a:off x="838200" y="285008"/>
            <a:ext cx="10515600" cy="5891955"/>
          </a:xfrm>
        </p:spPr>
        <p:txBody>
          <a:bodyPr>
            <a:normAutofit/>
          </a:bodyPr>
          <a:lstStyle/>
          <a:p>
            <a:pPr marL="0" indent="0">
              <a:buNone/>
            </a:pPr>
            <a:r>
              <a:rPr lang="en-US" sz="2000" dirty="0"/>
              <a:t>VII. Current Result</a:t>
            </a:r>
          </a:p>
          <a:p>
            <a:pPr marL="0" indent="0">
              <a:buNone/>
            </a:pPr>
            <a:endParaRPr lang="en-US" sz="2000" dirty="0"/>
          </a:p>
          <a:p>
            <a:pPr marL="0" indent="0">
              <a:buNone/>
            </a:pPr>
            <a:r>
              <a:rPr lang="en-US" sz="2000" dirty="0"/>
              <a:t>According to PART II</a:t>
            </a:r>
          </a:p>
          <a:p>
            <a:pPr marL="0" indent="0">
              <a:buNone/>
            </a:pPr>
            <a:r>
              <a:rPr lang="en-US" sz="2000" dirty="0"/>
              <a:t>Firstly, the backward simulation is run so that we have one muon packet for each of cos_theta, phi pair.</a:t>
            </a:r>
          </a:p>
          <a:p>
            <a:pPr marL="0" indent="0">
              <a:buNone/>
            </a:pPr>
            <a:endParaRPr lang="en-US" sz="2000" dirty="0"/>
          </a:p>
          <a:p>
            <a:pPr marL="0" indent="0">
              <a:buNone/>
            </a:pPr>
            <a:r>
              <a:rPr lang="en-US" sz="2000" dirty="0"/>
              <a:t>Now we pick cos_theta = 0, and select num 3, 6, 9, 12, 15, 18 out of 20 phi values we run backward simulation on.</a:t>
            </a:r>
          </a:p>
          <a:p>
            <a:pPr marL="0" indent="0">
              <a:buNone/>
            </a:pPr>
            <a:endParaRPr lang="en-US" sz="2000" dirty="0"/>
          </a:p>
          <a:p>
            <a:pPr marL="0" indent="0">
              <a:buNone/>
            </a:pPr>
            <a:r>
              <a:rPr lang="en-US" sz="2000" dirty="0"/>
              <a:t>For these 6 muon packets, we run forward simulation to get r = #hit/N</a:t>
            </a:r>
          </a:p>
          <a:p>
            <a:pPr marL="0" indent="0">
              <a:buNone/>
            </a:pPr>
            <a:endParaRPr lang="en-US" sz="2000" dirty="0"/>
          </a:p>
          <a:p>
            <a:pPr marL="0" indent="0">
              <a:buNone/>
            </a:pPr>
            <a:r>
              <a:rPr lang="en-US" sz="2000" dirty="0"/>
              <a:t>Currently: </a:t>
            </a:r>
          </a:p>
        </p:txBody>
      </p:sp>
    </p:spTree>
    <p:extLst>
      <p:ext uri="{BB962C8B-B14F-4D97-AF65-F5344CB8AC3E}">
        <p14:creationId xmlns:p14="http://schemas.microsoft.com/office/powerpoint/2010/main" val="376925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204AE-950D-7343-B825-5B6A6975B6F1}"/>
              </a:ext>
            </a:extLst>
          </p:cNvPr>
          <p:cNvSpPr>
            <a:spLocks noGrp="1"/>
          </p:cNvSpPr>
          <p:nvPr>
            <p:ph idx="1"/>
          </p:nvPr>
        </p:nvSpPr>
        <p:spPr>
          <a:xfrm>
            <a:off x="838200" y="178130"/>
            <a:ext cx="10515600" cy="6329548"/>
          </a:xfrm>
        </p:spPr>
        <p:txBody>
          <a:bodyPr>
            <a:normAutofit/>
          </a:bodyPr>
          <a:lstStyle/>
          <a:p>
            <a:pPr marL="0" indent="0">
              <a:buNone/>
            </a:pPr>
            <a:r>
              <a:rPr lang="en-US" sz="2000" dirty="0"/>
              <a:t>Current result:</a:t>
            </a:r>
          </a:p>
          <a:p>
            <a:pPr marL="0" indent="0">
              <a:buNone/>
            </a:pPr>
            <a:endParaRPr lang="en-US" sz="2000" dirty="0"/>
          </a:p>
        </p:txBody>
      </p:sp>
      <p:graphicFrame>
        <p:nvGraphicFramePr>
          <p:cNvPr id="4" name="Table 3">
            <a:extLst>
              <a:ext uri="{FF2B5EF4-FFF2-40B4-BE49-F238E27FC236}">
                <a16:creationId xmlns:a16="http://schemas.microsoft.com/office/drawing/2014/main" id="{0DD8F576-1727-4B46-84C5-E8E184F7A771}"/>
              </a:ext>
            </a:extLst>
          </p:cNvPr>
          <p:cNvGraphicFramePr>
            <a:graphicFrameLocks noGrp="1"/>
          </p:cNvGraphicFramePr>
          <p:nvPr>
            <p:extLst>
              <p:ext uri="{D42A27DB-BD31-4B8C-83A1-F6EECF244321}">
                <p14:modId xmlns:p14="http://schemas.microsoft.com/office/powerpoint/2010/main" val="1657701679"/>
              </p:ext>
            </p:extLst>
          </p:nvPr>
        </p:nvGraphicFramePr>
        <p:xfrm>
          <a:off x="838200" y="517783"/>
          <a:ext cx="10272157" cy="4967116"/>
        </p:xfrm>
        <a:graphic>
          <a:graphicData uri="http://schemas.openxmlformats.org/drawingml/2006/table">
            <a:tbl>
              <a:tblPr firstRow="1" bandRow="1">
                <a:tableStyleId>{5C22544A-7EE6-4342-B048-85BDC9FD1C3A}</a:tableStyleId>
              </a:tblPr>
              <a:tblGrid>
                <a:gridCol w="1467451">
                  <a:extLst>
                    <a:ext uri="{9D8B030D-6E8A-4147-A177-3AD203B41FA5}">
                      <a16:colId xmlns:a16="http://schemas.microsoft.com/office/drawing/2014/main" val="4137219357"/>
                    </a:ext>
                  </a:extLst>
                </a:gridCol>
                <a:gridCol w="1467451">
                  <a:extLst>
                    <a:ext uri="{9D8B030D-6E8A-4147-A177-3AD203B41FA5}">
                      <a16:colId xmlns:a16="http://schemas.microsoft.com/office/drawing/2014/main" val="2497128875"/>
                    </a:ext>
                  </a:extLst>
                </a:gridCol>
                <a:gridCol w="1467451">
                  <a:extLst>
                    <a:ext uri="{9D8B030D-6E8A-4147-A177-3AD203B41FA5}">
                      <a16:colId xmlns:a16="http://schemas.microsoft.com/office/drawing/2014/main" val="308253071"/>
                    </a:ext>
                  </a:extLst>
                </a:gridCol>
                <a:gridCol w="1467451">
                  <a:extLst>
                    <a:ext uri="{9D8B030D-6E8A-4147-A177-3AD203B41FA5}">
                      <a16:colId xmlns:a16="http://schemas.microsoft.com/office/drawing/2014/main" val="1611455467"/>
                    </a:ext>
                  </a:extLst>
                </a:gridCol>
                <a:gridCol w="1467451">
                  <a:extLst>
                    <a:ext uri="{9D8B030D-6E8A-4147-A177-3AD203B41FA5}">
                      <a16:colId xmlns:a16="http://schemas.microsoft.com/office/drawing/2014/main" val="2576307664"/>
                    </a:ext>
                  </a:extLst>
                </a:gridCol>
                <a:gridCol w="1467451">
                  <a:extLst>
                    <a:ext uri="{9D8B030D-6E8A-4147-A177-3AD203B41FA5}">
                      <a16:colId xmlns:a16="http://schemas.microsoft.com/office/drawing/2014/main" val="3822609958"/>
                    </a:ext>
                  </a:extLst>
                </a:gridCol>
                <a:gridCol w="1467451">
                  <a:extLst>
                    <a:ext uri="{9D8B030D-6E8A-4147-A177-3AD203B41FA5}">
                      <a16:colId xmlns:a16="http://schemas.microsoft.com/office/drawing/2014/main" val="1130173271"/>
                    </a:ext>
                  </a:extLst>
                </a:gridCol>
              </a:tblGrid>
              <a:tr h="451556">
                <a:tc>
                  <a:txBody>
                    <a:bodyPr/>
                    <a:lstStyle/>
                    <a:p>
                      <a:pPr algn="ctr"/>
                      <a:endParaRPr lang="en-US" dirty="0"/>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9</a:t>
                      </a:r>
                    </a:p>
                  </a:txBody>
                  <a:tcPr/>
                </a:tc>
                <a:tc>
                  <a:txBody>
                    <a:bodyPr/>
                    <a:lstStyle/>
                    <a:p>
                      <a:pPr algn="ctr"/>
                      <a:r>
                        <a:rPr lang="en-US" dirty="0"/>
                        <a:t>12</a:t>
                      </a:r>
                    </a:p>
                  </a:txBody>
                  <a:tcPr/>
                </a:tc>
                <a:tc>
                  <a:txBody>
                    <a:bodyPr/>
                    <a:lstStyle/>
                    <a:p>
                      <a:pPr algn="ctr"/>
                      <a:r>
                        <a:rPr lang="en-US" dirty="0"/>
                        <a:t>15</a:t>
                      </a:r>
                    </a:p>
                  </a:txBody>
                  <a:tcPr/>
                </a:tc>
                <a:tc>
                  <a:txBody>
                    <a:bodyPr/>
                    <a:lstStyle/>
                    <a:p>
                      <a:pPr algn="ctr"/>
                      <a:r>
                        <a:rPr lang="en-US" dirty="0"/>
                        <a:t>18</a:t>
                      </a:r>
                    </a:p>
                  </a:txBody>
                  <a:tcPr/>
                </a:tc>
                <a:extLst>
                  <a:ext uri="{0D108BD9-81ED-4DB2-BD59-A6C34878D82A}">
                    <a16:rowId xmlns:a16="http://schemas.microsoft.com/office/drawing/2014/main" val="3738965781"/>
                  </a:ext>
                </a:extLst>
              </a:tr>
              <a:tr h="451556">
                <a:tc>
                  <a:txBody>
                    <a:bodyPr/>
                    <a:lstStyle/>
                    <a:p>
                      <a:r>
                        <a:rPr lang="en-US" dirty="0"/>
                        <a:t>run1</a:t>
                      </a:r>
                    </a:p>
                  </a:txBody>
                  <a:tcPr/>
                </a:tc>
                <a:tc>
                  <a:txBody>
                    <a:bodyPr/>
                    <a:lstStyle/>
                    <a:p>
                      <a:r>
                        <a:rPr lang="en-US" dirty="0"/>
                        <a:t>17939</a:t>
                      </a:r>
                    </a:p>
                  </a:txBody>
                  <a:tcPr/>
                </a:tc>
                <a:tc>
                  <a:txBody>
                    <a:bodyPr/>
                    <a:lstStyle/>
                    <a:p>
                      <a:r>
                        <a:rPr lang="en-US" dirty="0"/>
                        <a:t>16889</a:t>
                      </a:r>
                    </a:p>
                  </a:txBody>
                  <a:tcPr/>
                </a:tc>
                <a:tc>
                  <a:txBody>
                    <a:bodyPr/>
                    <a:lstStyle/>
                    <a:p>
                      <a:r>
                        <a:rPr lang="en-US" dirty="0"/>
                        <a:t>17999</a:t>
                      </a:r>
                    </a:p>
                  </a:txBody>
                  <a:tcPr/>
                </a:tc>
                <a:tc>
                  <a:txBody>
                    <a:bodyPr/>
                    <a:lstStyle/>
                    <a:p>
                      <a:r>
                        <a:rPr lang="en-US" dirty="0"/>
                        <a:t>17921</a:t>
                      </a:r>
                    </a:p>
                  </a:txBody>
                  <a:tcPr/>
                </a:tc>
                <a:tc>
                  <a:txBody>
                    <a:bodyPr/>
                    <a:lstStyle/>
                    <a:p>
                      <a:r>
                        <a:rPr lang="en-US" dirty="0"/>
                        <a:t>17419</a:t>
                      </a:r>
                    </a:p>
                  </a:txBody>
                  <a:tcPr/>
                </a:tc>
                <a:tc>
                  <a:txBody>
                    <a:bodyPr/>
                    <a:lstStyle/>
                    <a:p>
                      <a:r>
                        <a:rPr lang="en-US" dirty="0"/>
                        <a:t>16606</a:t>
                      </a:r>
                    </a:p>
                  </a:txBody>
                  <a:tcPr/>
                </a:tc>
                <a:extLst>
                  <a:ext uri="{0D108BD9-81ED-4DB2-BD59-A6C34878D82A}">
                    <a16:rowId xmlns:a16="http://schemas.microsoft.com/office/drawing/2014/main" val="150238006"/>
                  </a:ext>
                </a:extLst>
              </a:tr>
              <a:tr h="451556">
                <a:tc>
                  <a:txBody>
                    <a:bodyPr/>
                    <a:lstStyle/>
                    <a:p>
                      <a:r>
                        <a:rPr lang="en-US" dirty="0"/>
                        <a:t>run2</a:t>
                      </a:r>
                    </a:p>
                  </a:txBody>
                  <a:tcPr/>
                </a:tc>
                <a:tc>
                  <a:txBody>
                    <a:bodyPr/>
                    <a:lstStyle/>
                    <a:p>
                      <a:r>
                        <a:rPr lang="en-US" dirty="0"/>
                        <a:t>18515</a:t>
                      </a:r>
                    </a:p>
                  </a:txBody>
                  <a:tcPr/>
                </a:tc>
                <a:tc>
                  <a:txBody>
                    <a:bodyPr/>
                    <a:lstStyle/>
                    <a:p>
                      <a:r>
                        <a:rPr lang="en-US" dirty="0"/>
                        <a:t>18647</a:t>
                      </a:r>
                    </a:p>
                  </a:txBody>
                  <a:tcPr/>
                </a:tc>
                <a:tc>
                  <a:txBody>
                    <a:bodyPr/>
                    <a:lstStyle/>
                    <a:p>
                      <a:r>
                        <a:rPr lang="en-US" dirty="0"/>
                        <a:t>16826</a:t>
                      </a:r>
                    </a:p>
                  </a:txBody>
                  <a:tcPr/>
                </a:tc>
                <a:tc>
                  <a:txBody>
                    <a:bodyPr/>
                    <a:lstStyle/>
                    <a:p>
                      <a:r>
                        <a:rPr lang="en-US" dirty="0"/>
                        <a:t>18849</a:t>
                      </a:r>
                    </a:p>
                  </a:txBody>
                  <a:tcPr/>
                </a:tc>
                <a:tc>
                  <a:txBody>
                    <a:bodyPr/>
                    <a:lstStyle/>
                    <a:p>
                      <a:r>
                        <a:rPr lang="en-US" dirty="0"/>
                        <a:t>17406</a:t>
                      </a:r>
                    </a:p>
                  </a:txBody>
                  <a:tcPr/>
                </a:tc>
                <a:tc>
                  <a:txBody>
                    <a:bodyPr/>
                    <a:lstStyle/>
                    <a:p>
                      <a:r>
                        <a:rPr lang="en-US" dirty="0"/>
                        <a:t>18544</a:t>
                      </a:r>
                    </a:p>
                  </a:txBody>
                  <a:tcPr/>
                </a:tc>
                <a:extLst>
                  <a:ext uri="{0D108BD9-81ED-4DB2-BD59-A6C34878D82A}">
                    <a16:rowId xmlns:a16="http://schemas.microsoft.com/office/drawing/2014/main" val="4198711418"/>
                  </a:ext>
                </a:extLst>
              </a:tr>
              <a:tr h="451556">
                <a:tc>
                  <a:txBody>
                    <a:bodyPr/>
                    <a:lstStyle/>
                    <a:p>
                      <a:r>
                        <a:rPr lang="en-US" dirty="0"/>
                        <a:t>run3</a:t>
                      </a:r>
                    </a:p>
                  </a:txBody>
                  <a:tcPr/>
                </a:tc>
                <a:tc>
                  <a:txBody>
                    <a:bodyPr/>
                    <a:lstStyle/>
                    <a:p>
                      <a:r>
                        <a:rPr lang="en-US" dirty="0"/>
                        <a:t>20997</a:t>
                      </a:r>
                    </a:p>
                  </a:txBody>
                  <a:tcPr/>
                </a:tc>
                <a:tc>
                  <a:txBody>
                    <a:bodyPr/>
                    <a:lstStyle/>
                    <a:p>
                      <a:r>
                        <a:rPr lang="en-US" dirty="0"/>
                        <a:t>17290</a:t>
                      </a:r>
                    </a:p>
                  </a:txBody>
                  <a:tcPr/>
                </a:tc>
                <a:tc>
                  <a:txBody>
                    <a:bodyPr/>
                    <a:lstStyle/>
                    <a:p>
                      <a:r>
                        <a:rPr lang="en-US" dirty="0"/>
                        <a:t>16994</a:t>
                      </a:r>
                    </a:p>
                  </a:txBody>
                  <a:tcPr/>
                </a:tc>
                <a:tc>
                  <a:txBody>
                    <a:bodyPr/>
                    <a:lstStyle/>
                    <a:p>
                      <a:r>
                        <a:rPr lang="en-US" dirty="0"/>
                        <a:t>19369</a:t>
                      </a:r>
                    </a:p>
                  </a:txBody>
                  <a:tcPr/>
                </a:tc>
                <a:tc>
                  <a:txBody>
                    <a:bodyPr/>
                    <a:lstStyle/>
                    <a:p>
                      <a:r>
                        <a:rPr lang="en-US" dirty="0"/>
                        <a:t>17333</a:t>
                      </a:r>
                    </a:p>
                  </a:txBody>
                  <a:tcPr/>
                </a:tc>
                <a:tc>
                  <a:txBody>
                    <a:bodyPr/>
                    <a:lstStyle/>
                    <a:p>
                      <a:r>
                        <a:rPr lang="en-US" dirty="0"/>
                        <a:t>19476</a:t>
                      </a:r>
                    </a:p>
                  </a:txBody>
                  <a:tcPr/>
                </a:tc>
                <a:extLst>
                  <a:ext uri="{0D108BD9-81ED-4DB2-BD59-A6C34878D82A}">
                    <a16:rowId xmlns:a16="http://schemas.microsoft.com/office/drawing/2014/main" val="2605079020"/>
                  </a:ext>
                </a:extLst>
              </a:tr>
              <a:tr h="451556">
                <a:tc>
                  <a:txBody>
                    <a:bodyPr/>
                    <a:lstStyle/>
                    <a:p>
                      <a:r>
                        <a:rPr lang="en-US" dirty="0"/>
                        <a:t>run4</a:t>
                      </a:r>
                    </a:p>
                  </a:txBody>
                  <a:tcPr/>
                </a:tc>
                <a:tc>
                  <a:txBody>
                    <a:bodyPr/>
                    <a:lstStyle/>
                    <a:p>
                      <a:r>
                        <a:rPr lang="en-US" dirty="0"/>
                        <a:t>18503</a:t>
                      </a:r>
                    </a:p>
                  </a:txBody>
                  <a:tcPr/>
                </a:tc>
                <a:tc>
                  <a:txBody>
                    <a:bodyPr/>
                    <a:lstStyle/>
                    <a:p>
                      <a:r>
                        <a:rPr lang="en-US" dirty="0"/>
                        <a:t>16694</a:t>
                      </a:r>
                    </a:p>
                  </a:txBody>
                  <a:tcPr/>
                </a:tc>
                <a:tc>
                  <a:txBody>
                    <a:bodyPr/>
                    <a:lstStyle/>
                    <a:p>
                      <a:r>
                        <a:rPr lang="en-US" dirty="0"/>
                        <a:t>17824</a:t>
                      </a:r>
                    </a:p>
                  </a:txBody>
                  <a:tcPr/>
                </a:tc>
                <a:tc>
                  <a:txBody>
                    <a:bodyPr/>
                    <a:lstStyle/>
                    <a:p>
                      <a:r>
                        <a:rPr lang="en-US" dirty="0"/>
                        <a:t>16216</a:t>
                      </a:r>
                    </a:p>
                  </a:txBody>
                  <a:tcPr/>
                </a:tc>
                <a:tc>
                  <a:txBody>
                    <a:bodyPr/>
                    <a:lstStyle/>
                    <a:p>
                      <a:r>
                        <a:rPr lang="en-US" dirty="0"/>
                        <a:t>19394</a:t>
                      </a:r>
                    </a:p>
                  </a:txBody>
                  <a:tcPr/>
                </a:tc>
                <a:tc>
                  <a:txBody>
                    <a:bodyPr/>
                    <a:lstStyle/>
                    <a:p>
                      <a:r>
                        <a:rPr lang="en-US" dirty="0"/>
                        <a:t>18246</a:t>
                      </a:r>
                    </a:p>
                  </a:txBody>
                  <a:tcPr/>
                </a:tc>
                <a:extLst>
                  <a:ext uri="{0D108BD9-81ED-4DB2-BD59-A6C34878D82A}">
                    <a16:rowId xmlns:a16="http://schemas.microsoft.com/office/drawing/2014/main" val="4243501036"/>
                  </a:ext>
                </a:extLst>
              </a:tr>
              <a:tr h="451556">
                <a:tc>
                  <a:txBody>
                    <a:bodyPr/>
                    <a:lstStyle/>
                    <a:p>
                      <a:r>
                        <a:rPr lang="en-US" dirty="0"/>
                        <a:t>run5</a:t>
                      </a:r>
                    </a:p>
                  </a:txBody>
                  <a:tcPr/>
                </a:tc>
                <a:tc>
                  <a:txBody>
                    <a:bodyPr/>
                    <a:lstStyle/>
                    <a:p>
                      <a:r>
                        <a:rPr lang="en-US" dirty="0"/>
                        <a:t>19757</a:t>
                      </a:r>
                    </a:p>
                  </a:txBody>
                  <a:tcPr/>
                </a:tc>
                <a:tc>
                  <a:txBody>
                    <a:bodyPr/>
                    <a:lstStyle/>
                    <a:p>
                      <a:r>
                        <a:rPr lang="en-US" dirty="0"/>
                        <a:t>19139</a:t>
                      </a:r>
                    </a:p>
                  </a:txBody>
                  <a:tcPr/>
                </a:tc>
                <a:tc>
                  <a:txBody>
                    <a:bodyPr/>
                    <a:lstStyle/>
                    <a:p>
                      <a:r>
                        <a:rPr lang="en-US" dirty="0"/>
                        <a:t>15209</a:t>
                      </a:r>
                    </a:p>
                  </a:txBody>
                  <a:tcPr/>
                </a:tc>
                <a:tc>
                  <a:txBody>
                    <a:bodyPr/>
                    <a:lstStyle/>
                    <a:p>
                      <a:r>
                        <a:rPr lang="en-US" dirty="0"/>
                        <a:t>19174</a:t>
                      </a:r>
                    </a:p>
                  </a:txBody>
                  <a:tcPr/>
                </a:tc>
                <a:tc>
                  <a:txBody>
                    <a:bodyPr/>
                    <a:lstStyle/>
                    <a:p>
                      <a:r>
                        <a:rPr lang="en-US" dirty="0"/>
                        <a:t>17107</a:t>
                      </a:r>
                    </a:p>
                  </a:txBody>
                  <a:tcPr/>
                </a:tc>
                <a:tc>
                  <a:txBody>
                    <a:bodyPr/>
                    <a:lstStyle/>
                    <a:p>
                      <a:r>
                        <a:rPr lang="en-US" dirty="0"/>
                        <a:t>16937</a:t>
                      </a:r>
                    </a:p>
                  </a:txBody>
                  <a:tcPr/>
                </a:tc>
                <a:extLst>
                  <a:ext uri="{0D108BD9-81ED-4DB2-BD59-A6C34878D82A}">
                    <a16:rowId xmlns:a16="http://schemas.microsoft.com/office/drawing/2014/main" val="3155347286"/>
                  </a:ext>
                </a:extLst>
              </a:tr>
              <a:tr h="451556">
                <a:tc>
                  <a:txBody>
                    <a:bodyPr/>
                    <a:lstStyle/>
                    <a:p>
                      <a:r>
                        <a:rPr lang="en-US" dirty="0"/>
                        <a:t>run6</a:t>
                      </a:r>
                    </a:p>
                  </a:txBody>
                  <a:tcPr/>
                </a:tc>
                <a:tc>
                  <a:txBody>
                    <a:bodyPr/>
                    <a:lstStyle/>
                    <a:p>
                      <a:r>
                        <a:rPr lang="en-US" dirty="0"/>
                        <a:t>20328</a:t>
                      </a:r>
                    </a:p>
                  </a:txBody>
                  <a:tcPr/>
                </a:tc>
                <a:tc>
                  <a:txBody>
                    <a:bodyPr/>
                    <a:lstStyle/>
                    <a:p>
                      <a:r>
                        <a:rPr lang="en-US" dirty="0"/>
                        <a:t>19139</a:t>
                      </a:r>
                    </a:p>
                  </a:txBody>
                  <a:tcPr/>
                </a:tc>
                <a:tc>
                  <a:txBody>
                    <a:bodyPr/>
                    <a:lstStyle/>
                    <a:p>
                      <a:r>
                        <a:rPr lang="en-US" dirty="0"/>
                        <a:t>16710</a:t>
                      </a:r>
                    </a:p>
                  </a:txBody>
                  <a:tcPr/>
                </a:tc>
                <a:tc>
                  <a:txBody>
                    <a:bodyPr/>
                    <a:lstStyle/>
                    <a:p>
                      <a:r>
                        <a:rPr lang="en-US" dirty="0"/>
                        <a:t>18379</a:t>
                      </a:r>
                    </a:p>
                  </a:txBody>
                  <a:tcPr/>
                </a:tc>
                <a:tc>
                  <a:txBody>
                    <a:bodyPr/>
                    <a:lstStyle/>
                    <a:p>
                      <a:r>
                        <a:rPr lang="en-US" dirty="0"/>
                        <a:t>17041</a:t>
                      </a:r>
                    </a:p>
                  </a:txBody>
                  <a:tcPr/>
                </a:tc>
                <a:tc>
                  <a:txBody>
                    <a:bodyPr/>
                    <a:lstStyle/>
                    <a:p>
                      <a:r>
                        <a:rPr lang="en-US" dirty="0"/>
                        <a:t>15120</a:t>
                      </a:r>
                    </a:p>
                  </a:txBody>
                  <a:tcPr/>
                </a:tc>
                <a:extLst>
                  <a:ext uri="{0D108BD9-81ED-4DB2-BD59-A6C34878D82A}">
                    <a16:rowId xmlns:a16="http://schemas.microsoft.com/office/drawing/2014/main" val="3189177001"/>
                  </a:ext>
                </a:extLst>
              </a:tr>
              <a:tr h="451556">
                <a:tc>
                  <a:txBody>
                    <a:bodyPr/>
                    <a:lstStyle/>
                    <a:p>
                      <a:r>
                        <a:rPr lang="en-US" dirty="0"/>
                        <a:t>run7</a:t>
                      </a:r>
                    </a:p>
                  </a:txBody>
                  <a:tcPr/>
                </a:tc>
                <a:tc>
                  <a:txBody>
                    <a:bodyPr/>
                    <a:lstStyle/>
                    <a:p>
                      <a:r>
                        <a:rPr lang="en-US" dirty="0"/>
                        <a:t>17397</a:t>
                      </a:r>
                    </a:p>
                  </a:txBody>
                  <a:tcPr/>
                </a:tc>
                <a:tc>
                  <a:txBody>
                    <a:bodyPr/>
                    <a:lstStyle/>
                    <a:p>
                      <a:r>
                        <a:rPr lang="en-US" dirty="0"/>
                        <a:t>20360</a:t>
                      </a:r>
                    </a:p>
                  </a:txBody>
                  <a:tcPr/>
                </a:tc>
                <a:tc>
                  <a:txBody>
                    <a:bodyPr/>
                    <a:lstStyle/>
                    <a:p>
                      <a:r>
                        <a:rPr lang="en-US" dirty="0"/>
                        <a:t>16641</a:t>
                      </a:r>
                    </a:p>
                  </a:txBody>
                  <a:tcPr/>
                </a:tc>
                <a:tc>
                  <a:txBody>
                    <a:bodyPr/>
                    <a:lstStyle/>
                    <a:p>
                      <a:r>
                        <a:rPr lang="en-US" dirty="0"/>
                        <a:t>17125</a:t>
                      </a:r>
                    </a:p>
                  </a:txBody>
                  <a:tcPr/>
                </a:tc>
                <a:tc>
                  <a:txBody>
                    <a:bodyPr/>
                    <a:lstStyle/>
                    <a:p>
                      <a:r>
                        <a:rPr lang="en-US" dirty="0"/>
                        <a:t>19068</a:t>
                      </a:r>
                    </a:p>
                  </a:txBody>
                  <a:tcPr/>
                </a:tc>
                <a:tc>
                  <a:txBody>
                    <a:bodyPr/>
                    <a:lstStyle/>
                    <a:p>
                      <a:r>
                        <a:rPr lang="en-US" dirty="0"/>
                        <a:t>17505</a:t>
                      </a:r>
                    </a:p>
                  </a:txBody>
                  <a:tcPr/>
                </a:tc>
                <a:extLst>
                  <a:ext uri="{0D108BD9-81ED-4DB2-BD59-A6C34878D82A}">
                    <a16:rowId xmlns:a16="http://schemas.microsoft.com/office/drawing/2014/main" val="3165029135"/>
                  </a:ext>
                </a:extLst>
              </a:tr>
              <a:tr h="451556">
                <a:tc>
                  <a:txBody>
                    <a:bodyPr/>
                    <a:lstStyle/>
                    <a:p>
                      <a:r>
                        <a:rPr lang="en-US" dirty="0"/>
                        <a:t>Num of hit</a:t>
                      </a:r>
                    </a:p>
                  </a:txBody>
                  <a:tcPr/>
                </a:tc>
                <a:tc>
                  <a:txBody>
                    <a:bodyPr/>
                    <a:lstStyle/>
                    <a:p>
                      <a:r>
                        <a:rPr lang="en-US" dirty="0"/>
                        <a:t>1400</a:t>
                      </a:r>
                    </a:p>
                  </a:txBody>
                  <a:tcPr/>
                </a:tc>
                <a:tc>
                  <a:txBody>
                    <a:bodyPr/>
                    <a:lstStyle/>
                    <a:p>
                      <a:r>
                        <a:rPr lang="en-US" dirty="0"/>
                        <a:t>1400</a:t>
                      </a:r>
                    </a:p>
                  </a:txBody>
                  <a:tcPr/>
                </a:tc>
                <a:tc>
                  <a:txBody>
                    <a:bodyPr/>
                    <a:lstStyle/>
                    <a:p>
                      <a:r>
                        <a:rPr lang="en-US" dirty="0"/>
                        <a:t>1400</a:t>
                      </a:r>
                    </a:p>
                  </a:txBody>
                  <a:tcPr/>
                </a:tc>
                <a:tc>
                  <a:txBody>
                    <a:bodyPr/>
                    <a:lstStyle/>
                    <a:p>
                      <a:r>
                        <a:rPr lang="en-US" dirty="0"/>
                        <a:t>1400</a:t>
                      </a:r>
                    </a:p>
                  </a:txBody>
                  <a:tcPr/>
                </a:tc>
                <a:tc>
                  <a:txBody>
                    <a:bodyPr/>
                    <a:lstStyle/>
                    <a:p>
                      <a:r>
                        <a:rPr lang="en-US" dirty="0"/>
                        <a:t>1400</a:t>
                      </a:r>
                    </a:p>
                  </a:txBody>
                  <a:tcPr/>
                </a:tc>
                <a:tc>
                  <a:txBody>
                    <a:bodyPr/>
                    <a:lstStyle/>
                    <a:p>
                      <a:r>
                        <a:rPr lang="en-US" dirty="0"/>
                        <a:t>1400</a:t>
                      </a:r>
                    </a:p>
                  </a:txBody>
                  <a:tcPr/>
                </a:tc>
                <a:extLst>
                  <a:ext uri="{0D108BD9-81ED-4DB2-BD59-A6C34878D82A}">
                    <a16:rowId xmlns:a16="http://schemas.microsoft.com/office/drawing/2014/main" val="1329642712"/>
                  </a:ext>
                </a:extLst>
              </a:tr>
              <a:tr h="451556">
                <a:tc>
                  <a:txBody>
                    <a:bodyPr/>
                    <a:lstStyle/>
                    <a:p>
                      <a:r>
                        <a:rPr lang="en-US" dirty="0" err="1"/>
                        <a:t>N_sum</a:t>
                      </a:r>
                      <a:endParaRPr lang="en-US" dirty="0"/>
                    </a:p>
                  </a:txBody>
                  <a:tcPr/>
                </a:tc>
                <a:tc>
                  <a:txBody>
                    <a:bodyPr/>
                    <a:lstStyle/>
                    <a:p>
                      <a:r>
                        <a:rPr lang="en-US" dirty="0"/>
                        <a:t>133436</a:t>
                      </a:r>
                    </a:p>
                  </a:txBody>
                  <a:tcPr/>
                </a:tc>
                <a:tc>
                  <a:txBody>
                    <a:bodyPr/>
                    <a:lstStyle/>
                    <a:p>
                      <a:r>
                        <a:rPr lang="en-US" dirty="0"/>
                        <a:t>128158</a:t>
                      </a:r>
                    </a:p>
                  </a:txBody>
                  <a:tcPr/>
                </a:tc>
                <a:tc>
                  <a:txBody>
                    <a:bodyPr/>
                    <a:lstStyle/>
                    <a:p>
                      <a:r>
                        <a:rPr lang="en-US" dirty="0"/>
                        <a:t>118203</a:t>
                      </a:r>
                    </a:p>
                  </a:txBody>
                  <a:tcPr/>
                </a:tc>
                <a:tc>
                  <a:txBody>
                    <a:bodyPr/>
                    <a:lstStyle/>
                    <a:p>
                      <a:r>
                        <a:rPr lang="en-US" dirty="0"/>
                        <a:t>127033</a:t>
                      </a:r>
                    </a:p>
                  </a:txBody>
                  <a:tcPr/>
                </a:tc>
                <a:tc>
                  <a:txBody>
                    <a:bodyPr/>
                    <a:lstStyle/>
                    <a:p>
                      <a:r>
                        <a:rPr lang="en-US" dirty="0"/>
                        <a:t>124723</a:t>
                      </a:r>
                    </a:p>
                  </a:txBody>
                  <a:tcPr/>
                </a:tc>
                <a:tc>
                  <a:txBody>
                    <a:bodyPr/>
                    <a:lstStyle/>
                    <a:p>
                      <a:r>
                        <a:rPr lang="en-US" dirty="0"/>
                        <a:t>122434</a:t>
                      </a:r>
                    </a:p>
                  </a:txBody>
                  <a:tcPr/>
                </a:tc>
                <a:extLst>
                  <a:ext uri="{0D108BD9-81ED-4DB2-BD59-A6C34878D82A}">
                    <a16:rowId xmlns:a16="http://schemas.microsoft.com/office/drawing/2014/main" val="277838737"/>
                  </a:ext>
                </a:extLst>
              </a:tr>
              <a:tr h="451556">
                <a:tc>
                  <a:txBody>
                    <a:bodyPr/>
                    <a:lstStyle/>
                    <a:p>
                      <a:r>
                        <a:rPr lang="en-US" dirty="0"/>
                        <a:t>r</a:t>
                      </a:r>
                    </a:p>
                  </a:txBody>
                  <a:tcPr/>
                </a:tc>
                <a:tc>
                  <a:txBody>
                    <a:bodyPr/>
                    <a:lstStyle/>
                    <a:p>
                      <a:r>
                        <a:rPr lang="en-US" dirty="0"/>
                        <a:t>1.05%</a:t>
                      </a:r>
                    </a:p>
                  </a:txBody>
                  <a:tcPr/>
                </a:tc>
                <a:tc>
                  <a:txBody>
                    <a:bodyPr/>
                    <a:lstStyle/>
                    <a:p>
                      <a:r>
                        <a:rPr lang="en-US" dirty="0"/>
                        <a:t>1.09%</a:t>
                      </a:r>
                    </a:p>
                  </a:txBody>
                  <a:tcPr/>
                </a:tc>
                <a:tc>
                  <a:txBody>
                    <a:bodyPr/>
                    <a:lstStyle/>
                    <a:p>
                      <a:r>
                        <a:rPr lang="en-US" dirty="0"/>
                        <a:t>1.18%</a:t>
                      </a:r>
                    </a:p>
                  </a:txBody>
                  <a:tcPr/>
                </a:tc>
                <a:tc>
                  <a:txBody>
                    <a:bodyPr/>
                    <a:lstStyle/>
                    <a:p>
                      <a:r>
                        <a:rPr lang="en-US" dirty="0"/>
                        <a:t>1.1%</a:t>
                      </a:r>
                    </a:p>
                  </a:txBody>
                  <a:tcPr/>
                </a:tc>
                <a:tc>
                  <a:txBody>
                    <a:bodyPr/>
                    <a:lstStyle/>
                    <a:p>
                      <a:r>
                        <a:rPr lang="en-US" dirty="0"/>
                        <a:t>1.12%</a:t>
                      </a:r>
                    </a:p>
                  </a:txBody>
                  <a:tcPr/>
                </a:tc>
                <a:tc>
                  <a:txBody>
                    <a:bodyPr/>
                    <a:lstStyle/>
                    <a:p>
                      <a:r>
                        <a:rPr lang="en-US" dirty="0"/>
                        <a:t>1.14%</a:t>
                      </a:r>
                    </a:p>
                  </a:txBody>
                  <a:tcPr/>
                </a:tc>
                <a:extLst>
                  <a:ext uri="{0D108BD9-81ED-4DB2-BD59-A6C34878D82A}">
                    <a16:rowId xmlns:a16="http://schemas.microsoft.com/office/drawing/2014/main" val="1754562369"/>
                  </a:ext>
                </a:extLst>
              </a:tr>
            </a:tbl>
          </a:graphicData>
        </a:graphic>
      </p:graphicFrame>
      <p:sp>
        <p:nvSpPr>
          <p:cNvPr id="6" name="TextBox 5">
            <a:extLst>
              <a:ext uri="{FF2B5EF4-FFF2-40B4-BE49-F238E27FC236}">
                <a16:creationId xmlns:a16="http://schemas.microsoft.com/office/drawing/2014/main" id="{647185AE-A979-6D47-B71F-AB08D6FF2185}"/>
              </a:ext>
            </a:extLst>
          </p:cNvPr>
          <p:cNvSpPr txBox="1"/>
          <p:nvPr/>
        </p:nvSpPr>
        <p:spPr>
          <a:xfrm>
            <a:off x="1045029" y="6115792"/>
            <a:ext cx="4941353" cy="369332"/>
          </a:xfrm>
          <a:prstGeom prst="rect">
            <a:avLst/>
          </a:prstGeom>
          <a:noFill/>
        </p:spPr>
        <p:txBody>
          <a:bodyPr wrap="none" rtlCol="0">
            <a:spAutoFit/>
          </a:bodyPr>
          <a:lstStyle/>
          <a:p>
            <a:r>
              <a:rPr lang="en-US" dirty="0"/>
              <a:t>extend of asymmetry is 6%, not the expected 20%!</a:t>
            </a:r>
          </a:p>
        </p:txBody>
      </p:sp>
    </p:spTree>
    <p:extLst>
      <p:ext uri="{BB962C8B-B14F-4D97-AF65-F5344CB8AC3E}">
        <p14:creationId xmlns:p14="http://schemas.microsoft.com/office/powerpoint/2010/main" val="3202125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176E4-8FB4-5041-B569-013B33B82F4C}"/>
              </a:ext>
            </a:extLst>
          </p:cNvPr>
          <p:cNvSpPr>
            <a:spLocks noGrp="1"/>
          </p:cNvSpPr>
          <p:nvPr>
            <p:ph idx="1"/>
          </p:nvPr>
        </p:nvSpPr>
        <p:spPr>
          <a:xfrm>
            <a:off x="838200" y="380010"/>
            <a:ext cx="10515600" cy="5796953"/>
          </a:xfrm>
        </p:spPr>
        <p:txBody>
          <a:bodyPr>
            <a:normAutofit/>
          </a:bodyPr>
          <a:lstStyle/>
          <a:p>
            <a:pPr marL="0" indent="0">
              <a:buNone/>
            </a:pPr>
            <a:r>
              <a:rPr lang="en-US" sz="2000" dirty="0"/>
              <a:t>With current 1400 hits, N roughly 125000, and r roughly 0.011, we can estimate the error in r to be:</a:t>
            </a:r>
          </a:p>
          <a:p>
            <a:pPr marL="0" indent="0">
              <a:buNone/>
            </a:pPr>
            <a:endParaRPr lang="en-US" sz="2000" dirty="0"/>
          </a:p>
          <a:p>
            <a:pPr marL="0" indent="0">
              <a:buNone/>
            </a:pPr>
            <a:r>
              <a:rPr lang="en-US" sz="2000" dirty="0"/>
              <a:t>err = sqrt(r * (1 - r) / N) = 0.0003, acceptable but still relatively large</a:t>
            </a:r>
          </a:p>
          <a:p>
            <a:pPr marL="0" indent="0">
              <a:buNone/>
            </a:pPr>
            <a:endParaRPr lang="en-US" sz="2000" dirty="0"/>
          </a:p>
          <a:p>
            <a:pPr marL="0" indent="0">
              <a:buNone/>
            </a:pPr>
            <a:r>
              <a:rPr lang="en-US" sz="2000" dirty="0"/>
              <a:t>The result is not very satisfying, we do not see the expected asymmetry</a:t>
            </a:r>
          </a:p>
          <a:p>
            <a:pPr marL="0" indent="0">
              <a:buNone/>
            </a:pPr>
            <a:endParaRPr lang="en-US" sz="2000" dirty="0"/>
          </a:p>
          <a:p>
            <a:pPr marL="0" indent="0">
              <a:buNone/>
            </a:pPr>
            <a:r>
              <a:rPr lang="en-US" sz="2000" dirty="0"/>
              <a:t>Possible reason:</a:t>
            </a:r>
          </a:p>
          <a:p>
            <a:pPr marL="0" indent="0">
              <a:buNone/>
            </a:pPr>
            <a:r>
              <a:rPr lang="en-US" sz="2000" dirty="0"/>
              <a:t>The phi I pick does not include minimum or maximum, so we do not have enough points to show the asymmetry.</a:t>
            </a:r>
          </a:p>
          <a:p>
            <a:pPr marL="0" indent="0">
              <a:buNone/>
            </a:pPr>
            <a:r>
              <a:rPr lang="en-US" sz="2000" dirty="0"/>
              <a:t>Or</a:t>
            </a:r>
          </a:p>
          <a:p>
            <a:pPr marL="0" indent="0">
              <a:buNone/>
            </a:pPr>
            <a:r>
              <a:rPr lang="en-US" sz="2000" dirty="0"/>
              <a:t>The error is still to large</a:t>
            </a:r>
          </a:p>
        </p:txBody>
      </p:sp>
    </p:spTree>
    <p:extLst>
      <p:ext uri="{BB962C8B-B14F-4D97-AF65-F5344CB8AC3E}">
        <p14:creationId xmlns:p14="http://schemas.microsoft.com/office/powerpoint/2010/main" val="345221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DB857-843C-E24D-97EF-FDED907C2ED7}"/>
              </a:ext>
            </a:extLst>
          </p:cNvPr>
          <p:cNvSpPr>
            <a:spLocks noGrp="1"/>
          </p:cNvSpPr>
          <p:nvPr>
            <p:ph idx="1"/>
          </p:nvPr>
        </p:nvSpPr>
        <p:spPr>
          <a:xfrm>
            <a:off x="838200" y="308758"/>
            <a:ext cx="10515600" cy="6246421"/>
          </a:xfrm>
        </p:spPr>
        <p:txBody>
          <a:bodyPr>
            <a:normAutofit/>
          </a:bodyPr>
          <a:lstStyle/>
          <a:p>
            <a:pPr marL="0" indent="0">
              <a:buNone/>
            </a:pPr>
            <a:r>
              <a:rPr lang="en-US" sz="2000" dirty="0"/>
              <a:t>VIII. A*Omega issue</a:t>
            </a:r>
          </a:p>
          <a:p>
            <a:pPr marL="0" indent="0">
              <a:buNone/>
            </a:pPr>
            <a:endParaRPr lang="en-US" sz="2000" dirty="0"/>
          </a:p>
          <a:p>
            <a:pPr marL="0" indent="0">
              <a:buNone/>
            </a:pPr>
            <a:r>
              <a:rPr lang="en-US" sz="2000" dirty="0"/>
              <a:t>we have agreed that we should use r = #hit/N * A * Omega</a:t>
            </a:r>
          </a:p>
          <a:p>
            <a:pPr marL="0" indent="0">
              <a:buNone/>
            </a:pPr>
            <a:endParaRPr lang="en-US" sz="2000" dirty="0"/>
          </a:p>
          <a:p>
            <a:pPr marL="0" indent="0">
              <a:buNone/>
            </a:pPr>
            <a:r>
              <a:rPr lang="en-US" sz="2000" dirty="0"/>
              <a:t>However for every muon packet which contains 125 * 4 muons, its hard to decide the precise area A  bounded by the outer most muons. Instead I tried a naïve way by get the largest theta &amp; phi and smallest theta &amp; phi, then use the 4 coordinates obtained from their combination to calculate the area.</a:t>
            </a:r>
          </a:p>
          <a:p>
            <a:pPr marL="0" indent="0">
              <a:buNone/>
            </a:pPr>
            <a:endParaRPr lang="en-US" sz="2000" dirty="0"/>
          </a:p>
          <a:p>
            <a:pPr marL="0" indent="0">
              <a:buNone/>
            </a:pPr>
            <a:r>
              <a:rPr lang="en-US" sz="2000" dirty="0"/>
              <a:t>Same procedure to get the solid angle</a:t>
            </a:r>
          </a:p>
          <a:p>
            <a:pPr marL="0" indent="0">
              <a:buNone/>
            </a:pPr>
            <a:endParaRPr lang="en-US" sz="2000" dirty="0"/>
          </a:p>
          <a:p>
            <a:pPr marL="0" indent="0">
              <a:buNone/>
            </a:pPr>
            <a:r>
              <a:rPr lang="en-US" sz="2000" dirty="0"/>
              <a:t>However the result is strange. </a:t>
            </a:r>
          </a:p>
        </p:txBody>
      </p:sp>
    </p:spTree>
    <p:extLst>
      <p:ext uri="{BB962C8B-B14F-4D97-AF65-F5344CB8AC3E}">
        <p14:creationId xmlns:p14="http://schemas.microsoft.com/office/powerpoint/2010/main" val="406476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B3178-6923-C24F-B237-E2C679DB88F1}"/>
              </a:ext>
            </a:extLst>
          </p:cNvPr>
          <p:cNvSpPr>
            <a:spLocks noGrp="1"/>
          </p:cNvSpPr>
          <p:nvPr>
            <p:ph idx="1"/>
          </p:nvPr>
        </p:nvSpPr>
        <p:spPr>
          <a:xfrm>
            <a:off x="838200" y="225631"/>
            <a:ext cx="10515600" cy="6365174"/>
          </a:xfrm>
        </p:spPr>
        <p:txBody>
          <a:bodyPr>
            <a:normAutofit/>
          </a:bodyPr>
          <a:lstStyle/>
          <a:p>
            <a:pPr marL="0" indent="0">
              <a:buNone/>
            </a:pPr>
            <a:r>
              <a:rPr lang="en-US" sz="2000" dirty="0"/>
              <a:t>result:</a:t>
            </a:r>
          </a:p>
          <a:p>
            <a:pPr marL="0" indent="0">
              <a:buNone/>
            </a:pPr>
            <a:endParaRPr lang="en-US" sz="2000" dirty="0"/>
          </a:p>
        </p:txBody>
      </p:sp>
      <p:pic>
        <p:nvPicPr>
          <p:cNvPr id="5" name="Picture 4" descr="A close up of text on a white background&#10;&#10;Description automatically generated">
            <a:extLst>
              <a:ext uri="{FF2B5EF4-FFF2-40B4-BE49-F238E27FC236}">
                <a16:creationId xmlns:a16="http://schemas.microsoft.com/office/drawing/2014/main" id="{F5B47A0C-F4A6-ED43-871F-285C1E56D0E9}"/>
              </a:ext>
            </a:extLst>
          </p:cNvPr>
          <p:cNvPicPr>
            <a:picLocks noChangeAspect="1"/>
          </p:cNvPicPr>
          <p:nvPr/>
        </p:nvPicPr>
        <p:blipFill>
          <a:blip r:embed="rId2"/>
          <a:stretch>
            <a:fillRect/>
          </a:stretch>
        </p:blipFill>
        <p:spPr>
          <a:xfrm>
            <a:off x="0" y="680911"/>
            <a:ext cx="5981808" cy="4496814"/>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6C9FFF45-49E7-B84B-BC8B-86E8B53C3BF3}"/>
              </a:ext>
            </a:extLst>
          </p:cNvPr>
          <p:cNvPicPr>
            <a:picLocks noChangeAspect="1"/>
          </p:cNvPicPr>
          <p:nvPr/>
        </p:nvPicPr>
        <p:blipFill>
          <a:blip r:embed="rId3"/>
          <a:stretch>
            <a:fillRect/>
          </a:stretch>
        </p:blipFill>
        <p:spPr>
          <a:xfrm>
            <a:off x="6210194" y="680911"/>
            <a:ext cx="5068632" cy="3629833"/>
          </a:xfrm>
          <a:prstGeom prst="rect">
            <a:avLst/>
          </a:prstGeom>
        </p:spPr>
      </p:pic>
      <p:sp>
        <p:nvSpPr>
          <p:cNvPr id="8" name="TextBox 7">
            <a:extLst>
              <a:ext uri="{FF2B5EF4-FFF2-40B4-BE49-F238E27FC236}">
                <a16:creationId xmlns:a16="http://schemas.microsoft.com/office/drawing/2014/main" id="{98CD090A-58F1-B14D-96FF-236FD7EEFC5F}"/>
              </a:ext>
            </a:extLst>
          </p:cNvPr>
          <p:cNvSpPr txBox="1"/>
          <p:nvPr/>
        </p:nvSpPr>
        <p:spPr>
          <a:xfrm>
            <a:off x="700644" y="5263673"/>
            <a:ext cx="4987637" cy="1200329"/>
          </a:xfrm>
          <a:prstGeom prst="rect">
            <a:avLst/>
          </a:prstGeom>
          <a:noFill/>
        </p:spPr>
        <p:txBody>
          <a:bodyPr wrap="square" rtlCol="0">
            <a:spAutoFit/>
          </a:bodyPr>
          <a:lstStyle/>
          <a:p>
            <a:r>
              <a:rPr lang="en-US" dirty="0"/>
              <a:t>This plot is the A*Omega plot using the method mentioned before</a:t>
            </a:r>
          </a:p>
          <a:p>
            <a:r>
              <a:rPr lang="en-US" dirty="0"/>
              <a:t>A here is the A bounded by 500 muon packet, with </a:t>
            </a:r>
            <a:r>
              <a:rPr lang="en-US" dirty="0" err="1"/>
              <a:t>min&amp;max</a:t>
            </a:r>
            <a:r>
              <a:rPr lang="en-US" dirty="0"/>
              <a:t> theta and </a:t>
            </a:r>
            <a:r>
              <a:rPr lang="en-US" dirty="0" err="1"/>
              <a:t>min&amp;max</a:t>
            </a:r>
            <a:r>
              <a:rPr lang="en-US" dirty="0"/>
              <a:t> phi</a:t>
            </a:r>
          </a:p>
        </p:txBody>
      </p:sp>
      <p:sp>
        <p:nvSpPr>
          <p:cNvPr id="9" name="TextBox 8">
            <a:extLst>
              <a:ext uri="{FF2B5EF4-FFF2-40B4-BE49-F238E27FC236}">
                <a16:creationId xmlns:a16="http://schemas.microsoft.com/office/drawing/2014/main" id="{6736CC08-DC96-3F4C-A1BE-C241BB1B2316}"/>
              </a:ext>
            </a:extLst>
          </p:cNvPr>
          <p:cNvSpPr txBox="1"/>
          <p:nvPr/>
        </p:nvSpPr>
        <p:spPr>
          <a:xfrm>
            <a:off x="6820008" y="4581358"/>
            <a:ext cx="4458818" cy="923330"/>
          </a:xfrm>
          <a:prstGeom prst="rect">
            <a:avLst/>
          </a:prstGeom>
          <a:noFill/>
        </p:spPr>
        <p:txBody>
          <a:bodyPr wrap="square" rtlCol="0">
            <a:spAutoFit/>
          </a:bodyPr>
          <a:lstStyle/>
          <a:p>
            <a:r>
              <a:rPr lang="en-US" dirty="0"/>
              <a:t>This is the old plot from last presentation</a:t>
            </a:r>
          </a:p>
          <a:p>
            <a:r>
              <a:rPr lang="en-US" dirty="0"/>
              <a:t>It is the area A bounded by a 4 muon bundle located at center of detector</a:t>
            </a:r>
          </a:p>
        </p:txBody>
      </p:sp>
    </p:spTree>
    <p:extLst>
      <p:ext uri="{BB962C8B-B14F-4D97-AF65-F5344CB8AC3E}">
        <p14:creationId xmlns:p14="http://schemas.microsoft.com/office/powerpoint/2010/main" val="21979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1C2BD-6E7D-8643-B4C8-DC87198E2F61}"/>
              </a:ext>
            </a:extLst>
          </p:cNvPr>
          <p:cNvSpPr>
            <a:spLocks noGrp="1"/>
          </p:cNvSpPr>
          <p:nvPr>
            <p:ph idx="1"/>
          </p:nvPr>
        </p:nvSpPr>
        <p:spPr>
          <a:xfrm>
            <a:off x="838200" y="312516"/>
            <a:ext cx="10515600" cy="6123008"/>
          </a:xfrm>
        </p:spPr>
        <p:txBody>
          <a:bodyPr/>
          <a:lstStyle/>
          <a:p>
            <a:pPr marL="0" indent="0">
              <a:buNone/>
            </a:pPr>
            <a:r>
              <a:rPr lang="en-US" dirty="0"/>
              <a:t>III. Correction</a:t>
            </a:r>
          </a:p>
          <a:p>
            <a:pPr marL="0" indent="0">
              <a:buNone/>
            </a:pPr>
            <a:endParaRPr lang="en-US" dirty="0"/>
          </a:p>
          <a:p>
            <a:pPr marL="0" indent="0">
              <a:buNone/>
            </a:pPr>
            <a:r>
              <a:rPr lang="en-US" dirty="0"/>
              <a:t>The result of last part is corrected by removing the final step error.</a:t>
            </a:r>
          </a:p>
          <a:p>
            <a:pPr marL="0" indent="0">
              <a:buNone/>
            </a:pPr>
            <a:r>
              <a:rPr lang="en-US" dirty="0"/>
              <a:t>Then all the related info are extracted.</a:t>
            </a:r>
          </a:p>
          <a:p>
            <a:pPr marL="0" indent="0">
              <a:buNone/>
            </a:pPr>
            <a:r>
              <a:rPr lang="en-US" dirty="0"/>
              <a:t>including: theta, phi, zenith ang, azimuth ang, energy for each muon in a 500 muon packet</a:t>
            </a:r>
          </a:p>
          <a:p>
            <a:pPr marL="0" indent="0">
              <a:buNone/>
            </a:pPr>
            <a:endParaRPr lang="en-US" dirty="0"/>
          </a:p>
          <a:p>
            <a:pPr marL="0" indent="0">
              <a:buNone/>
            </a:pPr>
            <a:r>
              <a:rPr lang="en-US" dirty="0"/>
              <a:t>Here are some analysis for the result in this part</a:t>
            </a:r>
          </a:p>
        </p:txBody>
      </p:sp>
    </p:spTree>
    <p:extLst>
      <p:ext uri="{BB962C8B-B14F-4D97-AF65-F5344CB8AC3E}">
        <p14:creationId xmlns:p14="http://schemas.microsoft.com/office/powerpoint/2010/main" val="408220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3D7E9-9CB6-D643-B7A3-7625AFE58DF1}"/>
              </a:ext>
            </a:extLst>
          </p:cNvPr>
          <p:cNvSpPr>
            <a:spLocks noGrp="1"/>
          </p:cNvSpPr>
          <p:nvPr>
            <p:ph idx="1"/>
          </p:nvPr>
        </p:nvSpPr>
        <p:spPr>
          <a:xfrm>
            <a:off x="838200" y="261256"/>
            <a:ext cx="10515600" cy="6246421"/>
          </a:xfrm>
        </p:spPr>
        <p:txBody>
          <a:bodyPr>
            <a:normAutofit/>
          </a:bodyPr>
          <a:lstStyle/>
          <a:p>
            <a:pPr marL="0" indent="0">
              <a:buNone/>
            </a:pPr>
            <a:r>
              <a:rPr lang="en-US" sz="2000" dirty="0"/>
              <a:t>As we can see, if we consider a 4-muon bundle starting from the same initial location, the asymmetry is only 1%.</a:t>
            </a:r>
          </a:p>
          <a:p>
            <a:pPr marL="0" indent="0">
              <a:buNone/>
            </a:pPr>
            <a:r>
              <a:rPr lang="en-US" sz="2000" dirty="0"/>
              <a:t>If we consider 125 4-muon bundles as a packet, then the asymmetry is 30%</a:t>
            </a:r>
          </a:p>
          <a:p>
            <a:pPr marL="0" indent="0">
              <a:buNone/>
            </a:pPr>
            <a:endParaRPr lang="en-US" sz="2000" dirty="0"/>
          </a:p>
          <a:p>
            <a:pPr marL="0" indent="0">
              <a:buNone/>
            </a:pPr>
            <a:r>
              <a:rPr lang="en-US" sz="2000" dirty="0"/>
              <a:t>The reason can be seen from the pattern of the plot:</a:t>
            </a:r>
          </a:p>
          <a:p>
            <a:pPr marL="0" indent="0">
              <a:buNone/>
            </a:pPr>
            <a:r>
              <a:rPr lang="en-US" sz="2000" dirty="0"/>
              <a:t>As we see, </a:t>
            </a:r>
            <a:r>
              <a:rPr lang="en-US" sz="2000" dirty="0">
                <a:highlight>
                  <a:srgbClr val="FFFF00"/>
                </a:highlight>
              </a:rPr>
              <a:t>all maximum values come from phi values which</a:t>
            </a:r>
          </a:p>
          <a:p>
            <a:pPr marL="0" indent="0">
              <a:buNone/>
            </a:pPr>
            <a:r>
              <a:rPr lang="en-US" sz="2000" dirty="0">
                <a:highlight>
                  <a:srgbClr val="FFFF00"/>
                </a:highlight>
              </a:rPr>
              <a:t>correspond to corner of </a:t>
            </a:r>
            <a:r>
              <a:rPr lang="en-US" sz="2000" dirty="0" err="1">
                <a:highlight>
                  <a:srgbClr val="FFFF00"/>
                </a:highlight>
              </a:rPr>
              <a:t>icecube</a:t>
            </a:r>
            <a:r>
              <a:rPr lang="en-US" sz="2000" dirty="0">
                <a:highlight>
                  <a:srgbClr val="FFFF00"/>
                </a:highlight>
              </a:rPr>
              <a:t> detector</a:t>
            </a:r>
          </a:p>
          <a:p>
            <a:pPr marL="0" indent="0">
              <a:buNone/>
            </a:pPr>
            <a:endParaRPr lang="en-US" sz="2000" dirty="0">
              <a:highlight>
                <a:srgbClr val="FFFF00"/>
              </a:highlight>
            </a:endParaRPr>
          </a:p>
          <a:p>
            <a:pPr marL="0" indent="0">
              <a:buNone/>
            </a:pPr>
            <a:r>
              <a:rPr lang="en-US" sz="2000" dirty="0">
                <a:highlight>
                  <a:srgbClr val="FFFF00"/>
                </a:highlight>
              </a:rPr>
              <a:t>all min values come from phi values which</a:t>
            </a:r>
          </a:p>
          <a:p>
            <a:pPr marL="0" indent="0">
              <a:buNone/>
            </a:pPr>
            <a:r>
              <a:rPr lang="en-US" sz="2000" dirty="0">
                <a:highlight>
                  <a:srgbClr val="FFFF00"/>
                </a:highlight>
              </a:rPr>
              <a:t>correspond to side of </a:t>
            </a:r>
            <a:r>
              <a:rPr lang="en-US" sz="2000" dirty="0" err="1">
                <a:highlight>
                  <a:srgbClr val="FFFF00"/>
                </a:highlight>
              </a:rPr>
              <a:t>icecube</a:t>
            </a:r>
            <a:r>
              <a:rPr lang="en-US" sz="2000" dirty="0">
                <a:highlight>
                  <a:srgbClr val="FFFF00"/>
                </a:highlight>
              </a:rPr>
              <a:t> detector</a:t>
            </a:r>
          </a:p>
          <a:p>
            <a:pPr marL="0" indent="0">
              <a:buNone/>
            </a:pPr>
            <a:endParaRPr lang="en-US" sz="2000" dirty="0"/>
          </a:p>
          <a:p>
            <a:pPr marL="0" indent="0">
              <a:buNone/>
            </a:pPr>
            <a:endParaRPr lang="en-US" sz="2000" dirty="0"/>
          </a:p>
        </p:txBody>
      </p:sp>
      <p:pic>
        <p:nvPicPr>
          <p:cNvPr id="4" name="Picture 3" descr="A close up of text on a white background&#10;&#10;Description automatically generated">
            <a:extLst>
              <a:ext uri="{FF2B5EF4-FFF2-40B4-BE49-F238E27FC236}">
                <a16:creationId xmlns:a16="http://schemas.microsoft.com/office/drawing/2014/main" id="{3FADAD7E-BE53-5A49-97F9-FD835001DFF3}"/>
              </a:ext>
            </a:extLst>
          </p:cNvPr>
          <p:cNvPicPr>
            <a:picLocks noChangeAspect="1"/>
          </p:cNvPicPr>
          <p:nvPr/>
        </p:nvPicPr>
        <p:blipFill>
          <a:blip r:embed="rId2"/>
          <a:stretch>
            <a:fillRect/>
          </a:stretch>
        </p:blipFill>
        <p:spPr>
          <a:xfrm>
            <a:off x="5878285" y="2671116"/>
            <a:ext cx="5569528" cy="4186884"/>
          </a:xfrm>
          <a:prstGeom prst="rect">
            <a:avLst/>
          </a:prstGeom>
        </p:spPr>
      </p:pic>
    </p:spTree>
    <p:extLst>
      <p:ext uri="{BB962C8B-B14F-4D97-AF65-F5344CB8AC3E}">
        <p14:creationId xmlns:p14="http://schemas.microsoft.com/office/powerpoint/2010/main" val="38265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B79B5-0D4B-A14C-8867-F85B77C50094}"/>
              </a:ext>
            </a:extLst>
          </p:cNvPr>
          <p:cNvSpPr>
            <a:spLocks noGrp="1"/>
          </p:cNvSpPr>
          <p:nvPr>
            <p:ph idx="1"/>
          </p:nvPr>
        </p:nvSpPr>
        <p:spPr>
          <a:xfrm>
            <a:off x="838200" y="356260"/>
            <a:ext cx="10515600" cy="5820703"/>
          </a:xfrm>
        </p:spPr>
        <p:txBody>
          <a:bodyPr>
            <a:normAutofit/>
          </a:bodyPr>
          <a:lstStyle/>
          <a:p>
            <a:pPr marL="0" indent="0">
              <a:buNone/>
            </a:pPr>
            <a:r>
              <a:rPr lang="en-US" sz="2000" dirty="0"/>
              <a:t>The reason is that at </a:t>
            </a:r>
            <a:r>
              <a:rPr lang="en-US" sz="2000" dirty="0">
                <a:highlight>
                  <a:srgbClr val="FFFF00"/>
                </a:highlight>
              </a:rPr>
              <a:t>since IceCube is a cube</a:t>
            </a:r>
            <a:r>
              <a:rPr lang="en-US" sz="2000" dirty="0"/>
              <a:t>, at 4 sides of the detector, the min theta is larger, and the max theta is smaller. At 4 corners of the detector, the min theta is smaller, and the max theta is larger. So the area we calculated in this way has much more asymmetry.</a:t>
            </a:r>
          </a:p>
          <a:p>
            <a:pPr marL="0" indent="0">
              <a:buNone/>
            </a:pPr>
            <a:r>
              <a:rPr lang="en-US" sz="2000" dirty="0"/>
              <a:t>However if we consider only one initial position with a 4 muon bundle, this issue will not appear, as we see in previous figure on the right</a:t>
            </a:r>
          </a:p>
          <a:p>
            <a:pPr marL="0" indent="0">
              <a:buNone/>
            </a:pPr>
            <a:r>
              <a:rPr lang="en-US" sz="2000" dirty="0"/>
              <a:t>(Can be clearer shown using a picture)</a:t>
            </a:r>
          </a:p>
        </p:txBody>
      </p:sp>
      <p:pic>
        <p:nvPicPr>
          <p:cNvPr id="5" name="Picture 4" descr="A screenshot of text&#10;&#10;Description automatically generated">
            <a:extLst>
              <a:ext uri="{FF2B5EF4-FFF2-40B4-BE49-F238E27FC236}">
                <a16:creationId xmlns:a16="http://schemas.microsoft.com/office/drawing/2014/main" id="{57EC7194-6059-1C41-B670-E5FFA731D633}"/>
              </a:ext>
            </a:extLst>
          </p:cNvPr>
          <p:cNvPicPr>
            <a:picLocks noChangeAspect="1"/>
          </p:cNvPicPr>
          <p:nvPr/>
        </p:nvPicPr>
        <p:blipFill>
          <a:blip r:embed="rId2"/>
          <a:stretch>
            <a:fillRect/>
          </a:stretch>
        </p:blipFill>
        <p:spPr>
          <a:xfrm>
            <a:off x="0" y="2462981"/>
            <a:ext cx="12192000" cy="4395019"/>
          </a:xfrm>
          <a:prstGeom prst="rect">
            <a:avLst/>
          </a:prstGeom>
        </p:spPr>
      </p:pic>
      <p:sp>
        <p:nvSpPr>
          <p:cNvPr id="6" name="TextBox 5">
            <a:extLst>
              <a:ext uri="{FF2B5EF4-FFF2-40B4-BE49-F238E27FC236}">
                <a16:creationId xmlns:a16="http://schemas.microsoft.com/office/drawing/2014/main" id="{FDD37856-736C-C247-B498-BFA85C9EA21E}"/>
              </a:ext>
            </a:extLst>
          </p:cNvPr>
          <p:cNvSpPr txBox="1"/>
          <p:nvPr/>
        </p:nvSpPr>
        <p:spPr>
          <a:xfrm>
            <a:off x="617517" y="6400800"/>
            <a:ext cx="5106389" cy="369332"/>
          </a:xfrm>
          <a:prstGeom prst="rect">
            <a:avLst/>
          </a:prstGeom>
          <a:noFill/>
        </p:spPr>
        <p:txBody>
          <a:bodyPr wrap="square" rtlCol="0">
            <a:spAutoFit/>
          </a:bodyPr>
          <a:lstStyle/>
          <a:p>
            <a:r>
              <a:rPr lang="en-US" dirty="0"/>
              <a:t> s         c            s         c        s         c        s          c         s</a:t>
            </a:r>
          </a:p>
        </p:txBody>
      </p:sp>
      <p:sp>
        <p:nvSpPr>
          <p:cNvPr id="7" name="TextBox 6">
            <a:extLst>
              <a:ext uri="{FF2B5EF4-FFF2-40B4-BE49-F238E27FC236}">
                <a16:creationId xmlns:a16="http://schemas.microsoft.com/office/drawing/2014/main" id="{476058A5-04CC-6343-955F-B66CB47A6D5C}"/>
              </a:ext>
            </a:extLst>
          </p:cNvPr>
          <p:cNvSpPr txBox="1"/>
          <p:nvPr/>
        </p:nvSpPr>
        <p:spPr>
          <a:xfrm>
            <a:off x="7085611" y="6317074"/>
            <a:ext cx="5106389" cy="369332"/>
          </a:xfrm>
          <a:prstGeom prst="rect">
            <a:avLst/>
          </a:prstGeom>
          <a:noFill/>
        </p:spPr>
        <p:txBody>
          <a:bodyPr wrap="square" rtlCol="0">
            <a:spAutoFit/>
          </a:bodyPr>
          <a:lstStyle/>
          <a:p>
            <a:r>
              <a:rPr lang="en-US" dirty="0"/>
              <a:t> s         c          s      c          s         c       s          c         s</a:t>
            </a:r>
          </a:p>
        </p:txBody>
      </p:sp>
    </p:spTree>
    <p:extLst>
      <p:ext uri="{BB962C8B-B14F-4D97-AF65-F5344CB8AC3E}">
        <p14:creationId xmlns:p14="http://schemas.microsoft.com/office/powerpoint/2010/main" val="278766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49E09-295F-8944-BB49-FC7A45BAE52E}"/>
              </a:ext>
            </a:extLst>
          </p:cNvPr>
          <p:cNvSpPr>
            <a:spLocks noGrp="1"/>
          </p:cNvSpPr>
          <p:nvPr>
            <p:ph idx="1"/>
          </p:nvPr>
        </p:nvSpPr>
        <p:spPr>
          <a:xfrm>
            <a:off x="838200" y="296883"/>
            <a:ext cx="10515600" cy="6258296"/>
          </a:xfrm>
        </p:spPr>
        <p:txBody>
          <a:bodyPr>
            <a:normAutofit/>
          </a:bodyPr>
          <a:lstStyle/>
          <a:p>
            <a:pPr marL="0" indent="0">
              <a:buNone/>
            </a:pPr>
            <a:r>
              <a:rPr lang="en-US" sz="2000" dirty="0"/>
              <a:t>Question:</a:t>
            </a:r>
          </a:p>
          <a:p>
            <a:pPr marL="0" indent="0">
              <a:buNone/>
            </a:pPr>
            <a:r>
              <a:rPr lang="en-US" sz="2000" dirty="0"/>
              <a:t>This asymmetry we get in A*Omega seems to dominate over anything else, should we deal with it, or it is what we expect?</a:t>
            </a:r>
          </a:p>
          <a:p>
            <a:pPr marL="0" indent="0">
              <a:buNone/>
            </a:pPr>
            <a:endParaRPr lang="en-US" sz="2000" dirty="0"/>
          </a:p>
          <a:p>
            <a:pPr marL="0" indent="0">
              <a:buNone/>
            </a:pPr>
            <a:r>
              <a:rPr lang="en-US" sz="2000" dirty="0"/>
              <a:t>How to overcome the issue that the statistical accuracy requires too much time?</a:t>
            </a:r>
          </a:p>
          <a:p>
            <a:pPr marL="0" indent="0">
              <a:buNone/>
            </a:pPr>
            <a:endParaRPr lang="en-US" sz="2000" dirty="0"/>
          </a:p>
          <a:p>
            <a:pPr marL="0" indent="0">
              <a:buNone/>
            </a:pPr>
            <a:r>
              <a:rPr lang="en-US" sz="2000" dirty="0"/>
              <a:t>Now every backward simulation use 10 GeV as starting energy should we include more energy range, maybe 1 GeV?</a:t>
            </a:r>
          </a:p>
          <a:p>
            <a:pPr marL="0" indent="0">
              <a:buNone/>
            </a:pPr>
            <a:r>
              <a:rPr lang="en-US" sz="2000" dirty="0"/>
              <a:t>If so, will the ending condition of forward simulation also be changed to match?</a:t>
            </a:r>
          </a:p>
        </p:txBody>
      </p:sp>
    </p:spTree>
    <p:extLst>
      <p:ext uri="{BB962C8B-B14F-4D97-AF65-F5344CB8AC3E}">
        <p14:creationId xmlns:p14="http://schemas.microsoft.com/office/powerpoint/2010/main" val="180215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C41AD-2662-D24B-846D-3857FC8D6AFF}"/>
              </a:ext>
            </a:extLst>
          </p:cNvPr>
          <p:cNvSpPr>
            <a:spLocks noGrp="1"/>
          </p:cNvSpPr>
          <p:nvPr>
            <p:ph idx="1"/>
          </p:nvPr>
        </p:nvSpPr>
        <p:spPr>
          <a:xfrm>
            <a:off x="838200" y="255215"/>
            <a:ext cx="10515600" cy="6215033"/>
          </a:xfrm>
        </p:spPr>
        <p:txBody>
          <a:bodyPr>
            <a:normAutofit/>
          </a:bodyPr>
          <a:lstStyle/>
          <a:p>
            <a:pPr marL="0" indent="0">
              <a:buNone/>
            </a:pPr>
            <a:r>
              <a:rPr lang="en-US" sz="2000" dirty="0"/>
              <a:t>plot for </a:t>
            </a:r>
            <a:r>
              <a:rPr lang="en-US" sz="2000" dirty="0">
                <a:highlight>
                  <a:srgbClr val="FFFF00"/>
                </a:highlight>
              </a:rPr>
              <a:t>averaged</a:t>
            </a:r>
            <a:r>
              <a:rPr lang="en-US" sz="2000" dirty="0"/>
              <a:t> azimuth ang and numerical result (averaged for each muon packet)</a:t>
            </a:r>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39159EBD-A5B5-3F48-A5D9-13B5EA92FD05}"/>
              </a:ext>
            </a:extLst>
          </p:cNvPr>
          <p:cNvPicPr>
            <a:picLocks noChangeAspect="1"/>
          </p:cNvPicPr>
          <p:nvPr/>
        </p:nvPicPr>
        <p:blipFill>
          <a:blip r:embed="rId2"/>
          <a:stretch>
            <a:fillRect/>
          </a:stretch>
        </p:blipFill>
        <p:spPr>
          <a:xfrm>
            <a:off x="10024319" y="1466850"/>
            <a:ext cx="1727200" cy="3924300"/>
          </a:xfrm>
          <a:prstGeom prst="rect">
            <a:avLst/>
          </a:prstGeom>
        </p:spPr>
      </p:pic>
      <p:pic>
        <p:nvPicPr>
          <p:cNvPr id="7" name="Picture 6">
            <a:extLst>
              <a:ext uri="{FF2B5EF4-FFF2-40B4-BE49-F238E27FC236}">
                <a16:creationId xmlns:a16="http://schemas.microsoft.com/office/drawing/2014/main" id="{2741CD07-9C91-934B-8A59-ECE62594ADB7}"/>
              </a:ext>
            </a:extLst>
          </p:cNvPr>
          <p:cNvPicPr>
            <a:picLocks noChangeAspect="1"/>
          </p:cNvPicPr>
          <p:nvPr/>
        </p:nvPicPr>
        <p:blipFill>
          <a:blip r:embed="rId3"/>
          <a:stretch>
            <a:fillRect/>
          </a:stretch>
        </p:blipFill>
        <p:spPr>
          <a:xfrm>
            <a:off x="440481" y="547189"/>
            <a:ext cx="9019766" cy="6215033"/>
          </a:xfrm>
          <a:prstGeom prst="rect">
            <a:avLst/>
          </a:prstGeom>
        </p:spPr>
      </p:pic>
      <p:sp>
        <p:nvSpPr>
          <p:cNvPr id="8" name="TextBox 7">
            <a:extLst>
              <a:ext uri="{FF2B5EF4-FFF2-40B4-BE49-F238E27FC236}">
                <a16:creationId xmlns:a16="http://schemas.microsoft.com/office/drawing/2014/main" id="{EF604015-D041-7145-9CA5-09F93B972A57}"/>
              </a:ext>
            </a:extLst>
          </p:cNvPr>
          <p:cNvSpPr txBox="1"/>
          <p:nvPr/>
        </p:nvSpPr>
        <p:spPr>
          <a:xfrm>
            <a:off x="5208607" y="6392890"/>
            <a:ext cx="481222" cy="369332"/>
          </a:xfrm>
          <a:prstGeom prst="rect">
            <a:avLst/>
          </a:prstGeom>
          <a:noFill/>
        </p:spPr>
        <p:txBody>
          <a:bodyPr wrap="none" rtlCol="0">
            <a:spAutoFit/>
          </a:bodyPr>
          <a:lstStyle/>
          <a:p>
            <a:r>
              <a:rPr lang="en-US" dirty="0"/>
              <a:t>phi</a:t>
            </a:r>
          </a:p>
        </p:txBody>
      </p:sp>
    </p:spTree>
    <p:extLst>
      <p:ext uri="{BB962C8B-B14F-4D97-AF65-F5344CB8AC3E}">
        <p14:creationId xmlns:p14="http://schemas.microsoft.com/office/powerpoint/2010/main" val="755403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7195C-D056-6841-9556-F00D6FBC3157}"/>
              </a:ext>
            </a:extLst>
          </p:cNvPr>
          <p:cNvSpPr>
            <a:spLocks noGrp="1"/>
          </p:cNvSpPr>
          <p:nvPr>
            <p:ph idx="1"/>
          </p:nvPr>
        </p:nvSpPr>
        <p:spPr>
          <a:xfrm>
            <a:off x="838200" y="486137"/>
            <a:ext cx="10515600" cy="5690826"/>
          </a:xfrm>
        </p:spPr>
        <p:txBody>
          <a:bodyPr>
            <a:normAutofit/>
          </a:bodyPr>
          <a:lstStyle/>
          <a:p>
            <a:pPr marL="0" indent="0">
              <a:buNone/>
            </a:pPr>
            <a:r>
              <a:rPr lang="en-US" sz="2000" dirty="0"/>
              <a:t>Azimuth angle is defined to be the angle with respect to the longitude.</a:t>
            </a:r>
          </a:p>
          <a:p>
            <a:pPr marL="0" indent="0">
              <a:buNone/>
            </a:pPr>
            <a:endParaRPr lang="en-US" sz="2000" dirty="0"/>
          </a:p>
          <a:p>
            <a:pPr marL="0" indent="0">
              <a:buNone/>
            </a:pPr>
            <a:r>
              <a:rPr lang="en-US" sz="2000" dirty="0"/>
              <a:t>It can be shown using a picture why the azimuth angles are all around pi</a:t>
            </a:r>
          </a:p>
          <a:p>
            <a:pPr marL="0" indent="0">
              <a:buNone/>
            </a:pPr>
            <a:endParaRPr lang="en-US" sz="2000" dirty="0"/>
          </a:p>
          <a:p>
            <a:pPr marL="0" indent="0">
              <a:buNone/>
            </a:pPr>
            <a:r>
              <a:rPr lang="en-US" sz="2000" dirty="0"/>
              <a:t>But we can still see periodic variation with respect to phi</a:t>
            </a:r>
          </a:p>
        </p:txBody>
      </p:sp>
    </p:spTree>
    <p:extLst>
      <p:ext uri="{BB962C8B-B14F-4D97-AF65-F5344CB8AC3E}">
        <p14:creationId xmlns:p14="http://schemas.microsoft.com/office/powerpoint/2010/main" val="276435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D04B7C2-C899-5F46-AE9C-E78FD709FF9B}"/>
              </a:ext>
            </a:extLst>
          </p:cNvPr>
          <p:cNvPicPr>
            <a:picLocks noGrp="1" noChangeAspect="1"/>
          </p:cNvPicPr>
          <p:nvPr>
            <p:ph idx="1"/>
          </p:nvPr>
        </p:nvPicPr>
        <p:blipFill>
          <a:blip r:embed="rId2"/>
          <a:stretch>
            <a:fillRect/>
          </a:stretch>
        </p:blipFill>
        <p:spPr>
          <a:xfrm>
            <a:off x="393539" y="783269"/>
            <a:ext cx="8512538" cy="5962792"/>
          </a:xfrm>
        </p:spPr>
      </p:pic>
      <p:pic>
        <p:nvPicPr>
          <p:cNvPr id="7" name="Picture 6">
            <a:extLst>
              <a:ext uri="{FF2B5EF4-FFF2-40B4-BE49-F238E27FC236}">
                <a16:creationId xmlns:a16="http://schemas.microsoft.com/office/drawing/2014/main" id="{99B47027-7320-1941-A5EC-DD82B568D63A}"/>
              </a:ext>
            </a:extLst>
          </p:cNvPr>
          <p:cNvPicPr>
            <a:picLocks noChangeAspect="1"/>
          </p:cNvPicPr>
          <p:nvPr/>
        </p:nvPicPr>
        <p:blipFill>
          <a:blip r:embed="rId3"/>
          <a:stretch>
            <a:fillRect/>
          </a:stretch>
        </p:blipFill>
        <p:spPr>
          <a:xfrm>
            <a:off x="9195444" y="2345172"/>
            <a:ext cx="1928162" cy="4143496"/>
          </a:xfrm>
          <a:prstGeom prst="rect">
            <a:avLst/>
          </a:prstGeom>
        </p:spPr>
      </p:pic>
      <p:sp>
        <p:nvSpPr>
          <p:cNvPr id="10" name="TextBox 9">
            <a:extLst>
              <a:ext uri="{FF2B5EF4-FFF2-40B4-BE49-F238E27FC236}">
                <a16:creationId xmlns:a16="http://schemas.microsoft.com/office/drawing/2014/main" id="{AEC0D5E7-954C-5C4E-B043-766E00CCB436}"/>
              </a:ext>
            </a:extLst>
          </p:cNvPr>
          <p:cNvSpPr txBox="1"/>
          <p:nvPr/>
        </p:nvSpPr>
        <p:spPr>
          <a:xfrm>
            <a:off x="4352083" y="6488668"/>
            <a:ext cx="1226452" cy="369332"/>
          </a:xfrm>
          <a:prstGeom prst="rect">
            <a:avLst/>
          </a:prstGeom>
          <a:noFill/>
        </p:spPr>
        <p:txBody>
          <a:bodyPr wrap="square" rtlCol="0">
            <a:spAutoFit/>
          </a:bodyPr>
          <a:lstStyle/>
          <a:p>
            <a:r>
              <a:rPr lang="en-US" dirty="0"/>
              <a:t>phi</a:t>
            </a:r>
          </a:p>
        </p:txBody>
      </p:sp>
      <p:sp>
        <p:nvSpPr>
          <p:cNvPr id="11" name="TextBox 10">
            <a:extLst>
              <a:ext uri="{FF2B5EF4-FFF2-40B4-BE49-F238E27FC236}">
                <a16:creationId xmlns:a16="http://schemas.microsoft.com/office/drawing/2014/main" id="{3F5BC835-7D0E-4747-9593-CE9793BE2DEE}"/>
              </a:ext>
            </a:extLst>
          </p:cNvPr>
          <p:cNvSpPr txBox="1"/>
          <p:nvPr/>
        </p:nvSpPr>
        <p:spPr>
          <a:xfrm>
            <a:off x="104172" y="3244334"/>
            <a:ext cx="1154098" cy="369332"/>
          </a:xfrm>
          <a:prstGeom prst="rect">
            <a:avLst/>
          </a:prstGeom>
          <a:noFill/>
        </p:spPr>
        <p:txBody>
          <a:bodyPr wrap="none" rtlCol="0">
            <a:spAutoFit/>
          </a:bodyPr>
          <a:lstStyle/>
          <a:p>
            <a:r>
              <a:rPr lang="en-US" dirty="0"/>
              <a:t>zenith ang</a:t>
            </a:r>
          </a:p>
        </p:txBody>
      </p:sp>
      <p:sp>
        <p:nvSpPr>
          <p:cNvPr id="13" name="TextBox 12">
            <a:extLst>
              <a:ext uri="{FF2B5EF4-FFF2-40B4-BE49-F238E27FC236}">
                <a16:creationId xmlns:a16="http://schemas.microsoft.com/office/drawing/2014/main" id="{76DA5B60-40C3-7A42-AD3F-C35C1191083A}"/>
              </a:ext>
            </a:extLst>
          </p:cNvPr>
          <p:cNvSpPr txBox="1"/>
          <p:nvPr/>
        </p:nvSpPr>
        <p:spPr>
          <a:xfrm>
            <a:off x="675993" y="383159"/>
            <a:ext cx="4289316" cy="400110"/>
          </a:xfrm>
          <a:prstGeom prst="rect">
            <a:avLst/>
          </a:prstGeom>
          <a:noFill/>
        </p:spPr>
        <p:txBody>
          <a:bodyPr wrap="none" rtlCol="0">
            <a:spAutoFit/>
          </a:bodyPr>
          <a:lstStyle/>
          <a:p>
            <a:r>
              <a:rPr lang="en-US" sz="2000" dirty="0"/>
              <a:t>Plot for zenith ang and numerical result</a:t>
            </a:r>
          </a:p>
        </p:txBody>
      </p:sp>
    </p:spTree>
    <p:extLst>
      <p:ext uri="{BB962C8B-B14F-4D97-AF65-F5344CB8AC3E}">
        <p14:creationId xmlns:p14="http://schemas.microsoft.com/office/powerpoint/2010/main" val="32515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0E7812-D6A5-4043-8ADA-1A7BA2CEA95E}"/>
              </a:ext>
            </a:extLst>
          </p:cNvPr>
          <p:cNvSpPr>
            <a:spLocks noGrp="1"/>
          </p:cNvSpPr>
          <p:nvPr>
            <p:ph idx="1"/>
          </p:nvPr>
        </p:nvSpPr>
        <p:spPr>
          <a:xfrm>
            <a:off x="838200" y="405114"/>
            <a:ext cx="10515600" cy="5771849"/>
          </a:xfrm>
        </p:spPr>
        <p:txBody>
          <a:bodyPr>
            <a:normAutofit/>
          </a:bodyPr>
          <a:lstStyle/>
          <a:p>
            <a:pPr marL="0" indent="0">
              <a:buNone/>
            </a:pPr>
            <a:r>
              <a:rPr lang="en-US" sz="2000" dirty="0"/>
              <a:t>As we see in the flux mapping, the zenith ang is larger at phi = 0 – pi, so muons are likely to get deflected more downward. (Since azimuth ang is around pi here) </a:t>
            </a:r>
          </a:p>
          <a:p>
            <a:pPr marL="0" indent="0">
              <a:buNone/>
            </a:pPr>
            <a:endParaRPr lang="en-US" sz="2000" dirty="0"/>
          </a:p>
          <a:p>
            <a:pPr marL="0" indent="0">
              <a:buNone/>
            </a:pPr>
            <a:r>
              <a:rPr lang="en-US" sz="2000" dirty="0"/>
              <a:t>For phi = pi – 2pi the zenith ang is smaller, so the muons are not so much likely to get deflected more upward than as phi = 0 - pi</a:t>
            </a:r>
          </a:p>
          <a:p>
            <a:pPr marL="0" indent="0">
              <a:buNone/>
            </a:pPr>
            <a:endParaRPr lang="en-US" sz="2000" dirty="0"/>
          </a:p>
          <a:p>
            <a:pPr marL="0" indent="0">
              <a:buNone/>
            </a:pPr>
            <a:r>
              <a:rPr lang="en-US" sz="2000" dirty="0"/>
              <a:t>It corresponds to the flux asymmetry we see.</a:t>
            </a:r>
          </a:p>
        </p:txBody>
      </p:sp>
    </p:spTree>
    <p:extLst>
      <p:ext uri="{BB962C8B-B14F-4D97-AF65-F5344CB8AC3E}">
        <p14:creationId xmlns:p14="http://schemas.microsoft.com/office/powerpoint/2010/main" val="418144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D2595-5B2A-0D4F-9B2D-572E85305290}"/>
              </a:ext>
            </a:extLst>
          </p:cNvPr>
          <p:cNvSpPr>
            <a:spLocks noGrp="1"/>
          </p:cNvSpPr>
          <p:nvPr>
            <p:ph idx="1"/>
          </p:nvPr>
        </p:nvSpPr>
        <p:spPr>
          <a:xfrm>
            <a:off x="838200" y="393539"/>
            <a:ext cx="10515600" cy="5783424"/>
          </a:xfrm>
        </p:spPr>
        <p:txBody>
          <a:bodyPr>
            <a:normAutofit/>
          </a:bodyPr>
          <a:lstStyle/>
          <a:p>
            <a:pPr marL="0" indent="0">
              <a:buNone/>
            </a:pPr>
            <a:r>
              <a:rPr lang="en-US" sz="2400" dirty="0"/>
              <a:t>IV. Random Generator</a:t>
            </a:r>
          </a:p>
          <a:p>
            <a:pPr marL="0" indent="0">
              <a:buNone/>
            </a:pPr>
            <a:endParaRPr lang="en-US" sz="2400" dirty="0"/>
          </a:p>
          <a:p>
            <a:pPr marL="0" indent="0">
              <a:buNone/>
            </a:pPr>
            <a:r>
              <a:rPr lang="en-US" sz="2400" dirty="0"/>
              <a:t>So now we have all 5 parameters for every muon, now we build the random generator to get a random parameter set (theta, phi, zenith, azimuth, E) from one 500 muon packet (which are all muons with similar initial direction but different initial position).</a:t>
            </a:r>
          </a:p>
          <a:p>
            <a:pPr marL="0" indent="0">
              <a:buNone/>
            </a:pPr>
            <a:endParaRPr lang="en-US" sz="2400" dirty="0"/>
          </a:p>
          <a:p>
            <a:pPr marL="0" indent="0">
              <a:buNone/>
            </a:pPr>
            <a:r>
              <a:rPr lang="en-US" sz="2400" dirty="0"/>
              <a:t>For </a:t>
            </a:r>
            <a:r>
              <a:rPr lang="en-US" sz="2400" b="1" dirty="0"/>
              <a:t>theta, phi, azimuth </a:t>
            </a:r>
            <a:r>
              <a:rPr lang="en-US" sz="2400" dirty="0"/>
              <a:t>we just get the max and min value from all the parameters of this 500 muon packet, then generate a random value in between</a:t>
            </a:r>
          </a:p>
          <a:p>
            <a:pPr marL="0" indent="0">
              <a:buNone/>
            </a:pPr>
            <a:r>
              <a:rPr lang="en-US" sz="2400" dirty="0"/>
              <a:t>(should we use random cos theta? or it does now matter?)</a:t>
            </a:r>
          </a:p>
          <a:p>
            <a:pPr marL="0" indent="0">
              <a:buNone/>
            </a:pPr>
            <a:endParaRPr lang="en-US" sz="2400" dirty="0"/>
          </a:p>
          <a:p>
            <a:pPr marL="0" indent="0">
              <a:buNone/>
            </a:pPr>
            <a:r>
              <a:rPr lang="en-US" sz="2400" dirty="0"/>
              <a:t>For </a:t>
            </a:r>
            <a:r>
              <a:rPr lang="en-US" sz="2400" b="1" dirty="0"/>
              <a:t>zenith and E </a:t>
            </a:r>
            <a:r>
              <a:rPr lang="en-US" sz="2400" dirty="0"/>
              <a:t>some extra operations need to be done.</a:t>
            </a:r>
          </a:p>
        </p:txBody>
      </p:sp>
    </p:spTree>
    <p:extLst>
      <p:ext uri="{BB962C8B-B14F-4D97-AF65-F5344CB8AC3E}">
        <p14:creationId xmlns:p14="http://schemas.microsoft.com/office/powerpoint/2010/main" val="163530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E6374-B99C-5C4D-A73B-A0785AC64F9C}"/>
              </a:ext>
            </a:extLst>
          </p:cNvPr>
          <p:cNvSpPr>
            <a:spLocks noGrp="1"/>
          </p:cNvSpPr>
          <p:nvPr>
            <p:ph idx="1"/>
          </p:nvPr>
        </p:nvSpPr>
        <p:spPr>
          <a:xfrm>
            <a:off x="838200" y="243068"/>
            <a:ext cx="10515600" cy="6366076"/>
          </a:xfrm>
        </p:spPr>
        <p:txBody>
          <a:bodyPr>
            <a:normAutofit/>
          </a:bodyPr>
          <a:lstStyle/>
          <a:p>
            <a:pPr marL="0" indent="0">
              <a:buNone/>
            </a:pPr>
            <a:r>
              <a:rPr lang="en-US" sz="2000" dirty="0"/>
              <a:t>Since the spectrum of zenith and E is: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One thing we can do is to get a 2D list of (E, </a:t>
            </a:r>
            <a:r>
              <a:rPr lang="en-US" sz="2000" dirty="0" err="1"/>
              <a:t>cos_zenith</a:t>
            </a:r>
            <a:r>
              <a:rPr lang="en-US" sz="2000" dirty="0"/>
              <a:t>), then reshape it to 1D list</a:t>
            </a:r>
          </a:p>
          <a:p>
            <a:pPr marL="0" indent="0">
              <a:buNone/>
            </a:pPr>
            <a:r>
              <a:rPr lang="en-US" sz="2000" dirty="0"/>
              <a:t>Then use this method to get a value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problem is: list of E is too long! from 10^21 to 10^40 for theta = 90. Now this factor list is too long to be stored and generated quickly</a:t>
            </a:r>
          </a:p>
          <a:p>
            <a:pPr marL="0" indent="0">
              <a:buNone/>
            </a:pPr>
            <a:r>
              <a:rPr lang="en-US" sz="2000" dirty="0"/>
              <a:t>(For depth 1500m, dis is around 138km, depth 2500m, dis is around 178km so huge energy difference according to E = A </a:t>
            </a:r>
            <a:r>
              <a:rPr lang="en-US" sz="2000" dirty="0" err="1"/>
              <a:t>e</a:t>
            </a:r>
            <a:r>
              <a:rPr lang="en-US" sz="2000" baseline="30000" dirty="0" err="1"/>
              <a:t>a</a:t>
            </a:r>
            <a:r>
              <a:rPr lang="en-US" sz="2000" baseline="30000" dirty="0"/>
              <a:t>*dis</a:t>
            </a:r>
            <a:r>
              <a:rPr lang="en-US" sz="2000" dirty="0"/>
              <a:t>)</a:t>
            </a:r>
          </a:p>
        </p:txBody>
      </p:sp>
      <p:pic>
        <p:nvPicPr>
          <p:cNvPr id="4" name="Picture 3">
            <a:extLst>
              <a:ext uri="{FF2B5EF4-FFF2-40B4-BE49-F238E27FC236}">
                <a16:creationId xmlns:a16="http://schemas.microsoft.com/office/drawing/2014/main" id="{0D3A1812-9A47-7C4B-BBCC-6718F0A43A6F}"/>
              </a:ext>
            </a:extLst>
          </p:cNvPr>
          <p:cNvPicPr>
            <a:picLocks noChangeAspect="1"/>
          </p:cNvPicPr>
          <p:nvPr/>
        </p:nvPicPr>
        <p:blipFill>
          <a:blip r:embed="rId2"/>
          <a:stretch>
            <a:fillRect/>
          </a:stretch>
        </p:blipFill>
        <p:spPr>
          <a:xfrm>
            <a:off x="1155700" y="598508"/>
            <a:ext cx="5715000" cy="1447800"/>
          </a:xfrm>
          <a:prstGeom prst="rect">
            <a:avLst/>
          </a:prstGeom>
        </p:spPr>
      </p:pic>
      <p:pic>
        <p:nvPicPr>
          <p:cNvPr id="5" name="Picture 4">
            <a:extLst>
              <a:ext uri="{FF2B5EF4-FFF2-40B4-BE49-F238E27FC236}">
                <a16:creationId xmlns:a16="http://schemas.microsoft.com/office/drawing/2014/main" id="{7EE99E3D-039D-2549-8B76-2FF847387745}"/>
              </a:ext>
            </a:extLst>
          </p:cNvPr>
          <p:cNvPicPr>
            <a:picLocks noChangeAspect="1"/>
          </p:cNvPicPr>
          <p:nvPr/>
        </p:nvPicPr>
        <p:blipFill>
          <a:blip r:embed="rId3"/>
          <a:stretch>
            <a:fillRect/>
          </a:stretch>
        </p:blipFill>
        <p:spPr>
          <a:xfrm>
            <a:off x="7188200" y="903308"/>
            <a:ext cx="4165600" cy="1143000"/>
          </a:xfrm>
          <a:prstGeom prst="rect">
            <a:avLst/>
          </a:prstGeom>
        </p:spPr>
      </p:pic>
      <p:sp>
        <p:nvSpPr>
          <p:cNvPr id="6" name="TextBox 5">
            <a:extLst>
              <a:ext uri="{FF2B5EF4-FFF2-40B4-BE49-F238E27FC236}">
                <a16:creationId xmlns:a16="http://schemas.microsoft.com/office/drawing/2014/main" id="{79BAB787-91CE-A042-97D5-7EBE08F66D1F}"/>
              </a:ext>
            </a:extLst>
          </p:cNvPr>
          <p:cNvSpPr txBox="1"/>
          <p:nvPr/>
        </p:nvSpPr>
        <p:spPr>
          <a:xfrm>
            <a:off x="4803494" y="439838"/>
            <a:ext cx="184731" cy="369332"/>
          </a:xfrm>
          <a:prstGeom prst="rect">
            <a:avLst/>
          </a:prstGeom>
          <a:noFill/>
        </p:spPr>
        <p:txBody>
          <a:bodyPr wrap="none" rtlCol="0">
            <a:spAutoFit/>
          </a:bodyPr>
          <a:lstStyle/>
          <a:p>
            <a:endParaRPr lang="en-US" dirty="0"/>
          </a:p>
        </p:txBody>
      </p:sp>
      <p:pic>
        <p:nvPicPr>
          <p:cNvPr id="7" name="Picture 6" descr="A close up of a sign&#10;&#10;Description automatically generated">
            <a:extLst>
              <a:ext uri="{FF2B5EF4-FFF2-40B4-BE49-F238E27FC236}">
                <a16:creationId xmlns:a16="http://schemas.microsoft.com/office/drawing/2014/main" id="{89A9ACB7-7CC6-2445-874E-2387F74A6DAB}"/>
              </a:ext>
            </a:extLst>
          </p:cNvPr>
          <p:cNvPicPr>
            <a:picLocks noChangeAspect="1"/>
          </p:cNvPicPr>
          <p:nvPr/>
        </p:nvPicPr>
        <p:blipFill>
          <a:blip r:embed="rId4"/>
          <a:stretch>
            <a:fillRect/>
          </a:stretch>
        </p:blipFill>
        <p:spPr>
          <a:xfrm>
            <a:off x="2216150" y="3582061"/>
            <a:ext cx="7759700" cy="1155700"/>
          </a:xfrm>
          <a:prstGeom prst="rect">
            <a:avLst/>
          </a:prstGeom>
        </p:spPr>
      </p:pic>
    </p:spTree>
    <p:extLst>
      <p:ext uri="{BB962C8B-B14F-4D97-AF65-F5344CB8AC3E}">
        <p14:creationId xmlns:p14="http://schemas.microsoft.com/office/powerpoint/2010/main" val="2417740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2640</Words>
  <Application>Microsoft Macintosh PowerPoint</Application>
  <PresentationFormat>Widescreen</PresentationFormat>
  <Paragraphs>327</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RUNZE LI</dc:creator>
  <cp:lastModifiedBy>RUNZE LI</cp:lastModifiedBy>
  <cp:revision>88</cp:revision>
  <dcterms:created xsi:type="dcterms:W3CDTF">2020-01-15T04:03:00Z</dcterms:created>
  <dcterms:modified xsi:type="dcterms:W3CDTF">2020-01-24T15:48:16Z</dcterms:modified>
</cp:coreProperties>
</file>