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trick McNamar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308" autoAdjust="0"/>
  </p:normalViewPr>
  <p:slideViewPr>
    <p:cSldViewPr snapToGrid="0" snapToObjects="1">
      <p:cViewPr varScale="1">
        <p:scale>
          <a:sx n="154" d="100"/>
          <a:sy n="154" d="100"/>
        </p:scale>
        <p:origin x="-104" y="-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6FD6-C2DE-8B4C-92A8-9F1D76D1A29D}" type="datetimeFigureOut">
              <a:rPr lang="en-US" smtClean="0"/>
              <a:t>6/9/13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0250-1D13-6044-A016-0EB855CF3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90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6FD6-C2DE-8B4C-92A8-9F1D76D1A29D}" type="datetimeFigureOut">
              <a:rPr lang="en-US" smtClean="0"/>
              <a:t>6/9/13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0250-1D13-6044-A016-0EB855CF3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73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6FD6-C2DE-8B4C-92A8-9F1D76D1A29D}" type="datetimeFigureOut">
              <a:rPr lang="en-US" smtClean="0"/>
              <a:t>6/9/13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0250-1D13-6044-A016-0EB855CF3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8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6FD6-C2DE-8B4C-92A8-9F1D76D1A29D}" type="datetimeFigureOut">
              <a:rPr lang="en-US" smtClean="0"/>
              <a:t>6/9/13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0250-1D13-6044-A016-0EB855CF3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76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6FD6-C2DE-8B4C-92A8-9F1D76D1A29D}" type="datetimeFigureOut">
              <a:rPr lang="en-US" smtClean="0"/>
              <a:t>6/9/13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0250-1D13-6044-A016-0EB855CF3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2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6FD6-C2DE-8B4C-92A8-9F1D76D1A29D}" type="datetimeFigureOut">
              <a:rPr lang="en-US" smtClean="0"/>
              <a:t>6/9/13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0250-1D13-6044-A016-0EB855CF3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19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6FD6-C2DE-8B4C-92A8-9F1D76D1A29D}" type="datetimeFigureOut">
              <a:rPr lang="en-US" smtClean="0"/>
              <a:t>6/9/13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0250-1D13-6044-A016-0EB855CF3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9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6FD6-C2DE-8B4C-92A8-9F1D76D1A29D}" type="datetimeFigureOut">
              <a:rPr lang="en-US" smtClean="0"/>
              <a:t>6/9/13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0250-1D13-6044-A016-0EB855CF3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36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6FD6-C2DE-8B4C-92A8-9F1D76D1A29D}" type="datetimeFigureOut">
              <a:rPr lang="en-US" smtClean="0"/>
              <a:t>6/9/13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0250-1D13-6044-A016-0EB855CF3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9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6FD6-C2DE-8B4C-92A8-9F1D76D1A29D}" type="datetimeFigureOut">
              <a:rPr lang="en-US" smtClean="0"/>
              <a:t>6/9/13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0250-1D13-6044-A016-0EB855CF3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52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6FD6-C2DE-8B4C-92A8-9F1D76D1A29D}" type="datetimeFigureOut">
              <a:rPr lang="en-US" smtClean="0"/>
              <a:t>6/9/13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0250-1D13-6044-A016-0EB855CF3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1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3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26FD6-C2DE-8B4C-92A8-9F1D76D1A29D}" type="datetimeFigureOut">
              <a:rPr lang="en-US" smtClean="0"/>
              <a:t>6/9/13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40250-1D13-6044-A016-0EB855CF3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9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Understanding the NFL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Patrick McNamara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June 6, 2013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974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NFL is America’s most popular sport, generating $10b in revenue in 2012.</a:t>
            </a:r>
          </a:p>
          <a:p>
            <a:r>
              <a:rPr lang="en-US" dirty="0" smtClean="0"/>
              <a:t>Our understanding of the sport pales in comparison to the MLB or even the NBA</a:t>
            </a:r>
          </a:p>
          <a:p>
            <a:r>
              <a:rPr lang="en-US" dirty="0" smtClean="0"/>
              <a:t>Can we predict the winner and total points using basic post-game statistics?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088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&amp;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NFL play-by-play data from 2002-2012</a:t>
            </a:r>
          </a:p>
          <a:p>
            <a:pPr lvl="1"/>
            <a:r>
              <a:rPr lang="en-US" dirty="0" smtClean="0"/>
              <a:t>500k plays, 2900 games, including playoffs</a:t>
            </a:r>
          </a:p>
          <a:p>
            <a:pPr lvl="1"/>
            <a:r>
              <a:rPr lang="en-US" dirty="0" err="1" smtClean="0"/>
              <a:t>Yardline</a:t>
            </a:r>
            <a:r>
              <a:rPr lang="en-US" dirty="0" smtClean="0"/>
              <a:t>, play type, game date, etc.</a:t>
            </a:r>
          </a:p>
          <a:p>
            <a:pPr lvl="1"/>
            <a:r>
              <a:rPr lang="en-US" dirty="0" smtClean="0"/>
              <a:t>Stadium type, time zone</a:t>
            </a:r>
          </a:p>
          <a:p>
            <a:pPr lvl="1"/>
            <a:r>
              <a:rPr lang="en-US" dirty="0" smtClean="0"/>
              <a:t>Overtime games excluded due to errors</a:t>
            </a:r>
          </a:p>
          <a:p>
            <a:r>
              <a:rPr lang="en-US" dirty="0" smtClean="0"/>
              <a:t>Quantitative </a:t>
            </a:r>
            <a:r>
              <a:rPr lang="en-US" i="1" dirty="0" smtClean="0"/>
              <a:t>and</a:t>
            </a:r>
            <a:r>
              <a:rPr lang="en-US" dirty="0" smtClean="0"/>
              <a:t> Qualitative problems</a:t>
            </a:r>
          </a:p>
          <a:p>
            <a:pPr lvl="1"/>
            <a:r>
              <a:rPr lang="en-US" dirty="0" smtClean="0"/>
              <a:t>Linear Regression &amp; KNN with validation</a:t>
            </a:r>
          </a:p>
          <a:p>
            <a:r>
              <a:rPr lang="en-US" dirty="0" smtClean="0"/>
              <a:t>Post-game perspective vs. pre-game perspective</a:t>
            </a:r>
          </a:p>
        </p:txBody>
      </p:sp>
    </p:spTree>
    <p:extLst>
      <p:ext uri="{BB962C8B-B14F-4D97-AF65-F5344CB8AC3E}">
        <p14:creationId xmlns:p14="http://schemas.microsoft.com/office/powerpoint/2010/main" val="990470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Winners and Losers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1136" y="1234190"/>
            <a:ext cx="8435664" cy="4891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51136" y="1498096"/>
            <a:ext cx="8435664" cy="4628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Setup with a 70/30 split</a:t>
            </a:r>
          </a:p>
          <a:p>
            <a:pPr lvl="1"/>
            <a:r>
              <a:rPr lang="en-US" dirty="0" smtClean="0"/>
              <a:t>100 simulations</a:t>
            </a:r>
          </a:p>
          <a:p>
            <a:pPr lvl="1"/>
            <a:r>
              <a:rPr lang="en-US" dirty="0" smtClean="0"/>
              <a:t>Tested 1 to 10 neighbors</a:t>
            </a:r>
          </a:p>
          <a:p>
            <a:r>
              <a:rPr lang="en-US" dirty="0" smtClean="0"/>
              <a:t>Accuracy steady around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75.3%</a:t>
            </a:r>
          </a:p>
          <a:p>
            <a:r>
              <a:rPr lang="en-US" dirty="0" smtClean="0"/>
              <a:t>Breadth and depth of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data may limit impact of additional neighbors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707" y="1705983"/>
            <a:ext cx="4100293" cy="307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362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133"/>
            <a:ext cx="8229600" cy="803613"/>
          </a:xfrm>
        </p:spPr>
        <p:txBody>
          <a:bodyPr>
            <a:normAutofit/>
          </a:bodyPr>
          <a:lstStyle/>
          <a:p>
            <a:r>
              <a:rPr lang="en-US" dirty="0" smtClean="0"/>
              <a:t>Predicting Total Points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197" y="906827"/>
            <a:ext cx="3614352" cy="2710764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368226"/>
            <a:ext cx="8229600" cy="47579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Same 70/30 split</a:t>
            </a:r>
          </a:p>
          <a:p>
            <a:pPr lvl="1"/>
            <a:r>
              <a:rPr lang="en-US" sz="2400" dirty="0" smtClean="0"/>
              <a:t>Backwards elimination</a:t>
            </a:r>
          </a:p>
          <a:p>
            <a:pPr lvl="1"/>
            <a:r>
              <a:rPr lang="en-US" sz="2400" dirty="0" smtClean="0"/>
              <a:t>100 simulations</a:t>
            </a:r>
          </a:p>
          <a:p>
            <a:pPr lvl="1"/>
            <a:r>
              <a:rPr lang="en-US" sz="2400" dirty="0" smtClean="0"/>
              <a:t>Absolute percent error</a:t>
            </a:r>
          </a:p>
          <a:p>
            <a:r>
              <a:rPr lang="en-US" sz="2800" dirty="0" smtClean="0"/>
              <a:t>Accuracy improves slightly</a:t>
            </a:r>
          </a:p>
          <a:p>
            <a:pPr marL="0" indent="0">
              <a:buNone/>
            </a:pPr>
            <a:r>
              <a:rPr lang="en-US" sz="2800" dirty="0" smtClean="0"/>
              <a:t>	from </a:t>
            </a:r>
            <a:r>
              <a:rPr lang="en-US" sz="2800" dirty="0" smtClean="0"/>
              <a:t>19.8% </a:t>
            </a:r>
            <a:r>
              <a:rPr lang="en-US" sz="2800" dirty="0" smtClean="0"/>
              <a:t>after removal</a:t>
            </a:r>
          </a:p>
          <a:p>
            <a:r>
              <a:rPr lang="en-US" sz="2800" dirty="0" smtClean="0"/>
              <a:t>Playoffs, Month, Season all</a:t>
            </a:r>
          </a:p>
          <a:p>
            <a:pPr marL="0" indent="0">
              <a:buNone/>
            </a:pPr>
            <a:r>
              <a:rPr lang="en-US" sz="2800" dirty="0" smtClean="0"/>
              <a:t>	less important than theorized</a:t>
            </a:r>
          </a:p>
          <a:p>
            <a:r>
              <a:rPr lang="en-US" sz="2800" dirty="0" smtClean="0"/>
              <a:t>Travel has differing effects</a:t>
            </a:r>
          </a:p>
          <a:p>
            <a:r>
              <a:rPr lang="en-US" sz="2800" dirty="0" smtClean="0"/>
              <a:t>Domes don’t add many points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198" y="3829056"/>
            <a:ext cx="3614351" cy="271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426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and Future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Methods appropriate to the problem</a:t>
            </a:r>
          </a:p>
          <a:p>
            <a:r>
              <a:rPr lang="en-US" dirty="0" smtClean="0"/>
              <a:t>Professional football is a random sport</a:t>
            </a:r>
          </a:p>
          <a:p>
            <a:pPr lvl="1"/>
            <a:r>
              <a:rPr lang="en-US" dirty="0" smtClean="0"/>
              <a:t>75% isn’t </a:t>
            </a:r>
            <a:r>
              <a:rPr lang="en-US" dirty="0" smtClean="0"/>
              <a:t>very accurate </a:t>
            </a:r>
            <a:r>
              <a:rPr lang="en-US" dirty="0" smtClean="0"/>
              <a:t>when you think about </a:t>
            </a:r>
            <a:r>
              <a:rPr lang="en-US" dirty="0" smtClean="0"/>
              <a:t>the data we have available</a:t>
            </a:r>
            <a:endParaRPr lang="en-US" dirty="0" smtClean="0"/>
          </a:p>
          <a:p>
            <a:pPr lvl="1"/>
            <a:r>
              <a:rPr lang="en-US" dirty="0" smtClean="0"/>
              <a:t>Weather data will almost certainly improve both</a:t>
            </a:r>
          </a:p>
          <a:p>
            <a:r>
              <a:rPr lang="en-US" dirty="0" smtClean="0"/>
              <a:t>Pre-game prediction</a:t>
            </a:r>
          </a:p>
          <a:p>
            <a:pPr lvl="1"/>
            <a:r>
              <a:rPr lang="en-US" dirty="0" smtClean="0"/>
              <a:t>Applications for betting markets, commentary, fantasy football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754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3574771"/>
          </a:xfrm>
        </p:spPr>
        <p:txBody>
          <a:bodyPr>
            <a:normAutofit/>
          </a:bodyPr>
          <a:lstStyle/>
          <a:p>
            <a:r>
              <a:rPr lang="en-US" sz="6000" dirty="0" smtClean="0"/>
              <a:t>QUESTIONS???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101517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211</Words>
  <Application>Microsoft Macintosh PowerPoint</Application>
  <PresentationFormat>On-screen Show (4:3)</PresentationFormat>
  <Paragraphs>43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Understanding the NFL</vt:lpstr>
      <vt:lpstr>Problem</vt:lpstr>
      <vt:lpstr>Data &amp; Methodology</vt:lpstr>
      <vt:lpstr>Predicting Winners and Losers</vt:lpstr>
      <vt:lpstr>Predicting Total Points</vt:lpstr>
      <vt:lpstr>Conclusions and Future Research</vt:lpstr>
      <vt:lpstr>QUESTIONS???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the NFL</dc:title>
  <dc:creator>Patrick McNamara</dc:creator>
  <cp:lastModifiedBy>Patrick McNamara</cp:lastModifiedBy>
  <cp:revision>50</cp:revision>
  <dcterms:created xsi:type="dcterms:W3CDTF">2013-06-06T18:05:20Z</dcterms:created>
  <dcterms:modified xsi:type="dcterms:W3CDTF">2013-06-10T02:20:48Z</dcterms:modified>
</cp:coreProperties>
</file>