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0" r:id="rId17"/>
    <p:sldId id="271" r:id="rId18"/>
    <p:sldId id="272" r:id="rId19"/>
    <p:sldId id="273" r:id="rId20"/>
    <p:sldId id="274" r:id="rId21"/>
    <p:sldId id="275" r:id="rId22"/>
    <p:sldId id="277" r:id="rId23"/>
    <p:sldId id="278" r:id="rId24"/>
    <p:sldId id="279" r:id="rId25"/>
  </p:sldIdLst>
  <p:sldSz cx="9144000" cy="5143500" type="screen16x9"/>
  <p:notesSz cx="6858000" cy="9144000"/>
  <p:embeddedFontLs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RMmssg6QQ8VT32RHC2554ydfC7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3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0" name="Google Shape;70;p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3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20" name="Google Shape;22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8" name="Google Shape;98;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5" name="Google Shape;105;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1" name="Google Shape;111;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2"/>
          <p:cNvGrpSpPr/>
          <p:nvPr/>
        </p:nvGrpSpPr>
        <p:grpSpPr>
          <a:xfrm>
            <a:off x="6098378" y="5"/>
            <a:ext cx="3045625" cy="2030570"/>
            <a:chOff x="6098378" y="5"/>
            <a:chExt cx="3045625" cy="2030570"/>
          </a:xfrm>
        </p:grpSpPr>
        <p:sp>
          <p:nvSpPr>
            <p:cNvPr id="11" name="Google Shape;11;p2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2"/>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22"/>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2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4" name="Google Shape;24;p24"/>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24"/>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2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25"/>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 name="Google Shape;29;p25"/>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0" name="Google Shape;30;p25"/>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25"/>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2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33" name="Google Shape;33;p2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4"/>
        <p:cNvGrpSpPr/>
        <p:nvPr/>
      </p:nvGrpSpPr>
      <p:grpSpPr>
        <a:xfrm>
          <a:off x="0" y="0"/>
          <a:ext cx="0" cy="0"/>
          <a:chOff x="0" y="0"/>
          <a:chExt cx="0" cy="0"/>
        </a:xfrm>
      </p:grpSpPr>
      <p:grpSp>
        <p:nvGrpSpPr>
          <p:cNvPr id="35" name="Google Shape;35;p26"/>
          <p:cNvGrpSpPr/>
          <p:nvPr/>
        </p:nvGrpSpPr>
        <p:grpSpPr>
          <a:xfrm>
            <a:off x="6098378" y="5"/>
            <a:ext cx="3045625" cy="2030570"/>
            <a:chOff x="6098378" y="5"/>
            <a:chExt cx="3045625" cy="2030570"/>
          </a:xfrm>
        </p:grpSpPr>
        <p:sp>
          <p:nvSpPr>
            <p:cNvPr id="36" name="Google Shape;36;p2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 name="Google Shape;41;p26"/>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42" name="Google Shape;42;p2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2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5" name="Google Shape;45;p27"/>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6" name="Google Shape;46;p2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47"/>
        <p:cNvGrpSpPr/>
        <p:nvPr/>
      </p:nvGrpSpPr>
      <p:grpSpPr>
        <a:xfrm>
          <a:off x="0" y="0"/>
          <a:ext cx="0" cy="0"/>
          <a:chOff x="0" y="0"/>
          <a:chExt cx="0" cy="0"/>
        </a:xfrm>
      </p:grpSpPr>
      <p:grpSp>
        <p:nvGrpSpPr>
          <p:cNvPr id="48" name="Google Shape;48;p28"/>
          <p:cNvGrpSpPr/>
          <p:nvPr/>
        </p:nvGrpSpPr>
        <p:grpSpPr>
          <a:xfrm>
            <a:off x="6098378" y="5"/>
            <a:ext cx="3045625" cy="2030570"/>
            <a:chOff x="6098378" y="5"/>
            <a:chExt cx="3045625" cy="2030570"/>
          </a:xfrm>
        </p:grpSpPr>
        <p:sp>
          <p:nvSpPr>
            <p:cNvPr id="49" name="Google Shape;49;p2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28"/>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5" name="Google Shape;55;p2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29"/>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8" name="Google Shape;58;p2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3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2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2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
        <p:cNvGrpSpPr/>
        <p:nvPr/>
      </p:nvGrpSpPr>
      <p:grpSpPr>
        <a:xfrm>
          <a:off x="0" y="0"/>
          <a:ext cx="0" cy="0"/>
          <a:chOff x="0" y="0"/>
          <a:chExt cx="0" cy="0"/>
        </a:xfrm>
      </p:grpSpPr>
      <p:sp>
        <p:nvSpPr>
          <p:cNvPr id="65" name="Google Shape;65;p1"/>
          <p:cNvSpPr txBox="1">
            <a:spLocks noGrp="1"/>
          </p:cNvSpPr>
          <p:nvPr>
            <p:ph type="ctrTitle"/>
          </p:nvPr>
        </p:nvSpPr>
        <p:spPr>
          <a:xfrm>
            <a:off x="575152" y="1066384"/>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b="1" dirty="0">
                <a:solidFill>
                  <a:schemeClr val="dk1"/>
                </a:solidFill>
              </a:rPr>
              <a:t>AIDOC</a:t>
            </a:r>
            <a:endParaRPr b="1" dirty="0">
              <a:solidFill>
                <a:schemeClr val="dk1"/>
              </a:solidFill>
            </a:endParaRPr>
          </a:p>
        </p:txBody>
      </p:sp>
      <p:sp>
        <p:nvSpPr>
          <p:cNvPr id="66" name="Google Shape;66;p1"/>
          <p:cNvSpPr txBox="1">
            <a:spLocks noGrp="1"/>
          </p:cNvSpPr>
          <p:nvPr>
            <p:ph type="subTitle" idx="1"/>
          </p:nvPr>
        </p:nvSpPr>
        <p:spPr>
          <a:xfrm>
            <a:off x="575152" y="2467890"/>
            <a:ext cx="8222100" cy="249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dirty="0">
                <a:solidFill>
                  <a:schemeClr val="dk1"/>
                </a:solidFill>
              </a:rPr>
              <a:t>Prepared By :</a:t>
            </a:r>
            <a:endParaRPr dirty="0">
              <a:solidFill>
                <a:schemeClr val="dk1"/>
              </a:solidFill>
            </a:endParaRPr>
          </a:p>
          <a:p>
            <a:pPr marL="0" lvl="0" indent="0" algn="l" rtl="0">
              <a:lnSpc>
                <a:spcPct val="100000"/>
              </a:lnSpc>
              <a:spcBef>
                <a:spcPts val="0"/>
              </a:spcBef>
              <a:spcAft>
                <a:spcPts val="0"/>
              </a:spcAft>
              <a:buSzPts val="2100"/>
              <a:buNone/>
            </a:pPr>
            <a:r>
              <a:rPr lang="en" dirty="0">
                <a:solidFill>
                  <a:schemeClr val="dk1"/>
                </a:solidFill>
              </a:rPr>
              <a:t>	            Patel Daksh     [171310132025]  </a:t>
            </a:r>
            <a:endParaRPr dirty="0">
              <a:solidFill>
                <a:schemeClr val="dk1"/>
              </a:solidFill>
            </a:endParaRPr>
          </a:p>
          <a:p>
            <a:pPr marL="1371600" lvl="0" indent="0" algn="l" rtl="0">
              <a:lnSpc>
                <a:spcPct val="100000"/>
              </a:lnSpc>
              <a:spcBef>
                <a:spcPts val="0"/>
              </a:spcBef>
              <a:spcAft>
                <a:spcPts val="0"/>
              </a:spcAft>
              <a:buSzPts val="2100"/>
              <a:buNone/>
            </a:pPr>
            <a:r>
              <a:rPr lang="en" dirty="0">
                <a:solidFill>
                  <a:schemeClr val="dk1"/>
                </a:solidFill>
              </a:rPr>
              <a:t>     Patel Jainam   [171310132029]</a:t>
            </a:r>
            <a:endParaRPr dirty="0">
              <a:solidFill>
                <a:schemeClr val="dk1"/>
              </a:solidFill>
            </a:endParaRPr>
          </a:p>
          <a:p>
            <a:pPr marL="1371600" lvl="0" indent="0" algn="l" rtl="0">
              <a:lnSpc>
                <a:spcPct val="100000"/>
              </a:lnSpc>
              <a:spcBef>
                <a:spcPts val="0"/>
              </a:spcBef>
              <a:spcAft>
                <a:spcPts val="0"/>
              </a:spcAft>
              <a:buSzPts val="2100"/>
              <a:buNone/>
            </a:pPr>
            <a:r>
              <a:rPr lang="en" dirty="0">
                <a:solidFill>
                  <a:schemeClr val="dk1"/>
                </a:solidFill>
              </a:rPr>
              <a:t>     Patel Meet       [171310132034]</a:t>
            </a:r>
            <a:endParaRPr dirty="0">
              <a:solidFill>
                <a:schemeClr val="dk1"/>
              </a:solidFill>
            </a:endParaRPr>
          </a:p>
          <a:p>
            <a:pPr marL="1371600" lvl="0" indent="0" algn="l" rtl="0">
              <a:lnSpc>
                <a:spcPct val="100000"/>
              </a:lnSpc>
              <a:spcBef>
                <a:spcPts val="0"/>
              </a:spcBef>
              <a:spcAft>
                <a:spcPts val="0"/>
              </a:spcAft>
              <a:buSzPts val="2100"/>
              <a:buNone/>
            </a:pPr>
            <a:r>
              <a:rPr lang="en" dirty="0">
                <a:solidFill>
                  <a:schemeClr val="dk1"/>
                </a:solidFill>
              </a:rPr>
              <a:t>     Patel Tirth        [171310132040]</a:t>
            </a:r>
          </a:p>
          <a:p>
            <a:pPr marL="1371600" lvl="0" indent="0" algn="l" rtl="0">
              <a:lnSpc>
                <a:spcPct val="100000"/>
              </a:lnSpc>
              <a:spcBef>
                <a:spcPts val="0"/>
              </a:spcBef>
              <a:spcAft>
                <a:spcPts val="0"/>
              </a:spcAft>
              <a:buSzPts val="2100"/>
              <a:buNone/>
            </a:pPr>
            <a:endParaRPr lang="en" dirty="0">
              <a:solidFill>
                <a:schemeClr val="dk1"/>
              </a:solidFill>
            </a:endParaRPr>
          </a:p>
          <a:p>
            <a:pPr marL="1371600" lvl="0" indent="0" algn="l" rtl="0">
              <a:lnSpc>
                <a:spcPct val="100000"/>
              </a:lnSpc>
              <a:spcBef>
                <a:spcPts val="0"/>
              </a:spcBef>
              <a:spcAft>
                <a:spcPts val="0"/>
              </a:spcAft>
              <a:buSzPts val="2100"/>
              <a:buNone/>
            </a:pPr>
            <a:r>
              <a:rPr lang="en" dirty="0">
                <a:solidFill>
                  <a:schemeClr val="dk1"/>
                </a:solidFill>
              </a:rPr>
              <a:t>				Guided by: Dr. Vijeta Khare</a:t>
            </a:r>
          </a:p>
          <a:p>
            <a:pPr marL="1371600" lvl="0" indent="0" algn="l" rtl="0">
              <a:lnSpc>
                <a:spcPct val="100000"/>
              </a:lnSpc>
              <a:spcBef>
                <a:spcPts val="0"/>
              </a:spcBef>
              <a:spcAft>
                <a:spcPts val="0"/>
              </a:spcAft>
              <a:buSzPts val="2100"/>
              <a:buNone/>
            </a:pPr>
            <a:endParaRPr dirty="0">
              <a:solidFill>
                <a:schemeClr val="dk1"/>
              </a:solidFill>
            </a:endParaRPr>
          </a:p>
          <a:p>
            <a:pPr marL="0" lvl="0" indent="0" algn="l" rtl="0">
              <a:lnSpc>
                <a:spcPct val="100000"/>
              </a:lnSpc>
              <a:spcBef>
                <a:spcPts val="0"/>
              </a:spcBef>
              <a:spcAft>
                <a:spcPts val="0"/>
              </a:spcAft>
              <a:buSzPts val="2100"/>
              <a:buNone/>
            </a:pPr>
            <a:r>
              <a:rPr lang="en" dirty="0">
                <a:solidFill>
                  <a:schemeClr val="dk1"/>
                </a:solidFill>
              </a:rPr>
              <a:t>				</a:t>
            </a:r>
            <a:endParaRPr dirty="0">
              <a:solidFill>
                <a:schemeClr val="dk1"/>
              </a:solidFill>
            </a:endParaRPr>
          </a:p>
        </p:txBody>
      </p:sp>
      <p:pic>
        <p:nvPicPr>
          <p:cNvPr id="67" name="Google Shape;67;p1"/>
          <p:cNvPicPr preferRelativeResize="0"/>
          <p:nvPr/>
        </p:nvPicPr>
        <p:blipFill rotWithShape="1">
          <a:blip r:embed="rId3">
            <a:alphaModFix/>
          </a:blip>
          <a:srcRect/>
          <a:stretch/>
        </p:blipFill>
        <p:spPr>
          <a:xfrm>
            <a:off x="2652784" y="310559"/>
            <a:ext cx="1812104" cy="22611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0"/>
          <p:cNvSpPr txBox="1">
            <a:spLocks noGrp="1"/>
          </p:cNvSpPr>
          <p:nvPr>
            <p:ph type="title"/>
          </p:nvPr>
        </p:nvSpPr>
        <p:spPr>
          <a:xfrm>
            <a:off x="289200" y="1613050"/>
            <a:ext cx="4045200" cy="1564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Steps Towards Solutions</a:t>
            </a:r>
            <a:endParaRPr/>
          </a:p>
        </p:txBody>
      </p:sp>
      <p:sp>
        <p:nvSpPr>
          <p:cNvPr id="132" name="Google Shape;132;p10"/>
          <p:cNvSpPr txBox="1">
            <a:spLocks noGrp="1"/>
          </p:cNvSpPr>
          <p:nvPr>
            <p:ph type="body" idx="2"/>
          </p:nvPr>
        </p:nvSpPr>
        <p:spPr>
          <a:xfrm>
            <a:off x="4965750" y="547750"/>
            <a:ext cx="3837000" cy="3695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r>
              <a:rPr lang="en"/>
              <a:t>Registration and Login of User using Firebase Console</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r>
              <a:rPr lang="en"/>
              <a:t>Integrating CNN model to our App using Machine Teachable by Google</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r>
              <a:rPr lang="en"/>
              <a:t>Report generation</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1"/>
          <p:cNvSpPr txBox="1">
            <a:spLocks noGrp="1"/>
          </p:cNvSpPr>
          <p:nvPr>
            <p:ph type="title"/>
          </p:nvPr>
        </p:nvSpPr>
        <p:spPr>
          <a:xfrm>
            <a:off x="562575" y="2152347"/>
            <a:ext cx="8222100" cy="83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a:t>Implementation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
        <p:cNvGrpSpPr/>
        <p:nvPr/>
      </p:nvGrpSpPr>
      <p:grpSpPr>
        <a:xfrm>
          <a:off x="0" y="0"/>
          <a:ext cx="0" cy="0"/>
          <a:chOff x="0" y="0"/>
          <a:chExt cx="0" cy="0"/>
        </a:xfrm>
      </p:grpSpPr>
      <p:sp>
        <p:nvSpPr>
          <p:cNvPr id="142" name="Google Shape;142;p12"/>
          <p:cNvSpPr txBox="1">
            <a:spLocks noGrp="1"/>
          </p:cNvSpPr>
          <p:nvPr>
            <p:ph type="title"/>
          </p:nvPr>
        </p:nvSpPr>
        <p:spPr>
          <a:xfrm>
            <a:off x="765600" y="506350"/>
            <a:ext cx="8520600" cy="60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000" b="1">
                <a:solidFill>
                  <a:schemeClr val="dk1"/>
                </a:solidFill>
              </a:rPr>
              <a:t>Registration </a:t>
            </a:r>
            <a:endParaRPr sz="3000" b="1">
              <a:solidFill>
                <a:schemeClr val="dk1"/>
              </a:solidFill>
            </a:endParaRPr>
          </a:p>
        </p:txBody>
      </p:sp>
      <p:sp>
        <p:nvSpPr>
          <p:cNvPr id="143" name="Google Shape;143;p12"/>
          <p:cNvSpPr txBox="1"/>
          <p:nvPr/>
        </p:nvSpPr>
        <p:spPr>
          <a:xfrm>
            <a:off x="907700" y="1243675"/>
            <a:ext cx="6858000" cy="374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Roboto"/>
                <a:ea typeface="Roboto"/>
                <a:cs typeface="Roboto"/>
                <a:sym typeface="Roboto"/>
              </a:rPr>
              <a:t>User Registers himself by providing necessary details, which are highly secured. The fields which are mandatory to provide in order to get our service is as follow:-</a:t>
            </a:r>
            <a:endParaRPr sz="1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Roboto"/>
                <a:ea typeface="Roboto"/>
                <a:cs typeface="Roboto"/>
                <a:sym typeface="Roboto"/>
              </a:rPr>
              <a:t> 	</a:t>
            </a:r>
            <a:endParaRPr sz="1800" b="0" i="0" u="none" strike="noStrike" cap="none">
              <a:solidFill>
                <a:schemeClr val="dk1"/>
              </a:solidFill>
              <a:latin typeface="Roboto"/>
              <a:ea typeface="Roboto"/>
              <a:cs typeface="Roboto"/>
              <a:sym typeface="Roboto"/>
            </a:endParaRPr>
          </a:p>
          <a:p>
            <a:pPr marL="0" marR="0" lvl="0" indent="45720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Roboto"/>
                <a:ea typeface="Roboto"/>
                <a:cs typeface="Roboto"/>
                <a:sym typeface="Roboto"/>
              </a:rPr>
              <a:t>a). User Name </a:t>
            </a:r>
            <a:endParaRPr sz="1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Roboto"/>
                <a:ea typeface="Roboto"/>
                <a:cs typeface="Roboto"/>
                <a:sym typeface="Roboto"/>
              </a:rPr>
              <a:t> 	</a:t>
            </a:r>
            <a:endParaRPr sz="1800" b="0" i="0" u="none" strike="noStrike" cap="none">
              <a:solidFill>
                <a:schemeClr val="dk1"/>
              </a:solidFill>
              <a:latin typeface="Roboto"/>
              <a:ea typeface="Roboto"/>
              <a:cs typeface="Roboto"/>
              <a:sym typeface="Roboto"/>
            </a:endParaRPr>
          </a:p>
          <a:p>
            <a:pPr marL="0" marR="0" lvl="0" indent="45720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Roboto"/>
                <a:ea typeface="Roboto"/>
                <a:cs typeface="Roboto"/>
                <a:sym typeface="Roboto"/>
              </a:rPr>
              <a:t>b). E-mail</a:t>
            </a:r>
            <a:endParaRPr sz="1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Roboto"/>
                <a:ea typeface="Roboto"/>
                <a:cs typeface="Roboto"/>
                <a:sym typeface="Roboto"/>
              </a:rPr>
              <a:t> 	</a:t>
            </a:r>
            <a:endParaRPr sz="1800" b="0" i="0" u="none" strike="noStrike" cap="none">
              <a:solidFill>
                <a:schemeClr val="dk1"/>
              </a:solidFill>
              <a:latin typeface="Roboto"/>
              <a:ea typeface="Roboto"/>
              <a:cs typeface="Roboto"/>
              <a:sym typeface="Roboto"/>
            </a:endParaRPr>
          </a:p>
          <a:p>
            <a:pPr marL="0" marR="0" lvl="0" indent="45720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Roboto"/>
                <a:ea typeface="Roboto"/>
                <a:cs typeface="Roboto"/>
                <a:sym typeface="Roboto"/>
              </a:rPr>
              <a:t>c). Age</a:t>
            </a:r>
            <a:endParaRPr sz="1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Roboto"/>
                <a:ea typeface="Roboto"/>
                <a:cs typeface="Roboto"/>
                <a:sym typeface="Roboto"/>
              </a:rPr>
              <a:t> 	</a:t>
            </a:r>
            <a:endParaRPr sz="1800" b="0" i="0" u="none" strike="noStrike" cap="none">
              <a:solidFill>
                <a:schemeClr val="dk1"/>
              </a:solidFill>
              <a:latin typeface="Roboto"/>
              <a:ea typeface="Roboto"/>
              <a:cs typeface="Roboto"/>
              <a:sym typeface="Roboto"/>
            </a:endParaRPr>
          </a:p>
          <a:p>
            <a:pPr marL="0" marR="0" lvl="0" indent="45720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Roboto"/>
                <a:ea typeface="Roboto"/>
                <a:cs typeface="Roboto"/>
                <a:sym typeface="Roboto"/>
              </a:rPr>
              <a:t>d). Password </a:t>
            </a:r>
            <a:endParaRPr sz="1800" b="0" i="0" u="none" strike="noStrike" cap="none">
              <a:solidFill>
                <a:schemeClr val="dk1"/>
              </a:solidFill>
              <a:latin typeface="Roboto"/>
              <a:ea typeface="Roboto"/>
              <a:cs typeface="Roboto"/>
              <a:sym typeface="Roboto"/>
            </a:endParaRPr>
          </a:p>
        </p:txBody>
      </p:sp>
      <p:pic>
        <p:nvPicPr>
          <p:cNvPr id="144" name="Google Shape;144;p12"/>
          <p:cNvPicPr preferRelativeResize="0"/>
          <p:nvPr/>
        </p:nvPicPr>
        <p:blipFill rotWithShape="1">
          <a:blip r:embed="rId3">
            <a:alphaModFix/>
          </a:blip>
          <a:srcRect r="782" b="12084"/>
          <a:stretch/>
        </p:blipFill>
        <p:spPr>
          <a:xfrm>
            <a:off x="6110177" y="1954256"/>
            <a:ext cx="1495806" cy="2858749"/>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p:nvPr/>
        </p:nvSpPr>
        <p:spPr>
          <a:xfrm>
            <a:off x="732150" y="972750"/>
            <a:ext cx="8229900" cy="404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Roboto"/>
                <a:ea typeface="Roboto"/>
                <a:cs typeface="Roboto"/>
                <a:sym typeface="Roboto"/>
              </a:rPr>
              <a:t>User credentials are verified with firebase when user enters the details for login. If the credentials are matched, then User can login and page will be redirected to Home screen of app or else an exception will be thrown. </a:t>
            </a:r>
            <a:endParaRPr sz="14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45720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a:p>
            <a:pPr marL="0" marR="0" lvl="0" indent="45720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Roboto"/>
                <a:ea typeface="Roboto"/>
                <a:cs typeface="Roboto"/>
                <a:sym typeface="Roboto"/>
              </a:rPr>
              <a:t>a). E-mail </a:t>
            </a:r>
            <a:endParaRPr sz="1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Roboto"/>
                <a:ea typeface="Roboto"/>
                <a:cs typeface="Roboto"/>
                <a:sym typeface="Roboto"/>
              </a:rPr>
              <a:t> 	</a:t>
            </a:r>
            <a:endParaRPr sz="1800" b="0" i="0" u="none" strike="noStrike" cap="none">
              <a:solidFill>
                <a:schemeClr val="dk1"/>
              </a:solidFill>
              <a:latin typeface="Roboto"/>
              <a:ea typeface="Roboto"/>
              <a:cs typeface="Roboto"/>
              <a:sym typeface="Roboto"/>
            </a:endParaRPr>
          </a:p>
          <a:p>
            <a:pPr marL="0" marR="0" lvl="0" indent="45720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Roboto"/>
                <a:ea typeface="Roboto"/>
                <a:cs typeface="Roboto"/>
                <a:sym typeface="Roboto"/>
              </a:rPr>
              <a:t>b). Password </a:t>
            </a:r>
            <a:endParaRPr sz="1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Roboto"/>
                <a:ea typeface="Roboto"/>
                <a:cs typeface="Roboto"/>
                <a:sym typeface="Roboto"/>
              </a:rPr>
              <a:t> 	</a:t>
            </a:r>
            <a:endParaRPr sz="1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sp>
        <p:nvSpPr>
          <p:cNvPr id="150" name="Google Shape;150;p13"/>
          <p:cNvSpPr txBox="1">
            <a:spLocks noGrp="1"/>
          </p:cNvSpPr>
          <p:nvPr>
            <p:ph type="title"/>
          </p:nvPr>
        </p:nvSpPr>
        <p:spPr>
          <a:xfrm>
            <a:off x="732150" y="36495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000" b="1">
                <a:solidFill>
                  <a:schemeClr val="dk1"/>
                </a:solidFill>
              </a:rPr>
              <a:t>Login</a:t>
            </a:r>
            <a:endParaRPr sz="3000" b="1">
              <a:solidFill>
                <a:schemeClr val="dk1"/>
              </a:solidFill>
            </a:endParaRPr>
          </a:p>
        </p:txBody>
      </p:sp>
      <p:pic>
        <p:nvPicPr>
          <p:cNvPr id="151" name="Google Shape;151;p13"/>
          <p:cNvPicPr preferRelativeResize="0"/>
          <p:nvPr/>
        </p:nvPicPr>
        <p:blipFill rotWithShape="1">
          <a:blip r:embed="rId3">
            <a:alphaModFix/>
          </a:blip>
          <a:srcRect b="22504"/>
          <a:stretch/>
        </p:blipFill>
        <p:spPr>
          <a:xfrm>
            <a:off x="6039293" y="2070793"/>
            <a:ext cx="1664789" cy="2764464"/>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4"/>
          <p:cNvSpPr txBox="1">
            <a:spLocks noGrp="1"/>
          </p:cNvSpPr>
          <p:nvPr>
            <p:ph type="title"/>
          </p:nvPr>
        </p:nvSpPr>
        <p:spPr>
          <a:xfrm>
            <a:off x="715737" y="294626"/>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t>Google Firebase</a:t>
            </a:r>
            <a:endParaRPr b="1"/>
          </a:p>
        </p:txBody>
      </p:sp>
      <p:sp>
        <p:nvSpPr>
          <p:cNvPr id="157" name="Google Shape;157;p14"/>
          <p:cNvSpPr txBox="1"/>
          <p:nvPr/>
        </p:nvSpPr>
        <p:spPr>
          <a:xfrm>
            <a:off x="445600" y="1140825"/>
            <a:ext cx="4610700" cy="35829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600"/>
              <a:buFont typeface="Arial"/>
              <a:buChar char="•"/>
            </a:pPr>
            <a:r>
              <a:rPr lang="en" sz="1600" b="0" i="0" u="none" strike="noStrike" cap="none">
                <a:solidFill>
                  <a:schemeClr val="dk1"/>
                </a:solidFill>
                <a:latin typeface="Roboto"/>
                <a:ea typeface="Roboto"/>
                <a:cs typeface="Roboto"/>
                <a:sym typeface="Roboto"/>
              </a:rPr>
              <a:t>After registration , user data is stored securely in the firebase.</a:t>
            </a:r>
            <a:endParaRPr sz="1400" b="0" i="0" u="none" strike="noStrike" cap="none">
              <a:solidFill>
                <a:srgbClr val="000000"/>
              </a:solidFill>
              <a:latin typeface="Arial"/>
              <a:ea typeface="Arial"/>
              <a:cs typeface="Arial"/>
              <a:sym typeface="Arial"/>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285750" marR="0" lvl="0" indent="-285750" algn="l" rtl="0">
              <a:lnSpc>
                <a:spcPct val="100000"/>
              </a:lnSpc>
              <a:spcBef>
                <a:spcPts val="0"/>
              </a:spcBef>
              <a:spcAft>
                <a:spcPts val="0"/>
              </a:spcAft>
              <a:buClr>
                <a:srgbClr val="000000"/>
              </a:buClr>
              <a:buSzPts val="1600"/>
              <a:buFont typeface="Arial"/>
              <a:buChar char="•"/>
            </a:pPr>
            <a:r>
              <a:rPr lang="en" sz="1600" b="0" i="0" u="none" strike="noStrike" cap="none">
                <a:solidFill>
                  <a:schemeClr val="dk1"/>
                </a:solidFill>
                <a:latin typeface="Roboto"/>
                <a:ea typeface="Roboto"/>
                <a:cs typeface="Roboto"/>
                <a:sym typeface="Roboto"/>
              </a:rPr>
              <a:t>Used for authentication of user while logging in to the app</a:t>
            </a:r>
            <a:endParaRPr sz="1400" b="0" i="0" u="none" strike="noStrike" cap="none">
              <a:solidFill>
                <a:srgbClr val="000000"/>
              </a:solidFill>
              <a:latin typeface="Arial"/>
              <a:ea typeface="Arial"/>
              <a:cs typeface="Arial"/>
              <a:sym typeface="Arial"/>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Roboto"/>
              <a:ea typeface="Roboto"/>
              <a:cs typeface="Roboto"/>
              <a:sym typeface="Roboto"/>
            </a:endParaRPr>
          </a:p>
          <a:p>
            <a:pPr marL="285750" marR="0" lvl="0" indent="-285750" algn="l" rtl="0">
              <a:lnSpc>
                <a:spcPct val="100000"/>
              </a:lnSpc>
              <a:spcBef>
                <a:spcPts val="0"/>
              </a:spcBef>
              <a:spcAft>
                <a:spcPts val="0"/>
              </a:spcAft>
              <a:buClr>
                <a:srgbClr val="000000"/>
              </a:buClr>
              <a:buSzPts val="1600"/>
              <a:buFont typeface="Arial"/>
              <a:buChar char="•"/>
            </a:pPr>
            <a:r>
              <a:rPr lang="en" sz="1600" b="0" i="0" u="none" strike="noStrike" cap="none">
                <a:solidFill>
                  <a:schemeClr val="dk1"/>
                </a:solidFill>
                <a:latin typeface="Roboto"/>
                <a:ea typeface="Roboto"/>
                <a:cs typeface="Roboto"/>
                <a:sym typeface="Roboto"/>
              </a:rPr>
              <a:t>While generating report, user data is fetched from firebase to the pdf which is stored locally in smartphone. </a:t>
            </a:r>
            <a:endParaRPr sz="1600" b="0" i="0" u="none" strike="noStrike" cap="none">
              <a:solidFill>
                <a:schemeClr val="dk1"/>
              </a:solidFill>
              <a:latin typeface="Roboto"/>
              <a:ea typeface="Roboto"/>
              <a:cs typeface="Roboto"/>
              <a:sym typeface="Roboto"/>
            </a:endParaRPr>
          </a:p>
        </p:txBody>
      </p:sp>
      <p:pic>
        <p:nvPicPr>
          <p:cNvPr id="158" name="Google Shape;158;p14"/>
          <p:cNvPicPr preferRelativeResize="0"/>
          <p:nvPr/>
        </p:nvPicPr>
        <p:blipFill rotWithShape="1">
          <a:blip r:embed="rId3">
            <a:alphaModFix/>
          </a:blip>
          <a:srcRect/>
          <a:stretch/>
        </p:blipFill>
        <p:spPr>
          <a:xfrm>
            <a:off x="5681075" y="724075"/>
            <a:ext cx="2149250" cy="3820899"/>
          </a:xfrm>
          <a:prstGeom prst="rect">
            <a:avLst/>
          </a:prstGeom>
          <a:noFill/>
          <a:ln>
            <a:noFill/>
          </a:ln>
          <a:effectLst>
            <a:outerShdw blurRad="57150" dist="19050" dir="5400000" algn="bl" rotWithShape="0">
              <a:srgbClr val="000000">
                <a:alpha val="49411"/>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7"/>
          <p:cNvSpPr txBox="1">
            <a:spLocks noGrp="1"/>
          </p:cNvSpPr>
          <p:nvPr>
            <p:ph type="title"/>
          </p:nvPr>
        </p:nvSpPr>
        <p:spPr>
          <a:xfrm>
            <a:off x="623400" y="3863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t>Creating UI for dashboard </a:t>
            </a:r>
            <a:endParaRPr b="1"/>
          </a:p>
        </p:txBody>
      </p:sp>
      <p:sp>
        <p:nvSpPr>
          <p:cNvPr id="208" name="Google Shape;208;p17"/>
          <p:cNvSpPr txBox="1"/>
          <p:nvPr/>
        </p:nvSpPr>
        <p:spPr>
          <a:xfrm>
            <a:off x="422960" y="1367702"/>
            <a:ext cx="3977100" cy="31980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Our dashboard contains an image, navigation bar, Carousel slideshow with some images, and grid view for selection of disease</a:t>
            </a:r>
            <a:endParaRPr sz="14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For instance, we have created Carousel slideshow with images but in future it will be replaced by articles related to health.</a:t>
            </a:r>
            <a:endParaRPr sz="1400" b="0" i="0" u="none" strike="noStrike" cap="none">
              <a:solidFill>
                <a:schemeClr val="dk1"/>
              </a:solidFill>
              <a:latin typeface="Roboto"/>
              <a:ea typeface="Roboto"/>
              <a:cs typeface="Roboto"/>
              <a:sym typeface="Roboto"/>
            </a:endParaRPr>
          </a:p>
        </p:txBody>
      </p:sp>
      <p:pic>
        <p:nvPicPr>
          <p:cNvPr id="209" name="Google Shape;209;p17"/>
          <p:cNvPicPr preferRelativeResize="0"/>
          <p:nvPr/>
        </p:nvPicPr>
        <p:blipFill rotWithShape="1">
          <a:blip r:embed="rId3">
            <a:alphaModFix/>
          </a:blip>
          <a:srcRect/>
          <a:stretch/>
        </p:blipFill>
        <p:spPr>
          <a:xfrm>
            <a:off x="6918151" y="1106687"/>
            <a:ext cx="1982047" cy="3523639"/>
          </a:xfrm>
          <a:prstGeom prst="rect">
            <a:avLst/>
          </a:prstGeom>
          <a:noFill/>
          <a:ln>
            <a:noFill/>
          </a:ln>
          <a:effectLst>
            <a:outerShdw blurRad="190500" algn="tl" rotWithShape="0">
              <a:srgbClr val="000000">
                <a:alpha val="69411"/>
              </a:srgbClr>
            </a:outerShdw>
          </a:effectLst>
        </p:spPr>
      </p:pic>
      <p:pic>
        <p:nvPicPr>
          <p:cNvPr id="210" name="Google Shape;210;p17"/>
          <p:cNvPicPr preferRelativeResize="0"/>
          <p:nvPr/>
        </p:nvPicPr>
        <p:blipFill rotWithShape="1">
          <a:blip r:embed="rId4">
            <a:alphaModFix/>
          </a:blip>
          <a:srcRect/>
          <a:stretch/>
        </p:blipFill>
        <p:spPr>
          <a:xfrm>
            <a:off x="4628707" y="1106687"/>
            <a:ext cx="1982047" cy="3523638"/>
          </a:xfrm>
          <a:prstGeom prst="rect">
            <a:avLst/>
          </a:prstGeom>
          <a:noFill/>
          <a:ln>
            <a:noFill/>
          </a:ln>
          <a:effectLst>
            <a:outerShdw blurRad="190500" algn="tl" rotWithShape="0">
              <a:srgbClr val="000000">
                <a:alpha val="69411"/>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5"/>
          <p:cNvSpPr txBox="1">
            <a:spLocks noGrp="1"/>
          </p:cNvSpPr>
          <p:nvPr>
            <p:ph type="title"/>
          </p:nvPr>
        </p:nvSpPr>
        <p:spPr>
          <a:xfrm>
            <a:off x="0" y="11365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t>Teachable Machine Homepage</a:t>
            </a:r>
            <a:endParaRPr b="1"/>
          </a:p>
        </p:txBody>
      </p:sp>
      <p:sp>
        <p:nvSpPr>
          <p:cNvPr id="164" name="Google Shape;164;p15"/>
          <p:cNvSpPr txBox="1"/>
          <p:nvPr/>
        </p:nvSpPr>
        <p:spPr>
          <a:xfrm>
            <a:off x="732150" y="1432325"/>
            <a:ext cx="8303100" cy="31980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p:txBody>
      </p:sp>
      <p:pic>
        <p:nvPicPr>
          <p:cNvPr id="165" name="Google Shape;165;p15"/>
          <p:cNvPicPr preferRelativeResize="0"/>
          <p:nvPr/>
        </p:nvPicPr>
        <p:blipFill rotWithShape="1">
          <a:blip r:embed="rId3">
            <a:alphaModFix/>
          </a:blip>
          <a:srcRect/>
          <a:stretch/>
        </p:blipFill>
        <p:spPr>
          <a:xfrm>
            <a:off x="0" y="855613"/>
            <a:ext cx="9144001" cy="4287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endParaRPr/>
          </a:p>
        </p:txBody>
      </p:sp>
      <p:pic>
        <p:nvPicPr>
          <p:cNvPr id="171" name="Google Shape;171;p31"/>
          <p:cNvPicPr preferRelativeResize="0"/>
          <p:nvPr/>
        </p:nvPicPr>
        <p:blipFill rotWithShape="1">
          <a:blip r:embed="rId3">
            <a:alphaModFix/>
          </a:blip>
          <a:srcRect/>
          <a:stretch/>
        </p:blipFill>
        <p:spPr>
          <a:xfrm>
            <a:off x="0" y="-1"/>
            <a:ext cx="9144000"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endParaRPr/>
          </a:p>
        </p:txBody>
      </p:sp>
      <p:pic>
        <p:nvPicPr>
          <p:cNvPr id="177" name="Google Shape;177;p32"/>
          <p:cNvPicPr preferRelativeResize="0"/>
          <p:nvPr/>
        </p:nvPicPr>
        <p:blipFill rotWithShape="1">
          <a:blip r:embed="rId3">
            <a:alphaModFix/>
          </a:blip>
          <a:srcRect/>
          <a:stretch/>
        </p:blipFill>
        <p:spPr>
          <a:xfrm>
            <a:off x="0" y="0"/>
            <a:ext cx="9144000"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endParaRPr/>
          </a:p>
        </p:txBody>
      </p:sp>
      <p:pic>
        <p:nvPicPr>
          <p:cNvPr id="183" name="Google Shape;183;p33"/>
          <p:cNvPicPr preferRelativeResize="0"/>
          <p:nvPr/>
        </p:nvPicPr>
        <p:blipFill rotWithShape="1">
          <a:blip r:embed="rId3">
            <a:alphaModFix/>
          </a:blip>
          <a:srcRect/>
          <a:stretch/>
        </p:blipFill>
        <p:spPr>
          <a:xfrm>
            <a:off x="0" y="410000"/>
            <a:ext cx="9144000" cy="43448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t>Table of Contents</a:t>
            </a:r>
            <a:br>
              <a:rPr lang="en" b="1"/>
            </a:br>
            <a:br>
              <a:rPr lang="en" b="1"/>
            </a:br>
            <a:endParaRPr b="1"/>
          </a:p>
        </p:txBody>
      </p:sp>
      <p:sp>
        <p:nvSpPr>
          <p:cNvPr id="73" name="Google Shape;73;p2"/>
          <p:cNvSpPr txBox="1"/>
          <p:nvPr/>
        </p:nvSpPr>
        <p:spPr>
          <a:xfrm>
            <a:off x="411126" y="1495626"/>
            <a:ext cx="6655981" cy="323787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2400"/>
              <a:buFont typeface="Arial"/>
              <a:buChar char="•"/>
            </a:pPr>
            <a:r>
              <a:rPr lang="en" sz="1600" b="0" i="0" u="none" strike="noStrike" cap="none">
                <a:solidFill>
                  <a:srgbClr val="2A3990"/>
                </a:solidFill>
                <a:latin typeface="Roboto"/>
                <a:ea typeface="Roboto"/>
                <a:cs typeface="Roboto"/>
                <a:sym typeface="Roboto"/>
              </a:rPr>
              <a:t>Objectives</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2400"/>
              <a:buFont typeface="Arial"/>
              <a:buChar char="•"/>
            </a:pPr>
            <a:r>
              <a:rPr lang="en" sz="1600" b="0" i="0" u="none" strike="noStrike" cap="none">
                <a:solidFill>
                  <a:srgbClr val="2A3990"/>
                </a:solidFill>
                <a:latin typeface="Roboto"/>
                <a:ea typeface="Roboto"/>
                <a:cs typeface="Roboto"/>
                <a:sym typeface="Roboto"/>
              </a:rPr>
              <a:t>App Highlights</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2400"/>
              <a:buFont typeface="Arial"/>
              <a:buChar char="•"/>
            </a:pPr>
            <a:r>
              <a:rPr lang="en" sz="1600" b="0" i="0" u="none" strike="noStrike" cap="none">
                <a:solidFill>
                  <a:srgbClr val="2A3990"/>
                </a:solidFill>
                <a:latin typeface="Roboto"/>
                <a:ea typeface="Roboto"/>
                <a:cs typeface="Roboto"/>
                <a:sym typeface="Roboto"/>
              </a:rPr>
              <a:t>Tools used</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2400"/>
              <a:buFont typeface="Arial"/>
              <a:buChar char="•"/>
            </a:pPr>
            <a:r>
              <a:rPr lang="en" sz="1600" b="0" i="0" u="none" strike="noStrike" cap="none">
                <a:solidFill>
                  <a:srgbClr val="2A3990"/>
                </a:solidFill>
                <a:latin typeface="Roboto"/>
                <a:ea typeface="Roboto"/>
                <a:cs typeface="Roboto"/>
                <a:sym typeface="Roboto"/>
              </a:rPr>
              <a:t>Challenges and Learning</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2400"/>
              <a:buFont typeface="Arial"/>
              <a:buChar char="•"/>
            </a:pPr>
            <a:r>
              <a:rPr lang="en" sz="1600" b="0" i="0" u="none" strike="noStrike" cap="none">
                <a:solidFill>
                  <a:srgbClr val="2A3990"/>
                </a:solidFill>
                <a:latin typeface="Roboto"/>
                <a:ea typeface="Roboto"/>
                <a:cs typeface="Roboto"/>
                <a:sym typeface="Roboto"/>
              </a:rPr>
              <a:t>Implementation</a:t>
            </a:r>
            <a:endParaRPr sz="1400" b="0" i="0" u="none" strike="noStrike" cap="none">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2400"/>
              <a:buFont typeface="Arial"/>
              <a:buChar char="•"/>
            </a:pPr>
            <a:r>
              <a:rPr lang="en" sz="1600" b="0" i="0" u="none" strike="noStrike" cap="none">
                <a:solidFill>
                  <a:srgbClr val="2A3990"/>
                </a:solidFill>
                <a:latin typeface="Roboto"/>
                <a:ea typeface="Roboto"/>
                <a:cs typeface="Roboto"/>
                <a:sym typeface="Roboto"/>
              </a:rPr>
              <a:t>Demo</a:t>
            </a:r>
            <a:endParaRPr sz="1400" b="0" i="0" u="none" strike="noStrike" cap="none">
              <a:solidFill>
                <a:srgbClr val="000000"/>
              </a:solidFill>
              <a:latin typeface="Arial"/>
              <a:ea typeface="Arial"/>
              <a:cs typeface="Arial"/>
              <a:sym typeface="Arial"/>
            </a:endParaRPr>
          </a:p>
          <a:p>
            <a:pPr marL="285750" marR="0" lvl="0" indent="-152400" algn="l" rtl="0">
              <a:lnSpc>
                <a:spcPct val="150000"/>
              </a:lnSpc>
              <a:spcBef>
                <a:spcPts val="0"/>
              </a:spcBef>
              <a:spcAft>
                <a:spcPts val="0"/>
              </a:spcAft>
              <a:buClr>
                <a:schemeClr val="dk1"/>
              </a:buClr>
              <a:buSzPts val="2100"/>
              <a:buFont typeface="Arial"/>
              <a:buNone/>
            </a:pPr>
            <a:endParaRPr sz="1400" b="0" i="0" u="none" strike="noStrike" cap="none">
              <a:solidFill>
                <a:srgbClr val="000000"/>
              </a:solidFill>
              <a:latin typeface="Arial"/>
              <a:ea typeface="Arial"/>
              <a:cs typeface="Arial"/>
              <a:sym typeface="Arial"/>
            </a:endParaRPr>
          </a:p>
          <a:p>
            <a:pPr marL="285750" marR="0" lvl="0" indent="-152400" algn="l" rtl="0">
              <a:lnSpc>
                <a:spcPct val="150000"/>
              </a:lnSpc>
              <a:spcBef>
                <a:spcPts val="0"/>
              </a:spcBef>
              <a:spcAft>
                <a:spcPts val="0"/>
              </a:spcAft>
              <a:buClr>
                <a:schemeClr val="dk1"/>
              </a:buClr>
              <a:buSzPts val="2100"/>
              <a:buFont typeface="Arial"/>
              <a:buNone/>
            </a:pPr>
            <a:endParaRPr sz="1400" b="0" i="0" u="none" strike="noStrike" cap="none">
              <a:solidFill>
                <a:srgbClr val="000000"/>
              </a:solidFill>
              <a:latin typeface="Arial"/>
              <a:ea typeface="Arial"/>
              <a:cs typeface="Arial"/>
              <a:sym typeface="Arial"/>
            </a:endParaRPr>
          </a:p>
          <a:p>
            <a:pPr marL="285750" marR="0" lvl="0" indent="-152400" algn="l" rtl="0">
              <a:lnSpc>
                <a:spcPct val="150000"/>
              </a:lnSpc>
              <a:spcBef>
                <a:spcPts val="0"/>
              </a:spcBef>
              <a:spcAft>
                <a:spcPts val="0"/>
              </a:spcAft>
              <a:buClr>
                <a:schemeClr val="dk1"/>
              </a:buClr>
              <a:buSzPts val="21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FILES REQUIRED</a:t>
            </a:r>
            <a:endParaRPr/>
          </a:p>
        </p:txBody>
      </p:sp>
      <p:sp>
        <p:nvSpPr>
          <p:cNvPr id="189" name="Google Shape;189;p34"/>
          <p:cNvSpPr txBox="1"/>
          <p:nvPr/>
        </p:nvSpPr>
        <p:spPr>
          <a:xfrm>
            <a:off x="428171" y="1168400"/>
            <a:ext cx="7765143" cy="64633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For making these to happen we need two important files.</a:t>
            </a:r>
            <a:endParaRPr/>
          </a:p>
          <a:p>
            <a:pPr marL="0" marR="0" lvl="2" indent="0" algn="l" rtl="0">
              <a:lnSpc>
                <a:spcPct val="100000"/>
              </a:lnSpc>
              <a:spcBef>
                <a:spcPts val="0"/>
              </a:spcBef>
              <a:spcAft>
                <a:spcPts val="0"/>
              </a:spcAft>
              <a:buNone/>
            </a:pPr>
            <a:r>
              <a:rPr lang="en" sz="1800" b="0" i="0" u="none" strike="noStrike" cap="none">
                <a:solidFill>
                  <a:srgbClr val="000000"/>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p:txBody>
      </p:sp>
      <p:pic>
        <p:nvPicPr>
          <p:cNvPr id="190" name="Google Shape;190;p34"/>
          <p:cNvPicPr preferRelativeResize="0"/>
          <p:nvPr/>
        </p:nvPicPr>
        <p:blipFill rotWithShape="1">
          <a:blip r:embed="rId3">
            <a:alphaModFix/>
          </a:blip>
          <a:srcRect/>
          <a:stretch/>
        </p:blipFill>
        <p:spPr>
          <a:xfrm>
            <a:off x="634050" y="1576527"/>
            <a:ext cx="4461699" cy="1555016"/>
          </a:xfrm>
          <a:prstGeom prst="rect">
            <a:avLst/>
          </a:prstGeom>
          <a:noFill/>
          <a:ln>
            <a:noFill/>
          </a:ln>
        </p:spPr>
      </p:pic>
      <p:sp>
        <p:nvSpPr>
          <p:cNvPr id="191" name="Google Shape;191;p34"/>
          <p:cNvSpPr txBox="1"/>
          <p:nvPr/>
        </p:nvSpPr>
        <p:spPr>
          <a:xfrm>
            <a:off x="769257" y="3131543"/>
            <a:ext cx="7336971" cy="116955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202124"/>
                </a:solidFill>
                <a:latin typeface="Roboto"/>
                <a:ea typeface="Roboto"/>
                <a:cs typeface="Roboto"/>
                <a:sym typeface="Roboto"/>
              </a:rPr>
              <a:t>TensorFlow Lite is a set of tools to help developers run TensorFlow models on mobile, embedded, and IoT devices. </a:t>
            </a:r>
            <a:endParaRPr/>
          </a:p>
          <a:p>
            <a:pPr marL="0" marR="0" lvl="0" indent="0" algn="l" rtl="0">
              <a:lnSpc>
                <a:spcPct val="100000"/>
              </a:lnSpc>
              <a:spcBef>
                <a:spcPts val="0"/>
              </a:spcBef>
              <a:spcAft>
                <a:spcPts val="0"/>
              </a:spcAft>
              <a:buNone/>
            </a:pPr>
            <a:endParaRPr sz="1400" b="0" i="0" u="none" strike="noStrike" cap="none">
              <a:solidFill>
                <a:srgbClr val="202124"/>
              </a:solidFill>
              <a:latin typeface="Roboto"/>
              <a:ea typeface="Roboto"/>
              <a:cs typeface="Roboto"/>
              <a:sym typeface="Roboto"/>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202124"/>
                </a:solidFill>
                <a:latin typeface="Roboto"/>
                <a:ea typeface="Roboto"/>
                <a:cs typeface="Roboto"/>
                <a:sym typeface="Roboto"/>
              </a:rPr>
              <a:t>It enables on-device machine learning inference with low latency and a small binary size.</a:t>
            </a:r>
            <a:endParaRPr sz="1400" b="0" i="0" u="none" strike="noStrike" cap="none">
              <a:solidFill>
                <a:srgbClr val="000000"/>
              </a:solidFill>
              <a:latin typeface="Arial"/>
              <a:ea typeface="Arial"/>
              <a:cs typeface="Arial"/>
              <a:sym typeface="Arial"/>
            </a:endParaRPr>
          </a:p>
        </p:txBody>
      </p:sp>
      <p:pic>
        <p:nvPicPr>
          <p:cNvPr id="192" name="Google Shape;192;p34"/>
          <p:cNvPicPr preferRelativeResize="0"/>
          <p:nvPr/>
        </p:nvPicPr>
        <p:blipFill rotWithShape="1">
          <a:blip r:embed="rId4">
            <a:alphaModFix/>
          </a:blip>
          <a:srcRect/>
          <a:stretch/>
        </p:blipFill>
        <p:spPr>
          <a:xfrm>
            <a:off x="6255541" y="1557103"/>
            <a:ext cx="2143652" cy="155501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6"/>
          <p:cNvSpPr txBox="1">
            <a:spLocks noGrp="1"/>
          </p:cNvSpPr>
          <p:nvPr>
            <p:ph type="title"/>
          </p:nvPr>
        </p:nvSpPr>
        <p:spPr>
          <a:xfrm>
            <a:off x="565343" y="31006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800" b="1"/>
              <a:t>Integrating CNN model to our App using Machine Teachable by Google</a:t>
            </a:r>
            <a:endParaRPr sz="2800" b="1"/>
          </a:p>
        </p:txBody>
      </p:sp>
      <p:pic>
        <p:nvPicPr>
          <p:cNvPr id="198" name="Google Shape;198;p16"/>
          <p:cNvPicPr preferRelativeResize="0"/>
          <p:nvPr/>
        </p:nvPicPr>
        <p:blipFill rotWithShape="1">
          <a:blip r:embed="rId3">
            <a:alphaModFix/>
          </a:blip>
          <a:srcRect/>
          <a:stretch/>
        </p:blipFill>
        <p:spPr>
          <a:xfrm>
            <a:off x="365771" y="1385293"/>
            <a:ext cx="2791086" cy="1830166"/>
          </a:xfrm>
          <a:prstGeom prst="rect">
            <a:avLst/>
          </a:prstGeom>
          <a:noFill/>
          <a:ln>
            <a:noFill/>
          </a:ln>
          <a:effectLst>
            <a:outerShdw blurRad="292100" dist="139700" dir="2700000" algn="tl" rotWithShape="0">
              <a:srgbClr val="333333">
                <a:alpha val="64705"/>
              </a:srgbClr>
            </a:outerShdw>
          </a:effectLst>
        </p:spPr>
      </p:pic>
      <p:pic>
        <p:nvPicPr>
          <p:cNvPr id="199" name="Google Shape;199;p16"/>
          <p:cNvPicPr preferRelativeResize="0"/>
          <p:nvPr/>
        </p:nvPicPr>
        <p:blipFill rotWithShape="1">
          <a:blip r:embed="rId4">
            <a:alphaModFix/>
          </a:blip>
          <a:srcRect/>
          <a:stretch/>
        </p:blipFill>
        <p:spPr>
          <a:xfrm>
            <a:off x="3239115" y="3491180"/>
            <a:ext cx="2665769" cy="1533739"/>
          </a:xfrm>
          <a:prstGeom prst="rect">
            <a:avLst/>
          </a:prstGeom>
          <a:noFill/>
          <a:ln>
            <a:noFill/>
          </a:ln>
          <a:effectLst>
            <a:outerShdw blurRad="292100" dist="139700" dir="2700000" algn="tl" rotWithShape="0">
              <a:srgbClr val="333333">
                <a:alpha val="64705"/>
              </a:srgbClr>
            </a:outerShdw>
          </a:effectLst>
        </p:spPr>
      </p:pic>
      <p:pic>
        <p:nvPicPr>
          <p:cNvPr id="200" name="Google Shape;200;p16"/>
          <p:cNvPicPr preferRelativeResize="0"/>
          <p:nvPr/>
        </p:nvPicPr>
        <p:blipFill rotWithShape="1">
          <a:blip r:embed="rId5">
            <a:alphaModFix/>
          </a:blip>
          <a:srcRect t="2" r="35997"/>
          <a:stretch/>
        </p:blipFill>
        <p:spPr>
          <a:xfrm>
            <a:off x="5987145" y="1385293"/>
            <a:ext cx="2872638" cy="1830166"/>
          </a:xfrm>
          <a:prstGeom prst="rect">
            <a:avLst/>
          </a:prstGeom>
          <a:noFill/>
          <a:ln>
            <a:noFill/>
          </a:ln>
          <a:effectLst>
            <a:outerShdw blurRad="292100" dist="139700" dir="2700000" algn="tl" rotWithShape="0">
              <a:srgbClr val="333333">
                <a:alpha val="64705"/>
              </a:srgbClr>
            </a:outerShdw>
          </a:effectLst>
        </p:spPr>
      </p:pic>
      <p:sp>
        <p:nvSpPr>
          <p:cNvPr id="201" name="Google Shape;201;p16"/>
          <p:cNvSpPr txBox="1"/>
          <p:nvPr/>
        </p:nvSpPr>
        <p:spPr>
          <a:xfrm>
            <a:off x="6212814" y="3337292"/>
            <a:ext cx="269657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a:solidFill>
                  <a:schemeClr val="dk1"/>
                </a:solidFill>
                <a:latin typeface="Arial"/>
                <a:ea typeface="Arial"/>
                <a:cs typeface="Arial"/>
                <a:sym typeface="Arial"/>
              </a:rPr>
              <a:t>android -&gt; app -&gt; build.gradle</a:t>
            </a:r>
            <a:endParaRPr sz="1400" b="1" i="0" u="none" strike="noStrike" cap="none">
              <a:solidFill>
                <a:schemeClr val="dk1"/>
              </a:solidFill>
              <a:latin typeface="Arial"/>
              <a:ea typeface="Arial"/>
              <a:cs typeface="Arial"/>
              <a:sym typeface="Arial"/>
            </a:endParaRPr>
          </a:p>
        </p:txBody>
      </p:sp>
      <p:sp>
        <p:nvSpPr>
          <p:cNvPr id="202" name="Google Shape;202;p16"/>
          <p:cNvSpPr txBox="1"/>
          <p:nvPr/>
        </p:nvSpPr>
        <p:spPr>
          <a:xfrm>
            <a:off x="719157" y="3352301"/>
            <a:ext cx="13773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a:solidFill>
                  <a:schemeClr val="dk1"/>
                </a:solidFill>
                <a:latin typeface="Arial"/>
                <a:ea typeface="Arial"/>
                <a:cs typeface="Arial"/>
                <a:sym typeface="Arial"/>
              </a:rPr>
              <a:t>pubspec.yaml</a:t>
            </a:r>
            <a:endParaRPr sz="1400" b="1"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1197558" y="3863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t>Report Generation</a:t>
            </a:r>
            <a:endParaRPr b="1" dirty="0"/>
          </a:p>
        </p:txBody>
      </p:sp>
      <p:sp>
        <p:nvSpPr>
          <p:cNvPr id="216" name="Google Shape;216;p18"/>
          <p:cNvSpPr txBox="1"/>
          <p:nvPr/>
        </p:nvSpPr>
        <p:spPr>
          <a:xfrm>
            <a:off x="732150" y="1432325"/>
            <a:ext cx="3977100" cy="3198000"/>
          </a:xfrm>
          <a:prstGeom prst="rect">
            <a:avLst/>
          </a:prstGeom>
          <a:noFill/>
          <a:ln>
            <a:noFill/>
          </a:ln>
        </p:spPr>
        <p:txBody>
          <a:bodyPr spcFirstLastPara="1" wrap="square" lIns="91425" tIns="91425" rIns="91425" bIns="91425" anchor="t" anchorCtr="0">
            <a:noAutofit/>
          </a:bodyPr>
          <a:lstStyle/>
          <a:p>
            <a:pPr marL="457200" marR="0" lvl="0" indent="-323850" algn="l" rtl="0">
              <a:lnSpc>
                <a:spcPct val="100000"/>
              </a:lnSpc>
              <a:spcBef>
                <a:spcPts val="0"/>
              </a:spcBef>
              <a:spcAft>
                <a:spcPts val="0"/>
              </a:spcAft>
              <a:buClr>
                <a:schemeClr val="dk1"/>
              </a:buClr>
              <a:buSzPts val="1500"/>
              <a:buFont typeface="Roboto"/>
              <a:buChar char="●"/>
            </a:pPr>
            <a:r>
              <a:rPr lang="en" sz="1500" b="0" i="0" u="none" strike="noStrike" cap="none">
                <a:solidFill>
                  <a:schemeClr val="dk1"/>
                </a:solidFill>
                <a:latin typeface="Roboto"/>
                <a:ea typeface="Roboto"/>
                <a:cs typeface="Roboto"/>
                <a:sym typeface="Roboto"/>
              </a:rPr>
              <a:t>Once the disease is predicted, the results will be shown to user. </a:t>
            </a:r>
            <a:endParaRPr sz="1500" b="0" i="0" u="none" strike="noStrike" cap="none">
              <a:solidFill>
                <a:schemeClr val="dk1"/>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Roboto"/>
              <a:ea typeface="Roboto"/>
              <a:cs typeface="Roboto"/>
              <a:sym typeface="Roboto"/>
            </a:endParaRPr>
          </a:p>
          <a:p>
            <a:pPr marL="457200" marR="0" lvl="0" indent="-323850" algn="l" rtl="0">
              <a:lnSpc>
                <a:spcPct val="100000"/>
              </a:lnSpc>
              <a:spcBef>
                <a:spcPts val="0"/>
              </a:spcBef>
              <a:spcAft>
                <a:spcPts val="0"/>
              </a:spcAft>
              <a:buClr>
                <a:schemeClr val="dk1"/>
              </a:buClr>
              <a:buSzPts val="1500"/>
              <a:buFont typeface="Roboto"/>
              <a:buChar char="●"/>
            </a:pPr>
            <a:r>
              <a:rPr lang="en" sz="1500" b="0" i="0" u="none" strike="noStrike" cap="none">
                <a:solidFill>
                  <a:schemeClr val="dk1"/>
                </a:solidFill>
                <a:latin typeface="Roboto"/>
                <a:ea typeface="Roboto"/>
                <a:cs typeface="Roboto"/>
                <a:sym typeface="Roboto"/>
              </a:rPr>
              <a:t>A user has also facility to save report to External storage of smartphone. </a:t>
            </a:r>
            <a:endParaRPr sz="1500" b="0" i="0" u="none" strike="noStrike" cap="none">
              <a:solidFill>
                <a:schemeClr val="dk1"/>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Roboto"/>
              <a:ea typeface="Roboto"/>
              <a:cs typeface="Roboto"/>
              <a:sym typeface="Roboto"/>
            </a:endParaRPr>
          </a:p>
          <a:p>
            <a:pPr marL="457200" marR="0" lvl="0" indent="-323850" algn="l" rtl="0">
              <a:lnSpc>
                <a:spcPct val="100000"/>
              </a:lnSpc>
              <a:spcBef>
                <a:spcPts val="0"/>
              </a:spcBef>
              <a:spcAft>
                <a:spcPts val="0"/>
              </a:spcAft>
              <a:buClr>
                <a:schemeClr val="dk1"/>
              </a:buClr>
              <a:buSzPts val="1500"/>
              <a:buFont typeface="Roboto"/>
              <a:buChar char="●"/>
            </a:pPr>
            <a:r>
              <a:rPr lang="en" sz="1500" b="0" i="0" u="none" strike="noStrike" cap="none">
                <a:solidFill>
                  <a:schemeClr val="dk1"/>
                </a:solidFill>
                <a:latin typeface="Roboto"/>
                <a:ea typeface="Roboto"/>
                <a:cs typeface="Roboto"/>
                <a:sym typeface="Roboto"/>
              </a:rPr>
              <a:t>Report contains details like name of user, email, age, prediction of disease i.e. class, confidence.</a:t>
            </a:r>
            <a:endParaRPr sz="1500" b="0" i="0" u="none" strike="noStrike" cap="none">
              <a:solidFill>
                <a:schemeClr val="dk1"/>
              </a:solidFill>
              <a:latin typeface="Roboto"/>
              <a:ea typeface="Roboto"/>
              <a:cs typeface="Roboto"/>
              <a:sym typeface="Roboto"/>
            </a:endParaRPr>
          </a:p>
        </p:txBody>
      </p:sp>
      <p:pic>
        <p:nvPicPr>
          <p:cNvPr id="217" name="Google Shape;217;p18"/>
          <p:cNvPicPr preferRelativeResize="0"/>
          <p:nvPr/>
        </p:nvPicPr>
        <p:blipFill rotWithShape="1">
          <a:blip r:embed="rId3">
            <a:alphaModFix/>
          </a:blip>
          <a:srcRect/>
          <a:stretch/>
        </p:blipFill>
        <p:spPr>
          <a:xfrm>
            <a:off x="5890350" y="386300"/>
            <a:ext cx="2673024" cy="4512250"/>
          </a:xfrm>
          <a:prstGeom prst="rect">
            <a:avLst/>
          </a:prstGeom>
          <a:noFill/>
          <a:ln>
            <a:noFill/>
          </a:ln>
          <a:effectLst>
            <a:outerShdw blurRad="57150" dist="19050" dir="5400000" algn="bl" rotWithShape="0">
              <a:srgbClr val="000000">
                <a:alpha val="49411"/>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72444"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t>Contribution</a:t>
            </a:r>
            <a:endParaRPr dirty="0"/>
          </a:p>
        </p:txBody>
      </p:sp>
      <p:sp>
        <p:nvSpPr>
          <p:cNvPr id="223" name="Google Shape;223;p19"/>
          <p:cNvSpPr txBox="1"/>
          <p:nvPr/>
        </p:nvSpPr>
        <p:spPr>
          <a:xfrm>
            <a:off x="499729" y="1265274"/>
            <a:ext cx="7829107" cy="181584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 sz="1600" b="0" i="0" u="none" strike="noStrike" cap="none" dirty="0">
                <a:solidFill>
                  <a:schemeClr val="tx1"/>
                </a:solidFill>
                <a:latin typeface="Roboto" panose="020B0604020202020204" charset="0"/>
                <a:ea typeface="Roboto" panose="020B0604020202020204" charset="0"/>
                <a:sym typeface="Arial"/>
              </a:rPr>
              <a:t>Daksh: </a:t>
            </a:r>
            <a:r>
              <a:rPr lang="en" sz="1600" dirty="0">
                <a:solidFill>
                  <a:schemeClr val="tx1"/>
                </a:solidFill>
                <a:latin typeface="Roboto" panose="020B0604020202020204" charset="0"/>
                <a:ea typeface="Roboto" panose="020B0604020202020204" charset="0"/>
              </a:rPr>
              <a:t>Frontend</a:t>
            </a:r>
            <a:r>
              <a:rPr lang="en" sz="1600" b="0" i="0" u="none" strike="noStrike" cap="none" dirty="0">
                <a:solidFill>
                  <a:schemeClr val="tx1"/>
                </a:solidFill>
                <a:latin typeface="Roboto" panose="020B0604020202020204" charset="0"/>
                <a:ea typeface="Roboto" panose="020B0604020202020204" charset="0"/>
                <a:sym typeface="Arial"/>
              </a:rPr>
              <a:t> </a:t>
            </a:r>
            <a:r>
              <a:rPr lang="en" sz="1600" dirty="0">
                <a:solidFill>
                  <a:schemeClr val="tx1"/>
                </a:solidFill>
                <a:latin typeface="Roboto" panose="020B0604020202020204" charset="0"/>
                <a:ea typeface="Roboto" panose="020B0604020202020204" charset="0"/>
              </a:rPr>
              <a:t>of Registration, Login and  </a:t>
            </a:r>
            <a:endParaRPr sz="1600" b="0" i="0" u="none" strike="noStrike" cap="none" dirty="0">
              <a:solidFill>
                <a:schemeClr val="tx1"/>
              </a:solidFill>
              <a:latin typeface="Roboto" panose="020B0604020202020204" charset="0"/>
              <a:ea typeface="Roboto" panose="020B0604020202020204" charset="0"/>
              <a:sym typeface="Arial"/>
            </a:endParaRPr>
          </a:p>
          <a:p>
            <a:pPr marL="285750" marR="0" lvl="0" indent="-196850" algn="l" rtl="0">
              <a:lnSpc>
                <a:spcPct val="100000"/>
              </a:lnSpc>
              <a:spcBef>
                <a:spcPts val="0"/>
              </a:spcBef>
              <a:spcAft>
                <a:spcPts val="0"/>
              </a:spcAft>
              <a:buClr>
                <a:srgbClr val="000000"/>
              </a:buClr>
              <a:buSzPts val="1400"/>
              <a:buFont typeface="Arial"/>
              <a:buNone/>
            </a:pPr>
            <a:endParaRPr sz="1600" b="0" i="0" u="none" strike="noStrike" cap="none" dirty="0">
              <a:solidFill>
                <a:schemeClr val="tx1"/>
              </a:solidFill>
              <a:latin typeface="Roboto" panose="020B0604020202020204" charset="0"/>
              <a:ea typeface="Roboto" panose="020B0604020202020204" charset="0"/>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600" b="0" i="0" u="none" strike="noStrike" cap="none" dirty="0">
                <a:solidFill>
                  <a:schemeClr val="tx1"/>
                </a:solidFill>
                <a:latin typeface="Roboto" panose="020B0604020202020204" charset="0"/>
                <a:ea typeface="Roboto" panose="020B0604020202020204" charset="0"/>
                <a:sym typeface="Arial"/>
              </a:rPr>
              <a:t>Jainam: Integration of </a:t>
            </a:r>
            <a:r>
              <a:rPr lang="en" sz="1600" dirty="0">
                <a:solidFill>
                  <a:schemeClr val="tx1"/>
                </a:solidFill>
                <a:latin typeface="Roboto" panose="020B0604020202020204" charset="0"/>
                <a:ea typeface="Roboto" panose="020B0604020202020204" charset="0"/>
              </a:rPr>
              <a:t>DL</a:t>
            </a:r>
            <a:r>
              <a:rPr lang="en" sz="1600" b="0" i="0" u="none" strike="noStrike" cap="none" dirty="0">
                <a:solidFill>
                  <a:schemeClr val="tx1"/>
                </a:solidFill>
                <a:latin typeface="Roboto" panose="020B0604020202020204" charset="0"/>
                <a:ea typeface="Roboto" panose="020B0604020202020204" charset="0"/>
                <a:sym typeface="Arial"/>
              </a:rPr>
              <a:t> model to application ,DL model,Data collection</a:t>
            </a:r>
            <a:endParaRPr sz="1600" b="0" i="0" u="none" strike="noStrike" cap="none" dirty="0">
              <a:solidFill>
                <a:schemeClr val="tx1"/>
              </a:solidFill>
              <a:latin typeface="Roboto" panose="020B0604020202020204" charset="0"/>
              <a:ea typeface="Roboto" panose="020B0604020202020204" charset="0"/>
              <a:sym typeface="Arial"/>
            </a:endParaRPr>
          </a:p>
          <a:p>
            <a:pPr marL="285750" marR="0" lvl="0" indent="-196850" algn="l" rtl="0">
              <a:lnSpc>
                <a:spcPct val="100000"/>
              </a:lnSpc>
              <a:spcBef>
                <a:spcPts val="0"/>
              </a:spcBef>
              <a:spcAft>
                <a:spcPts val="0"/>
              </a:spcAft>
              <a:buClr>
                <a:srgbClr val="000000"/>
              </a:buClr>
              <a:buSzPts val="1400"/>
              <a:buFont typeface="Arial"/>
              <a:buNone/>
            </a:pPr>
            <a:endParaRPr sz="1600" b="0" i="0" u="none" strike="noStrike" cap="none" dirty="0">
              <a:solidFill>
                <a:schemeClr val="tx1"/>
              </a:solidFill>
              <a:latin typeface="Roboto" panose="020B0604020202020204" charset="0"/>
              <a:ea typeface="Roboto" panose="020B0604020202020204" charset="0"/>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600" b="0" i="0" u="none" strike="noStrike" cap="none" dirty="0">
                <a:solidFill>
                  <a:schemeClr val="tx1"/>
                </a:solidFill>
                <a:latin typeface="Roboto" panose="020B0604020202020204" charset="0"/>
                <a:ea typeface="Roboto" panose="020B0604020202020204" charset="0"/>
                <a:sym typeface="Arial"/>
              </a:rPr>
              <a:t>Meet: Firebase and Report Generation,DL model</a:t>
            </a:r>
            <a:endParaRPr sz="1600" b="0" i="0" u="none" strike="noStrike" cap="none" dirty="0">
              <a:solidFill>
                <a:schemeClr val="tx1"/>
              </a:solidFill>
              <a:latin typeface="Roboto" panose="020B0604020202020204" charset="0"/>
              <a:ea typeface="Roboto" panose="020B0604020202020204" charset="0"/>
              <a:sym typeface="Arial"/>
            </a:endParaRPr>
          </a:p>
          <a:p>
            <a:pPr marL="285750" marR="0" lvl="0" indent="-196850" algn="l" rtl="0">
              <a:lnSpc>
                <a:spcPct val="100000"/>
              </a:lnSpc>
              <a:spcBef>
                <a:spcPts val="0"/>
              </a:spcBef>
              <a:spcAft>
                <a:spcPts val="0"/>
              </a:spcAft>
              <a:buClr>
                <a:srgbClr val="000000"/>
              </a:buClr>
              <a:buSzPts val="1400"/>
              <a:buFont typeface="Arial"/>
              <a:buNone/>
            </a:pPr>
            <a:endParaRPr sz="1600" b="0" i="0" u="none" strike="noStrike" cap="none" dirty="0">
              <a:solidFill>
                <a:schemeClr val="tx1"/>
              </a:solidFill>
              <a:latin typeface="Roboto" panose="020B0604020202020204" charset="0"/>
              <a:ea typeface="Roboto" panose="020B0604020202020204" charset="0"/>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600" b="0" i="0" u="none" strike="noStrike" cap="none" dirty="0">
                <a:solidFill>
                  <a:schemeClr val="tx1"/>
                </a:solidFill>
                <a:latin typeface="Roboto" panose="020B0604020202020204" charset="0"/>
                <a:ea typeface="Roboto" panose="020B0604020202020204" charset="0"/>
                <a:sym typeface="Arial"/>
              </a:rPr>
              <a:t>Tirth: Frontend</a:t>
            </a:r>
            <a:r>
              <a:rPr lang="en" sz="1600" dirty="0">
                <a:solidFill>
                  <a:schemeClr val="tx1"/>
                </a:solidFill>
                <a:latin typeface="Roboto" panose="020B0604020202020204" charset="0"/>
                <a:ea typeface="Roboto" panose="020B0604020202020204" charset="0"/>
              </a:rPr>
              <a:t> for Dashboard</a:t>
            </a:r>
            <a:r>
              <a:rPr lang="en" sz="1600" b="0" i="0" u="none" strike="noStrike" cap="none" dirty="0">
                <a:solidFill>
                  <a:schemeClr val="tx1"/>
                </a:solidFill>
                <a:latin typeface="Roboto" panose="020B0604020202020204" charset="0"/>
                <a:ea typeface="Roboto" panose="020B0604020202020204" charset="0"/>
                <a:sym typeface="Arial"/>
              </a:rPr>
              <a:t>, Validation of details</a:t>
            </a:r>
            <a:endParaRPr sz="1600" b="0" i="0" u="none" strike="noStrike" cap="none" dirty="0">
              <a:solidFill>
                <a:schemeClr val="tx1"/>
              </a:solidFill>
              <a:latin typeface="Roboto" panose="020B0604020202020204" charset="0"/>
              <a:ea typeface="Roboto" panose="020B0604020202020204" charset="0"/>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0"/>
          <p:cNvSpPr txBox="1">
            <a:spLocks noGrp="1"/>
          </p:cNvSpPr>
          <p:nvPr>
            <p:ph type="title"/>
          </p:nvPr>
        </p:nvSpPr>
        <p:spPr>
          <a:xfrm>
            <a:off x="562575" y="2152347"/>
            <a:ext cx="8222100" cy="838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732150" y="3863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t>Objective</a:t>
            </a:r>
            <a:endParaRPr b="1"/>
          </a:p>
        </p:txBody>
      </p:sp>
      <p:sp>
        <p:nvSpPr>
          <p:cNvPr id="79" name="Google Shape;79;p3"/>
          <p:cNvSpPr txBox="1"/>
          <p:nvPr/>
        </p:nvSpPr>
        <p:spPr>
          <a:xfrm>
            <a:off x="732150" y="1184450"/>
            <a:ext cx="8303100" cy="319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Roboto"/>
                <a:ea typeface="Roboto"/>
                <a:cs typeface="Roboto"/>
                <a:sym typeface="Roboto"/>
              </a:rPr>
              <a:t>In this project, we are going to develop cross platform mobile application to detect diseases using images</a:t>
            </a:r>
            <a:r>
              <a:rPr lang="en" sz="1400" b="0" i="0" u="none" strike="noStrike" cap="none">
                <a:solidFill>
                  <a:schemeClr val="dk1"/>
                </a:solidFill>
                <a:latin typeface="Roboto"/>
                <a:ea typeface="Roboto"/>
                <a:cs typeface="Roboto"/>
                <a:sym typeface="Roboto"/>
              </a:rPr>
              <a:t>. </a:t>
            </a:r>
            <a:endParaRPr sz="14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Pneumonia from chest X-ray</a:t>
            </a:r>
            <a:endParaRPr sz="1400" b="0" i="0" u="none" strike="noStrike" cap="none">
              <a:solidFill>
                <a:schemeClr val="dk1"/>
              </a:solidFill>
              <a:latin typeface="Roboto"/>
              <a:ea typeface="Roboto"/>
              <a:cs typeface="Roboto"/>
              <a:sym typeface="Roboto"/>
            </a:endParaRPr>
          </a:p>
          <a:p>
            <a:pPr marL="9144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Fracture from Bone X-ray</a:t>
            </a:r>
            <a:endParaRPr sz="14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latin typeface="Roboto"/>
                <a:ea typeface="Roboto"/>
                <a:cs typeface="Roboto"/>
                <a:sym typeface="Roboto"/>
              </a:rPr>
              <a:t>Diabetic retinopathy </a:t>
            </a:r>
            <a:endParaRPr sz="1400" b="0" i="0" u="none" strike="noStrike" cap="none">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623400" y="3863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t>APP HIGHLIGHTS</a:t>
            </a:r>
            <a:endParaRPr b="1"/>
          </a:p>
        </p:txBody>
      </p:sp>
      <p:sp>
        <p:nvSpPr>
          <p:cNvPr id="85" name="Google Shape;85;p4"/>
          <p:cNvSpPr txBox="1"/>
          <p:nvPr/>
        </p:nvSpPr>
        <p:spPr>
          <a:xfrm>
            <a:off x="732150" y="1184450"/>
            <a:ext cx="8303100" cy="31980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50000"/>
              </a:lnSpc>
              <a:spcBef>
                <a:spcPts val="0"/>
              </a:spcBef>
              <a:spcAft>
                <a:spcPts val="0"/>
              </a:spcAft>
              <a:buClr>
                <a:schemeClr val="dk1"/>
              </a:buClr>
              <a:buSzPts val="1600"/>
              <a:buFont typeface="Roboto"/>
              <a:buChar char="●"/>
            </a:pPr>
            <a:r>
              <a:rPr lang="en" sz="1600" b="0" i="0" u="none" strike="noStrike" cap="none">
                <a:solidFill>
                  <a:schemeClr val="dk1"/>
                </a:solidFill>
                <a:latin typeface="Roboto"/>
                <a:ea typeface="Roboto"/>
                <a:cs typeface="Roboto"/>
                <a:sym typeface="Roboto"/>
              </a:rPr>
              <a:t>Registration (Sign Up) of User </a:t>
            </a:r>
            <a:endParaRPr sz="1600" b="0" i="0" u="none" strike="noStrike" cap="none">
              <a:solidFill>
                <a:schemeClr val="dk1"/>
              </a:solidFill>
              <a:latin typeface="Roboto"/>
              <a:ea typeface="Roboto"/>
              <a:cs typeface="Roboto"/>
              <a:sym typeface="Roboto"/>
            </a:endParaRPr>
          </a:p>
          <a:p>
            <a:pPr marL="457200" marR="0" lvl="0" indent="-330200" algn="l" rtl="0">
              <a:lnSpc>
                <a:spcPct val="150000"/>
              </a:lnSpc>
              <a:spcBef>
                <a:spcPts val="0"/>
              </a:spcBef>
              <a:spcAft>
                <a:spcPts val="0"/>
              </a:spcAft>
              <a:buClr>
                <a:schemeClr val="dk1"/>
              </a:buClr>
              <a:buSzPts val="1600"/>
              <a:buFont typeface="Roboto"/>
              <a:buChar char="●"/>
            </a:pPr>
            <a:r>
              <a:rPr lang="en" sz="1600" b="0" i="0" u="none" strike="noStrike" cap="none">
                <a:solidFill>
                  <a:schemeClr val="dk1"/>
                </a:solidFill>
                <a:latin typeface="Roboto"/>
                <a:ea typeface="Roboto"/>
                <a:cs typeface="Roboto"/>
                <a:sym typeface="Roboto"/>
              </a:rPr>
              <a:t>User Sign In </a:t>
            </a:r>
            <a:endParaRPr sz="1600" b="0" i="0" u="none" strike="noStrike" cap="none">
              <a:solidFill>
                <a:schemeClr val="dk1"/>
              </a:solidFill>
              <a:latin typeface="Roboto"/>
              <a:ea typeface="Roboto"/>
              <a:cs typeface="Roboto"/>
              <a:sym typeface="Roboto"/>
            </a:endParaRPr>
          </a:p>
          <a:p>
            <a:pPr marL="457200" marR="0" lvl="0" indent="-330200" algn="l" rtl="0">
              <a:lnSpc>
                <a:spcPct val="150000"/>
              </a:lnSpc>
              <a:spcBef>
                <a:spcPts val="0"/>
              </a:spcBef>
              <a:spcAft>
                <a:spcPts val="0"/>
              </a:spcAft>
              <a:buClr>
                <a:schemeClr val="dk1"/>
              </a:buClr>
              <a:buSzPts val="1600"/>
              <a:buFont typeface="Roboto"/>
              <a:buChar char="●"/>
            </a:pPr>
            <a:r>
              <a:rPr lang="en" sz="1600" b="0" i="0" u="none" strike="noStrike" cap="none">
                <a:solidFill>
                  <a:schemeClr val="dk1"/>
                </a:solidFill>
                <a:latin typeface="Roboto"/>
                <a:ea typeface="Roboto"/>
                <a:cs typeface="Roboto"/>
                <a:sym typeface="Roboto"/>
              </a:rPr>
              <a:t>Prediction of desired disease</a:t>
            </a:r>
            <a:endParaRPr sz="1600" b="0" i="0" u="none" strike="noStrike" cap="none">
              <a:solidFill>
                <a:schemeClr val="dk1"/>
              </a:solidFill>
              <a:latin typeface="Roboto"/>
              <a:ea typeface="Roboto"/>
              <a:cs typeface="Roboto"/>
              <a:sym typeface="Roboto"/>
            </a:endParaRPr>
          </a:p>
          <a:p>
            <a:pPr marL="457200" marR="0" lvl="0" indent="-330200" algn="l" rtl="0">
              <a:lnSpc>
                <a:spcPct val="150000"/>
              </a:lnSpc>
              <a:spcBef>
                <a:spcPts val="0"/>
              </a:spcBef>
              <a:spcAft>
                <a:spcPts val="0"/>
              </a:spcAft>
              <a:buClr>
                <a:schemeClr val="dk1"/>
              </a:buClr>
              <a:buSzPts val="1600"/>
              <a:buFont typeface="Roboto"/>
              <a:buChar char="●"/>
            </a:pPr>
            <a:r>
              <a:rPr lang="en" sz="1600" b="0" i="0" u="none" strike="noStrike" cap="none">
                <a:solidFill>
                  <a:schemeClr val="dk1"/>
                </a:solidFill>
                <a:latin typeface="Roboto"/>
                <a:ea typeface="Roboto"/>
                <a:cs typeface="Roboto"/>
                <a:sym typeface="Roboto"/>
              </a:rPr>
              <a:t>Generation of report</a:t>
            </a:r>
            <a:endParaRPr sz="1600" b="0" i="0" u="none" strike="noStrike" cap="none">
              <a:solidFill>
                <a:schemeClr val="dk1"/>
              </a:solidFill>
              <a:latin typeface="Roboto"/>
              <a:ea typeface="Roboto"/>
              <a:cs typeface="Roboto"/>
              <a:sym typeface="Roboto"/>
            </a:endParaRPr>
          </a:p>
          <a:p>
            <a:pPr marL="457200" marR="0" lvl="0" indent="-330200" algn="l" rtl="0">
              <a:lnSpc>
                <a:spcPct val="150000"/>
              </a:lnSpc>
              <a:spcBef>
                <a:spcPts val="0"/>
              </a:spcBef>
              <a:spcAft>
                <a:spcPts val="0"/>
              </a:spcAft>
              <a:buClr>
                <a:schemeClr val="dk1"/>
              </a:buClr>
              <a:buSzPts val="1600"/>
              <a:buFont typeface="Roboto"/>
              <a:buChar char="●"/>
            </a:pPr>
            <a:r>
              <a:rPr lang="en" sz="1600" b="0" i="0" u="none" strike="noStrike" cap="none">
                <a:solidFill>
                  <a:schemeClr val="dk1"/>
                </a:solidFill>
                <a:latin typeface="Roboto"/>
                <a:ea typeface="Roboto"/>
                <a:cs typeface="Roboto"/>
                <a:sym typeface="Roboto"/>
              </a:rPr>
              <a:t>Displaying Medical Articles (V2.0) </a:t>
            </a:r>
            <a:endParaRPr sz="1600" b="0" i="0" u="none" strike="noStrike" cap="none">
              <a:solidFill>
                <a:schemeClr val="dk1"/>
              </a:solidFill>
              <a:latin typeface="Roboto"/>
              <a:ea typeface="Roboto"/>
              <a:cs typeface="Roboto"/>
              <a:sym typeface="Roboto"/>
            </a:endParaRPr>
          </a:p>
          <a:p>
            <a:pPr marL="457200" marR="0" lvl="0" indent="-330200" algn="l" rtl="0">
              <a:lnSpc>
                <a:spcPct val="150000"/>
              </a:lnSpc>
              <a:spcBef>
                <a:spcPts val="0"/>
              </a:spcBef>
              <a:spcAft>
                <a:spcPts val="0"/>
              </a:spcAft>
              <a:buClr>
                <a:schemeClr val="dk1"/>
              </a:buClr>
              <a:buSzPts val="1600"/>
              <a:buFont typeface="Roboto"/>
              <a:buChar char="●"/>
            </a:pPr>
            <a:r>
              <a:rPr lang="en" sz="1600" b="0" i="0" u="none" strike="noStrike" cap="none">
                <a:solidFill>
                  <a:schemeClr val="dk1"/>
                </a:solidFill>
                <a:latin typeface="Roboto"/>
                <a:ea typeface="Roboto"/>
                <a:cs typeface="Roboto"/>
                <a:sym typeface="Roboto"/>
              </a:rPr>
              <a:t>Chat-bot (V2.0)</a:t>
            </a:r>
            <a:endParaRPr sz="1600" b="0" i="0" u="none" strike="noStrike" cap="none">
              <a:solidFill>
                <a:schemeClr val="dk1"/>
              </a:solidFill>
              <a:latin typeface="Roboto"/>
              <a:ea typeface="Roboto"/>
              <a:cs typeface="Roboto"/>
              <a:sym typeface="Roboto"/>
            </a:endParaRPr>
          </a:p>
          <a:p>
            <a:pPr marL="457200" marR="0" lvl="0" indent="-330200" algn="l" rtl="0">
              <a:lnSpc>
                <a:spcPct val="150000"/>
              </a:lnSpc>
              <a:spcBef>
                <a:spcPts val="0"/>
              </a:spcBef>
              <a:spcAft>
                <a:spcPts val="0"/>
              </a:spcAft>
              <a:buClr>
                <a:schemeClr val="dk1"/>
              </a:buClr>
              <a:buSzPts val="1600"/>
              <a:buFont typeface="Roboto"/>
              <a:buChar char="●"/>
            </a:pPr>
            <a:r>
              <a:rPr lang="en" sz="1600" b="0" i="0" u="none" strike="noStrike" cap="none">
                <a:solidFill>
                  <a:schemeClr val="dk1"/>
                </a:solidFill>
                <a:latin typeface="Roboto"/>
                <a:ea typeface="Roboto"/>
                <a:cs typeface="Roboto"/>
                <a:sym typeface="Roboto"/>
              </a:rPr>
              <a:t>Recommending List of Doctors in given Proximity (V2.0)</a:t>
            </a:r>
            <a:endParaRPr sz="1600" b="0" i="0" u="none" strike="noStrike" cap="none">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758550" y="374475"/>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t>Tools </a:t>
            </a:r>
            <a:endParaRPr b="1"/>
          </a:p>
        </p:txBody>
      </p:sp>
      <p:pic>
        <p:nvPicPr>
          <p:cNvPr id="91" name="Google Shape;91;p5"/>
          <p:cNvPicPr preferRelativeResize="0"/>
          <p:nvPr/>
        </p:nvPicPr>
        <p:blipFill rotWithShape="1">
          <a:blip r:embed="rId3">
            <a:alphaModFix/>
          </a:blip>
          <a:srcRect/>
          <a:stretch/>
        </p:blipFill>
        <p:spPr>
          <a:xfrm>
            <a:off x="815700" y="1289463"/>
            <a:ext cx="2000250" cy="1028700"/>
          </a:xfrm>
          <a:prstGeom prst="rect">
            <a:avLst/>
          </a:prstGeom>
          <a:noFill/>
          <a:ln>
            <a:noFill/>
          </a:ln>
        </p:spPr>
      </p:pic>
      <p:pic>
        <p:nvPicPr>
          <p:cNvPr id="92" name="Google Shape;92;p5" descr="How to Install Android Studio 3 on Linux Mint 18.3 Sylvia - r00t4bl3.com"/>
          <p:cNvPicPr preferRelativeResize="0"/>
          <p:nvPr/>
        </p:nvPicPr>
        <p:blipFill rotWithShape="1">
          <a:blip r:embed="rId4">
            <a:alphaModFix/>
          </a:blip>
          <a:srcRect/>
          <a:stretch/>
        </p:blipFill>
        <p:spPr>
          <a:xfrm>
            <a:off x="6013650" y="1275188"/>
            <a:ext cx="2228850" cy="1057275"/>
          </a:xfrm>
          <a:prstGeom prst="rect">
            <a:avLst/>
          </a:prstGeom>
          <a:noFill/>
          <a:ln>
            <a:noFill/>
          </a:ln>
        </p:spPr>
      </p:pic>
      <p:pic>
        <p:nvPicPr>
          <p:cNvPr id="93" name="Google Shape;93;p5" descr="TensorFlow Lite | ML for Mobile and Edge Devices"/>
          <p:cNvPicPr preferRelativeResize="0"/>
          <p:nvPr/>
        </p:nvPicPr>
        <p:blipFill rotWithShape="1">
          <a:blip r:embed="rId5">
            <a:alphaModFix/>
          </a:blip>
          <a:srcRect/>
          <a:stretch/>
        </p:blipFill>
        <p:spPr>
          <a:xfrm>
            <a:off x="3195588" y="2158850"/>
            <a:ext cx="2552700" cy="1362075"/>
          </a:xfrm>
          <a:prstGeom prst="rect">
            <a:avLst/>
          </a:prstGeom>
          <a:noFill/>
          <a:ln>
            <a:noFill/>
          </a:ln>
        </p:spPr>
      </p:pic>
      <p:pic>
        <p:nvPicPr>
          <p:cNvPr id="94" name="Google Shape;94;p5" descr="Why Flutter is the development trend of 2020 | by inVerita | Level Up Coding"/>
          <p:cNvPicPr preferRelativeResize="0"/>
          <p:nvPr/>
        </p:nvPicPr>
        <p:blipFill rotWithShape="1">
          <a:blip r:embed="rId6">
            <a:alphaModFix/>
          </a:blip>
          <a:srcRect/>
          <a:stretch/>
        </p:blipFill>
        <p:spPr>
          <a:xfrm>
            <a:off x="815700" y="3520925"/>
            <a:ext cx="2114550" cy="1066800"/>
          </a:xfrm>
          <a:prstGeom prst="rect">
            <a:avLst/>
          </a:prstGeom>
          <a:noFill/>
          <a:ln>
            <a:noFill/>
          </a:ln>
        </p:spPr>
      </p:pic>
      <p:pic>
        <p:nvPicPr>
          <p:cNvPr id="95" name="Google Shape;95;p5"/>
          <p:cNvPicPr preferRelativeResize="0"/>
          <p:nvPr/>
        </p:nvPicPr>
        <p:blipFill rotWithShape="1">
          <a:blip r:embed="rId7">
            <a:alphaModFix/>
          </a:blip>
          <a:srcRect/>
          <a:stretch/>
        </p:blipFill>
        <p:spPr>
          <a:xfrm>
            <a:off x="6013650" y="3506625"/>
            <a:ext cx="2324100" cy="109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a:spLocks noGrp="1"/>
          </p:cNvSpPr>
          <p:nvPr>
            <p:ph type="title"/>
          </p:nvPr>
        </p:nvSpPr>
        <p:spPr>
          <a:xfrm>
            <a:off x="587022" y="410000"/>
            <a:ext cx="8245278"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chemeClr val="dk1"/>
                </a:solidFill>
              </a:rPr>
              <a:t>Flutter</a:t>
            </a:r>
            <a:endParaRPr/>
          </a:p>
        </p:txBody>
      </p:sp>
      <p:sp>
        <p:nvSpPr>
          <p:cNvPr id="101" name="Google Shape;101;p6"/>
          <p:cNvSpPr txBox="1">
            <a:spLocks noGrp="1"/>
          </p:cNvSpPr>
          <p:nvPr>
            <p:ph type="body" idx="1"/>
          </p:nvPr>
        </p:nvSpPr>
        <p:spPr>
          <a:xfrm>
            <a:off x="311699" y="1229975"/>
            <a:ext cx="8520599" cy="3339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2400"/>
              <a:buFont typeface="Arial"/>
              <a:buChar char="•"/>
            </a:pPr>
            <a:r>
              <a:rPr lang="en" sz="1600">
                <a:solidFill>
                  <a:srgbClr val="2A3990"/>
                </a:solidFill>
              </a:rPr>
              <a:t>Flutter is a high performance mobile app development tool kit that comes loaded with many impressive features like ready to use widgets, single code-base, hot reload, and many more that distinguish it from other available app development software.</a:t>
            </a:r>
            <a:endParaRPr/>
          </a:p>
          <a:p>
            <a:pPr marL="457200" lvl="0" indent="-228600" algn="l" rtl="0">
              <a:lnSpc>
                <a:spcPct val="115000"/>
              </a:lnSpc>
              <a:spcBef>
                <a:spcPts val="0"/>
              </a:spcBef>
              <a:spcAft>
                <a:spcPts val="0"/>
              </a:spcAft>
              <a:buSzPts val="1400"/>
              <a:buNone/>
            </a:pPr>
            <a:endParaRPr sz="1600">
              <a:solidFill>
                <a:srgbClr val="2A3990"/>
              </a:solidFill>
            </a:endParaRPr>
          </a:p>
          <a:p>
            <a:pPr marL="457200" lvl="0" indent="-228600" algn="l" rtl="0">
              <a:lnSpc>
                <a:spcPct val="115000"/>
              </a:lnSpc>
              <a:spcBef>
                <a:spcPts val="0"/>
              </a:spcBef>
              <a:spcAft>
                <a:spcPts val="0"/>
              </a:spcAft>
              <a:buSzPts val="1400"/>
              <a:buNone/>
            </a:pPr>
            <a:endParaRPr sz="1600">
              <a:solidFill>
                <a:srgbClr val="2A3990"/>
              </a:solidFill>
            </a:endParaRPr>
          </a:p>
          <a:p>
            <a:pPr marL="457200" lvl="0" indent="-228600" algn="l" rtl="0">
              <a:lnSpc>
                <a:spcPct val="115000"/>
              </a:lnSpc>
              <a:spcBef>
                <a:spcPts val="0"/>
              </a:spcBef>
              <a:spcAft>
                <a:spcPts val="0"/>
              </a:spcAft>
              <a:buSzPts val="1400"/>
              <a:buNone/>
            </a:pPr>
            <a:endParaRPr sz="1600">
              <a:solidFill>
                <a:srgbClr val="2A3990"/>
              </a:solidFill>
            </a:endParaRPr>
          </a:p>
          <a:p>
            <a:pPr marL="457200" lvl="0" indent="-228600" algn="l" rtl="0">
              <a:lnSpc>
                <a:spcPct val="115000"/>
              </a:lnSpc>
              <a:spcBef>
                <a:spcPts val="0"/>
              </a:spcBef>
              <a:spcAft>
                <a:spcPts val="0"/>
              </a:spcAft>
              <a:buSzPts val="1400"/>
              <a:buNone/>
            </a:pPr>
            <a:endParaRPr sz="1600">
              <a:solidFill>
                <a:srgbClr val="2A3990"/>
              </a:solidFill>
            </a:endParaRPr>
          </a:p>
        </p:txBody>
      </p:sp>
      <p:pic>
        <p:nvPicPr>
          <p:cNvPr id="102" name="Google Shape;102;p6"/>
          <p:cNvPicPr preferRelativeResize="0"/>
          <p:nvPr/>
        </p:nvPicPr>
        <p:blipFill rotWithShape="1">
          <a:blip r:embed="rId3">
            <a:alphaModFix/>
          </a:blip>
          <a:srcRect/>
          <a:stretch/>
        </p:blipFill>
        <p:spPr>
          <a:xfrm>
            <a:off x="1021292" y="2406800"/>
            <a:ext cx="6762750" cy="2162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7"/>
          <p:cNvSpPr txBox="1">
            <a:spLocks noGrp="1"/>
          </p:cNvSpPr>
          <p:nvPr>
            <p:ph type="title"/>
          </p:nvPr>
        </p:nvSpPr>
        <p:spPr>
          <a:xfrm>
            <a:off x="587022" y="410000"/>
            <a:ext cx="8245278"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t>Dart Language</a:t>
            </a:r>
            <a:endParaRPr/>
          </a:p>
        </p:txBody>
      </p:sp>
      <p:sp>
        <p:nvSpPr>
          <p:cNvPr id="108" name="Google Shape;108;p7"/>
          <p:cNvSpPr txBox="1">
            <a:spLocks noGrp="1"/>
          </p:cNvSpPr>
          <p:nvPr>
            <p:ph type="body" idx="1"/>
          </p:nvPr>
        </p:nvSpPr>
        <p:spPr>
          <a:xfrm>
            <a:off x="311699" y="1229975"/>
            <a:ext cx="8520599" cy="3339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Char char="●"/>
            </a:pPr>
            <a:r>
              <a:rPr lang="en" sz="1600">
                <a:solidFill>
                  <a:schemeClr val="dk1"/>
                </a:solidFill>
              </a:rPr>
              <a:t>Dart is a client-optimized programming language for apps on multiple platforms. </a:t>
            </a:r>
            <a:endParaRPr/>
          </a:p>
          <a:p>
            <a:pPr marL="457200" lvl="0" indent="-228600" algn="l" rtl="0">
              <a:lnSpc>
                <a:spcPct val="115000"/>
              </a:lnSpc>
              <a:spcBef>
                <a:spcPts val="0"/>
              </a:spcBef>
              <a:spcAft>
                <a:spcPts val="0"/>
              </a:spcAft>
              <a:buClr>
                <a:schemeClr val="dk1"/>
              </a:buClr>
              <a:buSzPts val="1400"/>
              <a:buNone/>
            </a:pPr>
            <a:endParaRPr sz="16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600">
                <a:solidFill>
                  <a:schemeClr val="dk1"/>
                </a:solidFill>
              </a:rPr>
              <a:t>It is developed by Google and is used to build mobile, desktop, server, and web applications. Dart is an object-oriented, class-based, garbage-collected language with C-style syntax. </a:t>
            </a:r>
            <a:endParaRPr/>
          </a:p>
          <a:p>
            <a:pPr marL="457200" lvl="0" indent="-228600" algn="l" rtl="0">
              <a:lnSpc>
                <a:spcPct val="115000"/>
              </a:lnSpc>
              <a:spcBef>
                <a:spcPts val="0"/>
              </a:spcBef>
              <a:spcAft>
                <a:spcPts val="0"/>
              </a:spcAft>
              <a:buClr>
                <a:schemeClr val="dk1"/>
              </a:buClr>
              <a:buSzPts val="1400"/>
              <a:buNone/>
            </a:pPr>
            <a:endParaRPr sz="160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600">
                <a:solidFill>
                  <a:schemeClr val="dk1"/>
                </a:solidFill>
              </a:rPr>
              <a:t>Dart can compile to either native code or JavaScript.</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2A3990"/>
                </a:solidFill>
              </a:rPr>
              <a:t>Google</a:t>
            </a:r>
            <a:r>
              <a:rPr lang="en" b="1"/>
              <a:t> Firebase</a:t>
            </a:r>
            <a:endParaRPr/>
          </a:p>
        </p:txBody>
      </p:sp>
      <p:sp>
        <p:nvSpPr>
          <p:cNvPr id="114" name="Google Shape;114;p8"/>
          <p:cNvSpPr txBox="1">
            <a:spLocks noGrp="1"/>
          </p:cNvSpPr>
          <p:nvPr>
            <p:ph type="body" idx="1"/>
          </p:nvPr>
        </p:nvSpPr>
        <p:spPr>
          <a:xfrm>
            <a:off x="311699" y="1229975"/>
            <a:ext cx="8520599" cy="3339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2400"/>
              <a:buFont typeface="Arial"/>
              <a:buChar char="•"/>
            </a:pPr>
            <a:r>
              <a:rPr lang="en" sz="1600">
                <a:solidFill>
                  <a:schemeClr val="dk1"/>
                </a:solidFill>
              </a:rPr>
              <a:t>Firebase is a fully managed platform for building iOS, Android, and web  apps that provides automatic data synchronization, authentication  services, messaging, file storage, analytics, and more. </a:t>
            </a:r>
            <a:endParaRPr/>
          </a:p>
          <a:p>
            <a:pPr marL="457200" lvl="0" indent="-165100" algn="l" rtl="0">
              <a:lnSpc>
                <a:spcPct val="115000"/>
              </a:lnSpc>
              <a:spcBef>
                <a:spcPts val="0"/>
              </a:spcBef>
              <a:spcAft>
                <a:spcPts val="0"/>
              </a:spcAft>
              <a:buClr>
                <a:schemeClr val="dk1"/>
              </a:buClr>
              <a:buSzPts val="2400"/>
              <a:buFont typeface="Arial"/>
              <a:buNone/>
            </a:pPr>
            <a:endParaRPr sz="1600">
              <a:solidFill>
                <a:schemeClr val="dk1"/>
              </a:solidFill>
            </a:endParaRPr>
          </a:p>
          <a:p>
            <a:pPr marL="457200" lvl="0" indent="-317500" algn="l" rtl="0">
              <a:lnSpc>
                <a:spcPct val="115000"/>
              </a:lnSpc>
              <a:spcBef>
                <a:spcPts val="0"/>
              </a:spcBef>
              <a:spcAft>
                <a:spcPts val="0"/>
              </a:spcAft>
              <a:buClr>
                <a:schemeClr val="dk1"/>
              </a:buClr>
              <a:buSzPts val="2400"/>
              <a:buFont typeface="Arial"/>
              <a:buChar char="•"/>
            </a:pPr>
            <a:r>
              <a:rPr lang="en" sz="1600">
                <a:solidFill>
                  <a:schemeClr val="dk1"/>
                </a:solidFill>
              </a:rPr>
              <a:t>Starting with Firebase is an efficient way to build or prototype mobile backend services</a:t>
            </a:r>
            <a:endParaRPr/>
          </a:p>
          <a:p>
            <a:pPr marL="457200" lvl="0" indent="-317500" algn="l" rtl="0">
              <a:lnSpc>
                <a:spcPct val="115000"/>
              </a:lnSpc>
              <a:spcBef>
                <a:spcPts val="0"/>
              </a:spcBef>
              <a:spcAft>
                <a:spcPts val="0"/>
              </a:spcAft>
              <a:buClr>
                <a:schemeClr val="dk1"/>
              </a:buClr>
              <a:buSzPts val="1400"/>
              <a:buChar char="●"/>
            </a:pPr>
            <a:r>
              <a:rPr lang="en" sz="1600">
                <a:solidFill>
                  <a:schemeClr val="dk1"/>
                </a:solidFill>
              </a:rPr>
              <a:t>Advantages </a:t>
            </a:r>
            <a:endParaRPr>
              <a:solidFill>
                <a:schemeClr val="dk1"/>
              </a:solidFill>
            </a:endParaRPr>
          </a:p>
          <a:p>
            <a:pPr marL="139700" lvl="0" indent="0" algn="l" rtl="0">
              <a:lnSpc>
                <a:spcPct val="115000"/>
              </a:lnSpc>
              <a:spcBef>
                <a:spcPts val="0"/>
              </a:spcBef>
              <a:spcAft>
                <a:spcPts val="0"/>
              </a:spcAft>
              <a:buClr>
                <a:schemeClr val="dk1"/>
              </a:buClr>
              <a:buSzPts val="1400"/>
              <a:buNone/>
            </a:pPr>
            <a:r>
              <a:rPr lang="en" sz="1600">
                <a:solidFill>
                  <a:schemeClr val="dk1"/>
                </a:solidFill>
              </a:rPr>
              <a:t>	1)Create Application without backend server</a:t>
            </a:r>
            <a:endParaRPr/>
          </a:p>
          <a:p>
            <a:pPr marL="139700" lvl="0" indent="0" algn="l" rtl="0">
              <a:lnSpc>
                <a:spcPct val="115000"/>
              </a:lnSpc>
              <a:spcBef>
                <a:spcPts val="0"/>
              </a:spcBef>
              <a:spcAft>
                <a:spcPts val="0"/>
              </a:spcAft>
              <a:buClr>
                <a:schemeClr val="dk1"/>
              </a:buClr>
              <a:buSzPts val="1400"/>
              <a:buNone/>
            </a:pPr>
            <a:r>
              <a:rPr lang="en" sz="1600">
                <a:solidFill>
                  <a:schemeClr val="dk1"/>
                </a:solidFill>
              </a:rPr>
              <a:t>	2)Faster than any backend web services</a:t>
            </a:r>
            <a:endParaRPr/>
          </a:p>
          <a:p>
            <a:pPr marL="139700" lvl="0" indent="0" algn="l" rtl="0">
              <a:lnSpc>
                <a:spcPct val="115000"/>
              </a:lnSpc>
              <a:spcBef>
                <a:spcPts val="0"/>
              </a:spcBef>
              <a:spcAft>
                <a:spcPts val="0"/>
              </a:spcAft>
              <a:buClr>
                <a:schemeClr val="dk1"/>
              </a:buClr>
              <a:buSzPts val="1400"/>
              <a:buNone/>
            </a:pPr>
            <a:r>
              <a:rPr lang="en" sz="1600">
                <a:solidFill>
                  <a:schemeClr val="dk1"/>
                </a:solidFill>
              </a:rPr>
              <a:t>	3)No SQL database so it is more faster</a:t>
            </a:r>
            <a:endParaRPr/>
          </a:p>
          <a:p>
            <a:pPr marL="139700" lvl="0" indent="0" algn="l" rtl="0">
              <a:lnSpc>
                <a:spcPct val="115000"/>
              </a:lnSpc>
              <a:spcBef>
                <a:spcPts val="0"/>
              </a:spcBef>
              <a:spcAft>
                <a:spcPts val="0"/>
              </a:spcAft>
              <a:buClr>
                <a:schemeClr val="dk1"/>
              </a:buClr>
              <a:buSzPts val="1400"/>
              <a:buNone/>
            </a:pPr>
            <a:r>
              <a:rPr lang="en" sz="1600">
                <a:solidFill>
                  <a:schemeClr val="dk1"/>
                </a:solidFill>
              </a:rPr>
              <a:t>	4)Auto backup</a:t>
            </a:r>
            <a:endParaRPr/>
          </a:p>
          <a:p>
            <a:pPr marL="139700" lvl="0" indent="0" algn="l" rtl="0">
              <a:lnSpc>
                <a:spcPct val="115000"/>
              </a:lnSpc>
              <a:spcBef>
                <a:spcPts val="0"/>
              </a:spcBef>
              <a:spcAft>
                <a:spcPts val="0"/>
              </a:spcAft>
              <a:buClr>
                <a:schemeClr val="dk1"/>
              </a:buClr>
              <a:buSzPts val="1400"/>
              <a:buNone/>
            </a:pPr>
            <a:r>
              <a:rPr lang="en" sz="1600">
                <a:solidFill>
                  <a:schemeClr val="dk1"/>
                </a:solidFill>
              </a:rPr>
              <a:t>	5)Authentication</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xfrm>
            <a:off x="610025" y="31685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t>Challenges and Learning </a:t>
            </a:r>
            <a:endParaRPr b="1"/>
          </a:p>
        </p:txBody>
      </p:sp>
      <p:sp>
        <p:nvSpPr>
          <p:cNvPr id="120" name="Google Shape;120;p9"/>
          <p:cNvSpPr/>
          <p:nvPr/>
        </p:nvSpPr>
        <p:spPr>
          <a:xfrm>
            <a:off x="797325" y="1158175"/>
            <a:ext cx="32232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9"/>
          <p:cNvSpPr txBox="1">
            <a:spLocks noGrp="1"/>
          </p:cNvSpPr>
          <p:nvPr>
            <p:ph type="body" idx="4294967295"/>
          </p:nvPr>
        </p:nvSpPr>
        <p:spPr>
          <a:xfrm>
            <a:off x="797325" y="1304875"/>
            <a:ext cx="2728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solidFill>
                  <a:schemeClr val="lt1"/>
                </a:solidFill>
              </a:rPr>
              <a:t>Application Development</a:t>
            </a:r>
            <a:endParaRPr>
              <a:solidFill>
                <a:schemeClr val="lt1"/>
              </a:solidFill>
            </a:endParaRPr>
          </a:p>
        </p:txBody>
      </p:sp>
      <p:sp>
        <p:nvSpPr>
          <p:cNvPr id="122" name="Google Shape;122;p9"/>
          <p:cNvSpPr txBox="1">
            <a:spLocks noGrp="1"/>
          </p:cNvSpPr>
          <p:nvPr>
            <p:ph type="body" idx="4294967295"/>
          </p:nvPr>
        </p:nvSpPr>
        <p:spPr>
          <a:xfrm>
            <a:off x="690075" y="1999500"/>
            <a:ext cx="3223200" cy="265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a:t>New Environment</a:t>
            </a:r>
            <a:endParaRPr sz="1600" b="1"/>
          </a:p>
          <a:p>
            <a:pPr marL="0" lvl="0" indent="0" algn="l" rtl="0">
              <a:lnSpc>
                <a:spcPct val="115000"/>
              </a:lnSpc>
              <a:spcBef>
                <a:spcPts val="800"/>
              </a:spcBef>
              <a:spcAft>
                <a:spcPts val="800"/>
              </a:spcAft>
              <a:buSzPts val="1800"/>
              <a:buNone/>
            </a:pPr>
            <a:r>
              <a:rPr lang="en" sz="1600">
                <a:solidFill>
                  <a:schemeClr val="dk1"/>
                </a:solidFill>
              </a:rPr>
              <a:t>Creation of cross-platform application is new work for team</a:t>
            </a:r>
            <a:endParaRPr sz="1600">
              <a:solidFill>
                <a:schemeClr val="dk1"/>
              </a:solidFill>
            </a:endParaRPr>
          </a:p>
        </p:txBody>
      </p:sp>
      <p:sp>
        <p:nvSpPr>
          <p:cNvPr id="123" name="Google Shape;123;p9"/>
          <p:cNvSpPr txBox="1">
            <a:spLocks noGrp="1"/>
          </p:cNvSpPr>
          <p:nvPr>
            <p:ph type="body" idx="4294967295"/>
          </p:nvPr>
        </p:nvSpPr>
        <p:spPr>
          <a:xfrm>
            <a:off x="6254233" y="1451576"/>
            <a:ext cx="2257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solidFill>
                  <a:schemeClr val="lt1"/>
                </a:solidFill>
              </a:rPr>
              <a:t>Challenge 3</a:t>
            </a:r>
            <a:endParaRPr>
              <a:solidFill>
                <a:schemeClr val="lt1"/>
              </a:solidFill>
            </a:endParaRPr>
          </a:p>
        </p:txBody>
      </p:sp>
      <p:sp>
        <p:nvSpPr>
          <p:cNvPr id="124" name="Google Shape;124;p9"/>
          <p:cNvSpPr txBox="1">
            <a:spLocks noGrp="1"/>
          </p:cNvSpPr>
          <p:nvPr>
            <p:ph type="body" idx="4294967295"/>
          </p:nvPr>
        </p:nvSpPr>
        <p:spPr>
          <a:xfrm>
            <a:off x="5346300" y="1999500"/>
            <a:ext cx="3223200" cy="265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a:t>Integration of Model</a:t>
            </a:r>
            <a:endParaRPr sz="1600" b="1"/>
          </a:p>
          <a:p>
            <a:pPr marL="0" lvl="0" indent="0" algn="l" rtl="0">
              <a:lnSpc>
                <a:spcPct val="115000"/>
              </a:lnSpc>
              <a:spcBef>
                <a:spcPts val="800"/>
              </a:spcBef>
              <a:spcAft>
                <a:spcPts val="800"/>
              </a:spcAft>
              <a:buSzPts val="1800"/>
              <a:buNone/>
            </a:pPr>
            <a:r>
              <a:rPr lang="en" sz="1600">
                <a:solidFill>
                  <a:schemeClr val="dk1"/>
                </a:solidFill>
              </a:rPr>
              <a:t>Most of the Deep Learning Models are based on web-application , They are not easily integrate with Application.</a:t>
            </a:r>
            <a:endParaRPr sz="1600">
              <a:solidFill>
                <a:schemeClr val="dk1"/>
              </a:solidFill>
            </a:endParaRPr>
          </a:p>
        </p:txBody>
      </p:sp>
      <p:sp>
        <p:nvSpPr>
          <p:cNvPr id="125" name="Google Shape;125;p9"/>
          <p:cNvSpPr/>
          <p:nvPr/>
        </p:nvSpPr>
        <p:spPr>
          <a:xfrm>
            <a:off x="5417525" y="1158175"/>
            <a:ext cx="32232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9"/>
          <p:cNvSpPr txBox="1">
            <a:spLocks noGrp="1"/>
          </p:cNvSpPr>
          <p:nvPr>
            <p:ph type="body" idx="4294967295"/>
          </p:nvPr>
        </p:nvSpPr>
        <p:spPr>
          <a:xfrm>
            <a:off x="5511300" y="1304875"/>
            <a:ext cx="2893200" cy="31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solidFill>
                  <a:schemeClr val="lt1"/>
                </a:solidFill>
              </a:rPr>
              <a:t>Implementation of Model</a:t>
            </a:r>
            <a:endParaRPr>
              <a:solidFill>
                <a:schemeClr val="lt1"/>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755</Words>
  <Application>Microsoft Office PowerPoint</Application>
  <PresentationFormat>On-screen Show (16:9)</PresentationFormat>
  <Paragraphs>129</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Roboto</vt:lpstr>
      <vt:lpstr>Geometric</vt:lpstr>
      <vt:lpstr>AIDOC</vt:lpstr>
      <vt:lpstr>Table of Contents  </vt:lpstr>
      <vt:lpstr>Objective</vt:lpstr>
      <vt:lpstr>APP HIGHLIGHTS</vt:lpstr>
      <vt:lpstr>Tools </vt:lpstr>
      <vt:lpstr>Flutter</vt:lpstr>
      <vt:lpstr>Dart Language</vt:lpstr>
      <vt:lpstr>Google Firebase</vt:lpstr>
      <vt:lpstr>Challenges and Learning </vt:lpstr>
      <vt:lpstr>Steps Towards Solutions</vt:lpstr>
      <vt:lpstr>Implementation</vt:lpstr>
      <vt:lpstr>Registration </vt:lpstr>
      <vt:lpstr>Login</vt:lpstr>
      <vt:lpstr>Google Firebase</vt:lpstr>
      <vt:lpstr>Creating UI for dashboard </vt:lpstr>
      <vt:lpstr>Teachable Machine Homepage</vt:lpstr>
      <vt:lpstr>PowerPoint Presentation</vt:lpstr>
      <vt:lpstr>PowerPoint Presentation</vt:lpstr>
      <vt:lpstr>PowerPoint Presentation</vt:lpstr>
      <vt:lpstr>FILES REQUIRED</vt:lpstr>
      <vt:lpstr>Integrating CNN model to our App using Machine Teachable by Google</vt:lpstr>
      <vt:lpstr>Report Generation</vt:lpstr>
      <vt:lpstr>Contribution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AIDOC</dc:title>
  <dc:creator>MEET PATEL</dc:creator>
  <cp:lastModifiedBy>MEET PATEL</cp:lastModifiedBy>
  <cp:revision>3</cp:revision>
  <dcterms:modified xsi:type="dcterms:W3CDTF">2020-11-27T06:35:17Z</dcterms:modified>
</cp:coreProperties>
</file>