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57" r:id="rId15"/>
    <p:sldId id="261" r:id="rId16"/>
    <p:sldId id="262" r:id="rId17"/>
    <p:sldId id="263" r:id="rId18"/>
    <p:sldId id="264" r:id="rId19"/>
    <p:sldId id="258" r:id="rId20"/>
    <p:sldId id="259" r:id="rId21"/>
    <p:sldId id="260" r:id="rId22"/>
    <p:sldId id="265" r:id="rId23"/>
    <p:sldId id="266" r:id="rId24"/>
    <p:sldId id="267" r:id="rId25"/>
    <p:sldId id="268" r:id="rId26"/>
    <p:sldId id="269"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62979D-00B0-4740-ABE8-FDB8D468E81F}"/>
              </a:ext>
            </a:extLst>
          </p:cNvPr>
          <p:cNvSpPr>
            <a:spLocks noGrp="1"/>
          </p:cNvSpPr>
          <p:nvPr>
            <p:ph type="subTitle" idx="1"/>
          </p:nvPr>
        </p:nvSpPr>
        <p:spPr>
          <a:xfrm>
            <a:off x="2196703" y="1160859"/>
            <a:ext cx="9733359" cy="4536282"/>
          </a:xfrm>
        </p:spPr>
        <p:txBody>
          <a:bodyPr>
            <a:noAutofit/>
          </a:bodyPr>
          <a:lstStyle/>
          <a:p>
            <a:r>
              <a:rPr lang="en-US" sz="4000" b="1">
                <a:solidFill>
                  <a:schemeClr val="bg1"/>
                </a:solidFill>
              </a:rPr>
              <a:t>              </a:t>
            </a:r>
            <a:r>
              <a:rPr lang="en-US" sz="5400" b="1">
                <a:solidFill>
                  <a:schemeClr val="bg1"/>
                </a:solidFill>
              </a:rPr>
              <a:t>Big Oracal data  </a:t>
            </a:r>
          </a:p>
          <a:p>
            <a:r>
              <a:rPr lang="en-US" sz="5400" b="1">
                <a:solidFill>
                  <a:schemeClr val="bg1"/>
                </a:solidFill>
              </a:rPr>
              <a:t>                     and</a:t>
            </a:r>
          </a:p>
          <a:p>
            <a:r>
              <a:rPr lang="en-US" sz="5400" b="1">
                <a:solidFill>
                  <a:schemeClr val="bg1"/>
                </a:solidFill>
              </a:rPr>
              <a:t> Big table (Google big table)</a:t>
            </a:r>
          </a:p>
        </p:txBody>
      </p:sp>
    </p:spTree>
    <p:extLst>
      <p:ext uri="{BB962C8B-B14F-4D97-AF65-F5344CB8AC3E}">
        <p14:creationId xmlns:p14="http://schemas.microsoft.com/office/powerpoint/2010/main" val="173572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1C6D4-24BF-934A-900D-094338AB7CAB}"/>
              </a:ext>
            </a:extLst>
          </p:cNvPr>
          <p:cNvSpPr>
            <a:spLocks noGrp="1"/>
          </p:cNvSpPr>
          <p:nvPr>
            <p:ph type="title"/>
          </p:nvPr>
        </p:nvSpPr>
        <p:spPr/>
        <p:txBody>
          <a:bodyPr/>
          <a:lstStyle/>
          <a:p>
            <a:r>
              <a:rPr lang="en-US" b="1">
                <a:solidFill>
                  <a:schemeClr val="bg1"/>
                </a:solidFill>
              </a:rPr>
              <a:t>   Allocating Resources Among Services</a:t>
            </a:r>
          </a:p>
        </p:txBody>
      </p:sp>
      <p:sp>
        <p:nvSpPr>
          <p:cNvPr id="3" name="Content Placeholder 2">
            <a:extLst>
              <a:ext uri="{FF2B5EF4-FFF2-40B4-BE49-F238E27FC236}">
                <a16:creationId xmlns:a16="http://schemas.microsoft.com/office/drawing/2014/main" id="{3D2577E9-7516-3D4A-AF02-D1A6B6300E59}"/>
              </a:ext>
            </a:extLst>
          </p:cNvPr>
          <p:cNvSpPr>
            <a:spLocks noGrp="1"/>
          </p:cNvSpPr>
          <p:nvPr>
            <p:ph idx="1"/>
          </p:nvPr>
        </p:nvSpPr>
        <p:spPr/>
        <p:txBody>
          <a:bodyPr>
            <a:normAutofit/>
          </a:bodyPr>
          <a:lstStyle/>
          <a:p>
            <a:pPr marL="0" indent="0">
              <a:buNone/>
            </a:pPr>
            <a:r>
              <a:rPr lang="en-US" sz="2800">
                <a:solidFill>
                  <a:schemeClr val="bg1"/>
                </a:solidFill>
              </a:rPr>
              <a:t>You can allocate resources to each service—HDFS, YARN, Hive, and so forth—as a percentage of the total resource pool. Cloudera Manager automatically calculates the recommended resource management settings based on these percentages. The static service pools isolate services on the cluster, so that a high load on one service as a limited impact on the other services.</a:t>
            </a:r>
          </a:p>
        </p:txBody>
      </p:sp>
    </p:spTree>
    <p:extLst>
      <p:ext uri="{BB962C8B-B14F-4D97-AF65-F5344CB8AC3E}">
        <p14:creationId xmlns:p14="http://schemas.microsoft.com/office/powerpoint/2010/main" val="357061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5961-B47B-2D41-95E2-FC9F931179C7}"/>
              </a:ext>
            </a:extLst>
          </p:cNvPr>
          <p:cNvSpPr>
            <a:spLocks noGrp="1"/>
          </p:cNvSpPr>
          <p:nvPr>
            <p:ph type="title"/>
          </p:nvPr>
        </p:nvSpPr>
        <p:spPr/>
        <p:txBody>
          <a:bodyPr/>
          <a:lstStyle/>
          <a:p>
            <a:pPr algn="ctr"/>
            <a:r>
              <a:rPr lang="en-US"/>
              <a:t> </a:t>
            </a:r>
            <a:r>
              <a:rPr lang="en-US" sz="5400" b="1">
                <a:solidFill>
                  <a:schemeClr val="bg1"/>
                </a:solidFill>
              </a:rPr>
              <a:t>Organizing Big Data</a:t>
            </a:r>
          </a:p>
        </p:txBody>
      </p:sp>
      <p:sp>
        <p:nvSpPr>
          <p:cNvPr id="3" name="Content Placeholder 2">
            <a:extLst>
              <a:ext uri="{FF2B5EF4-FFF2-40B4-BE49-F238E27FC236}">
                <a16:creationId xmlns:a16="http://schemas.microsoft.com/office/drawing/2014/main" id="{7F2ADDE0-8D28-A54D-BD0D-804BC27B1608}"/>
              </a:ext>
            </a:extLst>
          </p:cNvPr>
          <p:cNvSpPr>
            <a:spLocks noGrp="1"/>
          </p:cNvSpPr>
          <p:nvPr>
            <p:ph idx="1"/>
          </p:nvPr>
        </p:nvSpPr>
        <p:spPr>
          <a:xfrm>
            <a:off x="1462880" y="2445940"/>
            <a:ext cx="9905999" cy="3541714"/>
          </a:xfrm>
        </p:spPr>
        <p:txBody>
          <a:bodyPr>
            <a:normAutofit/>
          </a:bodyPr>
          <a:lstStyle/>
          <a:p>
            <a:pPr marL="0" indent="0">
              <a:buNone/>
            </a:pPr>
            <a:r>
              <a:rPr lang="en-US" sz="2800">
                <a:solidFill>
                  <a:schemeClr val="bg1"/>
                </a:solidFill>
              </a:rPr>
              <a:t>Oracle Big Data Appliance provides several ways of organizing, transforming, and reducing big data for analysis:
MapReduce
Oracle Big Data Connectors
Oracle R Support for Big Data</a:t>
            </a:r>
          </a:p>
        </p:txBody>
      </p:sp>
    </p:spTree>
    <p:extLst>
      <p:ext uri="{BB962C8B-B14F-4D97-AF65-F5344CB8AC3E}">
        <p14:creationId xmlns:p14="http://schemas.microsoft.com/office/powerpoint/2010/main" val="347844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CD65-F2C3-F04E-A3B3-428BE210FFFD}"/>
              </a:ext>
            </a:extLst>
          </p:cNvPr>
          <p:cNvSpPr>
            <a:spLocks noGrp="1"/>
          </p:cNvSpPr>
          <p:nvPr>
            <p:ph type="title"/>
          </p:nvPr>
        </p:nvSpPr>
        <p:spPr/>
        <p:txBody>
          <a:bodyPr>
            <a:normAutofit/>
          </a:bodyPr>
          <a:lstStyle/>
          <a:p>
            <a:r>
              <a:rPr lang="en-US" sz="4000" b="1">
                <a:solidFill>
                  <a:schemeClr val="bg1"/>
                </a:solidFill>
              </a:rPr>
              <a:t>Analyzing and Visualizing Big Data</a:t>
            </a:r>
          </a:p>
        </p:txBody>
      </p:sp>
      <p:sp>
        <p:nvSpPr>
          <p:cNvPr id="3" name="Content Placeholder 2">
            <a:extLst>
              <a:ext uri="{FF2B5EF4-FFF2-40B4-BE49-F238E27FC236}">
                <a16:creationId xmlns:a16="http://schemas.microsoft.com/office/drawing/2014/main" id="{6715317F-A571-FF41-AED1-FE9AADD8895E}"/>
              </a:ext>
            </a:extLst>
          </p:cNvPr>
          <p:cNvSpPr>
            <a:spLocks noGrp="1"/>
          </p:cNvSpPr>
          <p:nvPr>
            <p:ph idx="1"/>
          </p:nvPr>
        </p:nvSpPr>
        <p:spPr>
          <a:xfrm>
            <a:off x="1785938" y="2536031"/>
            <a:ext cx="9261473" cy="3255170"/>
          </a:xfrm>
        </p:spPr>
        <p:txBody>
          <a:bodyPr>
            <a:noAutofit/>
          </a:bodyPr>
          <a:lstStyle/>
          <a:p>
            <a:pPr marL="0" indent="0">
              <a:buNone/>
            </a:pPr>
            <a:r>
              <a:rPr lang="en-US" sz="2800">
                <a:solidFill>
                  <a:schemeClr val="bg1"/>
                </a:solidFill>
              </a:rPr>
              <a:t>After big data is transformed and loaded in Oracle Database, you can use the full spectrum of Oracle business intelligence solutions and decision support products to further analyze and visualize all your data.
</a:t>
            </a:r>
          </a:p>
        </p:txBody>
      </p:sp>
    </p:spTree>
    <p:extLst>
      <p:ext uri="{BB962C8B-B14F-4D97-AF65-F5344CB8AC3E}">
        <p14:creationId xmlns:p14="http://schemas.microsoft.com/office/powerpoint/2010/main" val="311601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1319-A5A2-FD45-9AC0-9711D6809BA2}"/>
              </a:ext>
            </a:extLst>
          </p:cNvPr>
          <p:cNvSpPr>
            <a:spLocks noGrp="1"/>
          </p:cNvSpPr>
          <p:nvPr>
            <p:ph type="title"/>
          </p:nvPr>
        </p:nvSpPr>
        <p:spPr/>
        <p:txBody>
          <a:bodyPr/>
          <a:lstStyle/>
          <a:p>
            <a:pPr algn="ctr"/>
            <a:r>
              <a:rPr lang="en-US"/>
              <a:t> </a:t>
            </a:r>
            <a:r>
              <a:rPr lang="en-US" sz="6000" b="1">
                <a:solidFill>
                  <a:schemeClr val="bg1"/>
                </a:solidFill>
              </a:rPr>
              <a:t>Best Practices</a:t>
            </a:r>
          </a:p>
        </p:txBody>
      </p:sp>
      <p:sp>
        <p:nvSpPr>
          <p:cNvPr id="3" name="Content Placeholder 2">
            <a:extLst>
              <a:ext uri="{FF2B5EF4-FFF2-40B4-BE49-F238E27FC236}">
                <a16:creationId xmlns:a16="http://schemas.microsoft.com/office/drawing/2014/main" id="{7FC8FC49-D3A1-3545-9CDC-0F553F09C056}"/>
              </a:ext>
            </a:extLst>
          </p:cNvPr>
          <p:cNvSpPr>
            <a:spLocks noGrp="1"/>
          </p:cNvSpPr>
          <p:nvPr>
            <p:ph idx="1"/>
          </p:nvPr>
        </p:nvSpPr>
        <p:spPr>
          <a:xfrm>
            <a:off x="1730772" y="2132807"/>
            <a:ext cx="9905999" cy="3541714"/>
          </a:xfrm>
        </p:spPr>
        <p:txBody>
          <a:bodyPr>
            <a:normAutofit/>
          </a:bodyPr>
          <a:lstStyle/>
          <a:p>
            <a:pPr marL="0" indent="0">
              <a:buNone/>
            </a:pPr>
            <a:r>
              <a:rPr lang="en-US" sz="3000">
                <a:solidFill>
                  <a:schemeClr val="bg1"/>
                </a:solidFill>
              </a:rPr>
              <a:t>The Data Warehouse Insider blog site provides expert advice </a:t>
            </a:r>
          </a:p>
          <a:p>
            <a:pPr marL="0" indent="0">
              <a:buNone/>
            </a:pPr>
            <a:r>
              <a:rPr lang="en-US" sz="3000">
                <a:solidFill>
                  <a:schemeClr val="bg1"/>
                </a:solidFill>
              </a:rPr>
              <a:t>on best practices for administering and using Oracle Big Data Appliance</a:t>
            </a:r>
            <a:r>
              <a:rPr lang="en-US" sz="3000"/>
              <a: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sz="3800" b="1">
              <a:solidFill>
                <a:schemeClr val="bg1"/>
              </a:solidFill>
            </a:endParaRPr>
          </a:p>
        </p:txBody>
      </p:sp>
    </p:spTree>
    <p:extLst>
      <p:ext uri="{BB962C8B-B14F-4D97-AF65-F5344CB8AC3E}">
        <p14:creationId xmlns:p14="http://schemas.microsoft.com/office/powerpoint/2010/main" val="245113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3B34-F5A5-4345-BF8E-C26D445482DE}"/>
              </a:ext>
            </a:extLst>
          </p:cNvPr>
          <p:cNvSpPr>
            <a:spLocks noGrp="1"/>
          </p:cNvSpPr>
          <p:nvPr>
            <p:ph type="title"/>
          </p:nvPr>
        </p:nvSpPr>
        <p:spPr/>
        <p:txBody>
          <a:bodyPr/>
          <a:lstStyle/>
          <a:p>
            <a:r>
              <a:rPr lang="en-US" sz="5400" b="1">
                <a:solidFill>
                  <a:schemeClr val="bg1"/>
                </a:solidFill>
              </a:rPr>
              <a:t>INTRODUCTION on BIG TABLE</a:t>
            </a:r>
            <a:r>
              <a:rPr lang="en-US"/>
              <a:t> </a:t>
            </a:r>
          </a:p>
        </p:txBody>
      </p:sp>
      <p:sp>
        <p:nvSpPr>
          <p:cNvPr id="3" name="Content Placeholder 2">
            <a:extLst>
              <a:ext uri="{FF2B5EF4-FFF2-40B4-BE49-F238E27FC236}">
                <a16:creationId xmlns:a16="http://schemas.microsoft.com/office/drawing/2014/main" id="{058672AF-AD8C-944E-803E-EE908FD06B58}"/>
              </a:ext>
            </a:extLst>
          </p:cNvPr>
          <p:cNvSpPr>
            <a:spLocks noGrp="1"/>
          </p:cNvSpPr>
          <p:nvPr>
            <p:ph idx="1"/>
          </p:nvPr>
        </p:nvSpPr>
        <p:spPr>
          <a:xfrm>
            <a:off x="1436091" y="2311401"/>
            <a:ext cx="9905999" cy="3541714"/>
          </a:xfrm>
        </p:spPr>
        <p:txBody>
          <a:bodyPr>
            <a:normAutofit fontScale="92500" lnSpcReduction="10000"/>
          </a:bodyPr>
          <a:lstStyle/>
          <a:p>
            <a:r>
              <a:rPr lang="en-US">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Big table is a fully managed wide-column and key-value NoSQL database service for large analytical and operational workloads as part of the Google Cloud portfolio.</a:t>
            </a:r>
          </a:p>
          <a:p>
            <a:r>
              <a:rPr lang="en-US">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Big table can be used as the storage engine for large-scale, low-latency applications and data processing and analytics with high throughput.</a:t>
            </a:r>
          </a:p>
          <a:p>
            <a:r>
              <a:rPr lang="en-US">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Cloud Big table is a sparsely populated table that can scale to billions of rows and thousands of columns, enabling you to store terabytes or even petabytes of data. A single value in each row is indexed; this value is known as the row key. Big table is ideal for storing large amounts of single-keyed data with low latency. </a:t>
            </a:r>
          </a:p>
          <a:p>
            <a:endParaRPr lang="en-US"/>
          </a:p>
        </p:txBody>
      </p:sp>
    </p:spTree>
    <p:extLst>
      <p:ext uri="{BB962C8B-B14F-4D97-AF65-F5344CB8AC3E}">
        <p14:creationId xmlns:p14="http://schemas.microsoft.com/office/powerpoint/2010/main" val="3460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1EB8-3B7F-3E46-90C6-B85A710B4A6D}"/>
              </a:ext>
            </a:extLst>
          </p:cNvPr>
          <p:cNvSpPr>
            <a:spLocks noGrp="1"/>
          </p:cNvSpPr>
          <p:nvPr>
            <p:ph type="title"/>
          </p:nvPr>
        </p:nvSpPr>
        <p:spPr/>
        <p:txBody>
          <a:bodyPr/>
          <a:lstStyle/>
          <a:p>
            <a:pPr algn="ctr"/>
            <a:r>
              <a:rPr lang="en-US" sz="6000" b="1">
                <a:solidFill>
                  <a:schemeClr val="bg1"/>
                </a:solidFill>
              </a:rPr>
              <a:t>Architecture</a:t>
            </a:r>
            <a:r>
              <a:rPr lang="en-US"/>
              <a:t> </a:t>
            </a:r>
          </a:p>
        </p:txBody>
      </p:sp>
      <p:sp>
        <p:nvSpPr>
          <p:cNvPr id="3" name="Content Placeholder 2">
            <a:extLst>
              <a:ext uri="{FF2B5EF4-FFF2-40B4-BE49-F238E27FC236}">
                <a16:creationId xmlns:a16="http://schemas.microsoft.com/office/drawing/2014/main" id="{11778022-A35A-DE44-8D82-9C7F009ECD88}"/>
              </a:ext>
            </a:extLst>
          </p:cNvPr>
          <p:cNvSpPr>
            <a:spLocks noGrp="1"/>
          </p:cNvSpPr>
          <p:nvPr>
            <p:ph idx="1"/>
          </p:nvPr>
        </p:nvSpPr>
        <p:spPr>
          <a:xfrm>
            <a:off x="1266428" y="2374503"/>
            <a:ext cx="9905999" cy="3541714"/>
          </a:xfrm>
        </p:spPr>
        <p:txBody>
          <a:bodyPr>
            <a:normAutofit/>
          </a:bodyPr>
          <a:lstStyle/>
          <a:p>
            <a:r>
              <a:rPr lang="en-US" sz="2800" b="1">
                <a:solidFill>
                  <a:schemeClr val="bg1"/>
                </a:solidFill>
              </a:rPr>
              <a:t>Client library</a:t>
            </a:r>
          </a:p>
          <a:p>
            <a:r>
              <a:rPr lang="en-US" sz="2800" b="1">
                <a:solidFill>
                  <a:schemeClr val="bg1"/>
                </a:solidFill>
              </a:rPr>
              <a:t>Single master server</a:t>
            </a:r>
          </a:p>
          <a:p>
            <a:r>
              <a:rPr lang="en-US" sz="2800" b="1">
                <a:solidFill>
                  <a:schemeClr val="bg1"/>
                </a:solidFill>
              </a:rPr>
              <a:t> Tablet servers</a:t>
            </a:r>
          </a:p>
        </p:txBody>
      </p:sp>
    </p:spTree>
    <p:extLst>
      <p:ext uri="{BB962C8B-B14F-4D97-AF65-F5344CB8AC3E}">
        <p14:creationId xmlns:p14="http://schemas.microsoft.com/office/powerpoint/2010/main" val="379343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4AF8-958A-8343-ABC1-6136E921206E}"/>
              </a:ext>
            </a:extLst>
          </p:cNvPr>
          <p:cNvSpPr>
            <a:spLocks noGrp="1"/>
          </p:cNvSpPr>
          <p:nvPr>
            <p:ph type="title"/>
          </p:nvPr>
        </p:nvSpPr>
        <p:spPr/>
        <p:txBody>
          <a:bodyPr>
            <a:normAutofit/>
          </a:bodyPr>
          <a:lstStyle/>
          <a:p>
            <a:pPr algn="ctr"/>
            <a:r>
              <a:rPr lang="en-US" sz="6000" b="1">
                <a:solidFill>
                  <a:schemeClr val="bg1"/>
                </a:solidFill>
              </a:rPr>
              <a:t>Bigtable Master</a:t>
            </a:r>
          </a:p>
        </p:txBody>
      </p:sp>
      <p:sp>
        <p:nvSpPr>
          <p:cNvPr id="3" name="Content Placeholder 2">
            <a:extLst>
              <a:ext uri="{FF2B5EF4-FFF2-40B4-BE49-F238E27FC236}">
                <a16:creationId xmlns:a16="http://schemas.microsoft.com/office/drawing/2014/main" id="{3E1B656A-8838-D641-B47E-CCF75B66DBD9}"/>
              </a:ext>
            </a:extLst>
          </p:cNvPr>
          <p:cNvSpPr>
            <a:spLocks noGrp="1"/>
          </p:cNvSpPr>
          <p:nvPr>
            <p:ph idx="1"/>
          </p:nvPr>
        </p:nvSpPr>
        <p:spPr/>
        <p:txBody>
          <a:bodyPr>
            <a:normAutofit/>
          </a:bodyPr>
          <a:lstStyle/>
          <a:p>
            <a:r>
              <a:rPr lang="en-US" sz="2800">
                <a:solidFill>
                  <a:schemeClr val="bg1"/>
                </a:solidFill>
              </a:rPr>
              <a:t>Assigns tablets to tablet servers</a:t>
            </a:r>
          </a:p>
          <a:p>
            <a:r>
              <a:rPr lang="en-US" sz="2800">
                <a:solidFill>
                  <a:schemeClr val="bg1"/>
                </a:solidFill>
              </a:rPr>
              <a:t> Detects addition and expiration of tablet servers</a:t>
            </a:r>
          </a:p>
          <a:p>
            <a:r>
              <a:rPr lang="en-US" sz="2800">
                <a:solidFill>
                  <a:schemeClr val="bg1"/>
                </a:solidFill>
              </a:rPr>
              <a:t> Balances tablet server load</a:t>
            </a:r>
          </a:p>
          <a:p>
            <a:r>
              <a:rPr lang="en-US" sz="2800">
                <a:solidFill>
                  <a:schemeClr val="bg1"/>
                </a:solidFill>
              </a:rPr>
              <a:t> Handles garbage collection</a:t>
            </a:r>
          </a:p>
          <a:p>
            <a:r>
              <a:rPr lang="en-US" sz="2800">
                <a:solidFill>
                  <a:schemeClr val="bg1"/>
                </a:solidFill>
              </a:rPr>
              <a:t> Handles schema changes</a:t>
            </a:r>
          </a:p>
        </p:txBody>
      </p:sp>
    </p:spTree>
    <p:extLst>
      <p:ext uri="{BB962C8B-B14F-4D97-AF65-F5344CB8AC3E}">
        <p14:creationId xmlns:p14="http://schemas.microsoft.com/office/powerpoint/2010/main" val="199878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095E-1760-7841-A2C5-5FDC52AB6EBC}"/>
              </a:ext>
            </a:extLst>
          </p:cNvPr>
          <p:cNvSpPr>
            <a:spLocks noGrp="1"/>
          </p:cNvSpPr>
          <p:nvPr>
            <p:ph type="title"/>
          </p:nvPr>
        </p:nvSpPr>
        <p:spPr/>
        <p:txBody>
          <a:bodyPr>
            <a:normAutofit/>
          </a:bodyPr>
          <a:lstStyle/>
          <a:p>
            <a:pPr algn="ctr"/>
            <a:r>
              <a:rPr lang="en-US" sz="6000" b="1">
                <a:solidFill>
                  <a:schemeClr val="bg1"/>
                </a:solidFill>
              </a:rPr>
              <a:t>Bigtable Tablet Servers</a:t>
            </a:r>
          </a:p>
        </p:txBody>
      </p:sp>
      <p:sp>
        <p:nvSpPr>
          <p:cNvPr id="3" name="Content Placeholder 2">
            <a:extLst>
              <a:ext uri="{FF2B5EF4-FFF2-40B4-BE49-F238E27FC236}">
                <a16:creationId xmlns:a16="http://schemas.microsoft.com/office/drawing/2014/main" id="{C8A8B4FB-2F45-DF4C-96AB-0CD2F2CDD3B5}"/>
              </a:ext>
            </a:extLst>
          </p:cNvPr>
          <p:cNvSpPr>
            <a:spLocks noGrp="1"/>
          </p:cNvSpPr>
          <p:nvPr>
            <p:ph idx="1"/>
          </p:nvPr>
        </p:nvSpPr>
        <p:spPr/>
        <p:txBody>
          <a:bodyPr>
            <a:normAutofit/>
          </a:bodyPr>
          <a:lstStyle/>
          <a:p>
            <a:r>
              <a:rPr lang="en-US">
                <a:solidFill>
                  <a:schemeClr val="bg1"/>
                </a:solidFill>
              </a:rPr>
              <a:t>Each tablet server manages a set of tablets</a:t>
            </a:r>
          </a:p>
          <a:p>
            <a:r>
              <a:rPr lang="en-US">
                <a:solidFill>
                  <a:schemeClr val="bg1"/>
                </a:solidFill>
              </a:rPr>
              <a:t>Typically between ten to a thousand tablets</a:t>
            </a:r>
          </a:p>
          <a:p>
            <a:r>
              <a:rPr lang="en-US">
                <a:solidFill>
                  <a:schemeClr val="bg1"/>
                </a:solidFill>
              </a:rPr>
              <a:t> Each 100-200 MB by default</a:t>
            </a:r>
          </a:p>
          <a:p>
            <a:r>
              <a:rPr lang="en-US">
                <a:solidFill>
                  <a:schemeClr val="bg1"/>
                </a:solidFill>
              </a:rPr>
              <a:t>Handles read and write requests to the tablets</a:t>
            </a:r>
          </a:p>
          <a:p>
            <a:r>
              <a:rPr lang="en-US">
                <a:solidFill>
                  <a:schemeClr val="bg1"/>
                </a:solidFill>
              </a:rPr>
              <a:t> Splits tablets that have grown too large</a:t>
            </a:r>
          </a:p>
        </p:txBody>
      </p:sp>
    </p:spTree>
    <p:extLst>
      <p:ext uri="{BB962C8B-B14F-4D97-AF65-F5344CB8AC3E}">
        <p14:creationId xmlns:p14="http://schemas.microsoft.com/office/powerpoint/2010/main" val="149329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89E9-98BE-F749-A329-96C78EEF515C}"/>
              </a:ext>
            </a:extLst>
          </p:cNvPr>
          <p:cNvSpPr>
            <a:spLocks noGrp="1"/>
          </p:cNvSpPr>
          <p:nvPr>
            <p:ph type="title"/>
          </p:nvPr>
        </p:nvSpPr>
        <p:spPr>
          <a:xfrm>
            <a:off x="1143001" y="0"/>
            <a:ext cx="9905998" cy="1478570"/>
          </a:xfrm>
        </p:spPr>
        <p:txBody>
          <a:bodyPr>
            <a:normAutofit/>
          </a:bodyPr>
          <a:lstStyle/>
          <a:p>
            <a:pPr algn="ctr"/>
            <a:r>
              <a:rPr lang="en-US" sz="6000" b="1">
                <a:solidFill>
                  <a:schemeClr val="bg1"/>
                </a:solidFill>
              </a:rPr>
              <a:t>Tablet Assignment</a:t>
            </a:r>
          </a:p>
        </p:txBody>
      </p:sp>
      <p:sp>
        <p:nvSpPr>
          <p:cNvPr id="3" name="Content Placeholder 2">
            <a:extLst>
              <a:ext uri="{FF2B5EF4-FFF2-40B4-BE49-F238E27FC236}">
                <a16:creationId xmlns:a16="http://schemas.microsoft.com/office/drawing/2014/main" id="{9028ADE4-920A-194D-BF1B-3CA266D38879}"/>
              </a:ext>
            </a:extLst>
          </p:cNvPr>
          <p:cNvSpPr>
            <a:spLocks noGrp="1"/>
          </p:cNvSpPr>
          <p:nvPr>
            <p:ph idx="1"/>
          </p:nvPr>
        </p:nvSpPr>
        <p:spPr>
          <a:xfrm>
            <a:off x="1302147" y="1478570"/>
            <a:ext cx="9905999" cy="4742458"/>
          </a:xfrm>
        </p:spPr>
        <p:txBody>
          <a:bodyPr>
            <a:normAutofit fontScale="25000" lnSpcReduction="20000"/>
          </a:bodyPr>
          <a:lstStyle/>
          <a:p>
            <a:r>
              <a:rPr lang="en-US" sz="9600" b="1">
                <a:solidFill>
                  <a:schemeClr val="bg1"/>
                </a:solidFill>
              </a:rPr>
              <a:t>Master keeps track of:</a:t>
            </a:r>
          </a:p>
          <a:p>
            <a:pPr marL="0" indent="0">
              <a:buNone/>
            </a:pPr>
            <a:r>
              <a:rPr lang="en-US" sz="4200">
                <a:solidFill>
                  <a:schemeClr val="bg1"/>
                </a:solidFill>
              </a:rPr>
              <a:t>– </a:t>
            </a:r>
            <a:r>
              <a:rPr lang="en-US" sz="8000">
                <a:solidFill>
                  <a:schemeClr val="bg1"/>
                </a:solidFill>
              </a:rPr>
              <a:t>Set of live tablet servers</a:t>
            </a:r>
          </a:p>
          <a:p>
            <a:pPr marL="0" indent="0">
              <a:buNone/>
            </a:pPr>
            <a:r>
              <a:rPr lang="en-US" sz="8000">
                <a:solidFill>
                  <a:schemeClr val="bg1"/>
                </a:solidFill>
              </a:rPr>
              <a:t>– Assignment of tablets to tablet servers</a:t>
            </a:r>
          </a:p>
          <a:p>
            <a:pPr marL="0" indent="0">
              <a:buNone/>
            </a:pPr>
            <a:r>
              <a:rPr lang="en-US" sz="8000">
                <a:solidFill>
                  <a:schemeClr val="bg1"/>
                </a:solidFill>
              </a:rPr>
              <a:t>– Unassigned tablets</a:t>
            </a:r>
          </a:p>
          <a:p>
            <a:r>
              <a:rPr lang="en-US" sz="7400" b="1">
                <a:solidFill>
                  <a:schemeClr val="bg1"/>
                </a:solidFill>
              </a:rPr>
              <a:t>Each tablet is assigned to one tablet server at a time</a:t>
            </a:r>
          </a:p>
          <a:p>
            <a:pPr marL="0" indent="0">
              <a:buNone/>
            </a:pPr>
            <a:r>
              <a:rPr lang="en-US"/>
              <a:t>– </a:t>
            </a:r>
            <a:r>
              <a:rPr lang="en-US" sz="6200">
                <a:solidFill>
                  <a:schemeClr val="bg1"/>
                </a:solidFill>
              </a:rPr>
              <a:t>Tablet server maintains an exclusive lock on a file in Chubby</a:t>
            </a:r>
          </a:p>
          <a:p>
            <a:pPr marL="0" indent="0">
              <a:buNone/>
            </a:pPr>
            <a:r>
              <a:rPr lang="en-US" sz="6200">
                <a:solidFill>
                  <a:schemeClr val="bg1"/>
                </a:solidFill>
              </a:rPr>
              <a:t>– Master monitors tablet servers and handles assignment</a:t>
            </a:r>
          </a:p>
          <a:p>
            <a:r>
              <a:rPr lang="en-US"/>
              <a:t> </a:t>
            </a:r>
            <a:r>
              <a:rPr lang="en-US" sz="9600" b="1">
                <a:solidFill>
                  <a:schemeClr val="bg1"/>
                </a:solidFill>
              </a:rPr>
              <a:t>Changes to tablet structure</a:t>
            </a:r>
          </a:p>
          <a:p>
            <a:pPr marL="0" indent="0">
              <a:buNone/>
            </a:pPr>
            <a:r>
              <a:rPr lang="en-US" sz="8000">
                <a:solidFill>
                  <a:schemeClr val="bg1"/>
                </a:solidFill>
              </a:rPr>
              <a:t>– Table creation/deletion (master initiated)</a:t>
            </a:r>
          </a:p>
          <a:p>
            <a:pPr marL="0" indent="0">
              <a:buNone/>
            </a:pPr>
            <a:r>
              <a:rPr lang="en-US" sz="8000">
                <a:solidFill>
                  <a:schemeClr val="bg1"/>
                </a:solidFill>
              </a:rPr>
              <a:t>– Tablet merging (master initiated)</a:t>
            </a:r>
          </a:p>
          <a:p>
            <a:pPr marL="0" indent="0">
              <a:buNone/>
            </a:pPr>
            <a:r>
              <a:rPr lang="en-US" sz="8000">
                <a:solidFill>
                  <a:schemeClr val="bg1"/>
                </a:solidFill>
              </a:rPr>
              <a:t>– Tablet splitting (tablet server initiated)</a:t>
            </a:r>
          </a:p>
        </p:txBody>
      </p:sp>
    </p:spTree>
    <p:extLst>
      <p:ext uri="{BB962C8B-B14F-4D97-AF65-F5344CB8AC3E}">
        <p14:creationId xmlns:p14="http://schemas.microsoft.com/office/powerpoint/2010/main" val="3824694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BC2-0A71-944F-BF5F-A8D6E835EAD0}"/>
              </a:ext>
            </a:extLst>
          </p:cNvPr>
          <p:cNvSpPr>
            <a:spLocks noGrp="1"/>
          </p:cNvSpPr>
          <p:nvPr>
            <p:ph type="title"/>
          </p:nvPr>
        </p:nvSpPr>
        <p:spPr>
          <a:xfrm>
            <a:off x="1141413" y="582799"/>
            <a:ext cx="9905998" cy="1478570"/>
          </a:xfrm>
        </p:spPr>
        <p:txBody>
          <a:bodyPr>
            <a:normAutofit/>
          </a:bodyPr>
          <a:lstStyle/>
          <a:p>
            <a:pPr algn="ctr"/>
            <a:r>
              <a:rPr lang="en-US" sz="6000" b="1">
                <a:solidFill>
                  <a:schemeClr val="bg1"/>
                </a:solidFill>
              </a:rPr>
              <a:t>Bigtable architecture</a:t>
            </a:r>
          </a:p>
        </p:txBody>
      </p:sp>
      <p:sp>
        <p:nvSpPr>
          <p:cNvPr id="3" name="Content Placeholder 2">
            <a:extLst>
              <a:ext uri="{FF2B5EF4-FFF2-40B4-BE49-F238E27FC236}">
                <a16:creationId xmlns:a16="http://schemas.microsoft.com/office/drawing/2014/main" id="{193B9865-DC54-3445-BD9F-7AFAFF3E648C}"/>
              </a:ext>
            </a:extLst>
          </p:cNvPr>
          <p:cNvSpPr>
            <a:spLocks noGrp="1"/>
          </p:cNvSpPr>
          <p:nvPr>
            <p:ph idx="1"/>
          </p:nvPr>
        </p:nvSpPr>
        <p:spPr>
          <a:xfrm>
            <a:off x="928687" y="2414377"/>
            <a:ext cx="10662047" cy="2586248"/>
          </a:xfrm>
        </p:spPr>
        <p:txBody>
          <a:bodyPr>
            <a:normAutofit lnSpcReduction="10000"/>
          </a:bodyPr>
          <a:lstStyle/>
          <a:p>
            <a:r>
              <a:rPr lang="en-US" sz="2800" b="0" i="0">
                <a:solidFill>
                  <a:srgbClr val="202124"/>
                </a:solidFill>
                <a:effectLst/>
                <a:latin typeface="Roboto" panose="02000000000000000000" pitchFamily="2" charset="0"/>
              </a:rPr>
              <a:t>The following diagram shows a simplified version of Bigtable's overall architecture:</a:t>
            </a:r>
          </a:p>
          <a:p>
            <a:r>
              <a:rPr lang="en-US" sz="2800">
                <a:solidFill>
                  <a:schemeClr val="bg1"/>
                </a:solidFill>
              </a:rPr>
              <a:t>As the diagram illustrates, all client requests go through a frontend server before they are sent to a Bigtable node. </a:t>
            </a:r>
            <a:br>
              <a:rPr lang="en-US"/>
            </a:br>
            <a:endParaRPr lang="en-US"/>
          </a:p>
        </p:txBody>
      </p:sp>
    </p:spTree>
    <p:extLst>
      <p:ext uri="{BB962C8B-B14F-4D97-AF65-F5344CB8AC3E}">
        <p14:creationId xmlns:p14="http://schemas.microsoft.com/office/powerpoint/2010/main" val="144346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A1E6-9844-CC41-9634-19ADE430F664}"/>
              </a:ext>
            </a:extLst>
          </p:cNvPr>
          <p:cNvSpPr>
            <a:spLocks noGrp="1"/>
          </p:cNvSpPr>
          <p:nvPr>
            <p:ph type="title"/>
          </p:nvPr>
        </p:nvSpPr>
        <p:spPr>
          <a:xfrm>
            <a:off x="3213100" y="479913"/>
            <a:ext cx="9905998" cy="1478570"/>
          </a:xfrm>
        </p:spPr>
        <p:txBody>
          <a:bodyPr>
            <a:normAutofit/>
          </a:bodyPr>
          <a:lstStyle/>
          <a:p>
            <a:r>
              <a:rPr lang="en-US" sz="6000" b="1">
                <a:solidFill>
                  <a:schemeClr val="bg1"/>
                </a:solidFill>
              </a:rPr>
              <a:t>Oracle Big Data </a:t>
            </a:r>
          </a:p>
        </p:txBody>
      </p:sp>
      <p:sp>
        <p:nvSpPr>
          <p:cNvPr id="3" name="Content Placeholder 2">
            <a:extLst>
              <a:ext uri="{FF2B5EF4-FFF2-40B4-BE49-F238E27FC236}">
                <a16:creationId xmlns:a16="http://schemas.microsoft.com/office/drawing/2014/main" id="{A0272314-3A7A-3149-881B-185F4447BC09}"/>
              </a:ext>
            </a:extLst>
          </p:cNvPr>
          <p:cNvSpPr>
            <a:spLocks noGrp="1"/>
          </p:cNvSpPr>
          <p:nvPr>
            <p:ph idx="1"/>
          </p:nvPr>
        </p:nvSpPr>
        <p:spPr>
          <a:xfrm>
            <a:off x="1141412" y="2097088"/>
            <a:ext cx="9905999" cy="3541714"/>
          </a:xfrm>
        </p:spPr>
        <p:txBody>
          <a:bodyPr>
            <a:noAutofit/>
          </a:bodyPr>
          <a:lstStyle/>
          <a:p>
            <a:pPr marL="0" indent="0">
              <a:buNone/>
            </a:pPr>
            <a:r>
              <a:rPr lang="en-US" sz="2800">
                <a:solidFill>
                  <a:schemeClr val="bg1"/>
                </a:solidFill>
              </a:rPr>
              <a:t>Oracle is the first vendor to offer a complete and integrated solution to address the full spectrum of enterprise big data requirements. Oracle’s big dua strategy is centered on the idea that you can extend your current enterprise information architecture to incorporate big data. New big data technologies, such as Hadoop and Oracle NoSQL. Database, run alongside your Oracle data warehouse to deliver business value and address big data requirements</a:t>
            </a:r>
          </a:p>
        </p:txBody>
      </p:sp>
    </p:spTree>
    <p:extLst>
      <p:ext uri="{BB962C8B-B14F-4D97-AF65-F5344CB8AC3E}">
        <p14:creationId xmlns:p14="http://schemas.microsoft.com/office/powerpoint/2010/main" val="375277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D89D-A05A-CC4D-8207-B44A82D60E7D}"/>
              </a:ext>
            </a:extLst>
          </p:cNvPr>
          <p:cNvSpPr>
            <a:spLocks noGrp="1"/>
          </p:cNvSpPr>
          <p:nvPr>
            <p:ph type="title"/>
          </p:nvPr>
        </p:nvSpPr>
        <p:spPr>
          <a:xfrm>
            <a:off x="1141413" y="618516"/>
            <a:ext cx="9431337" cy="792374"/>
          </a:xfrm>
        </p:spPr>
        <p:txBody>
          <a:bodyPr/>
          <a:lstStyle/>
          <a:p>
            <a:endParaRPr lang="en-US"/>
          </a:p>
        </p:txBody>
      </p:sp>
      <p:pic>
        <p:nvPicPr>
          <p:cNvPr id="5" name="Content Placeholder 4">
            <a:extLst>
              <a:ext uri="{FF2B5EF4-FFF2-40B4-BE49-F238E27FC236}">
                <a16:creationId xmlns:a16="http://schemas.microsoft.com/office/drawing/2014/main" id="{343AA22C-35D6-C944-96DF-FAAD31A1EFF4}"/>
              </a:ext>
            </a:extLst>
          </p:cNvPr>
          <p:cNvPicPr>
            <a:picLocks noGrp="1" noChangeAspect="1"/>
          </p:cNvPicPr>
          <p:nvPr>
            <p:ph idx="1"/>
          </p:nvPr>
        </p:nvPicPr>
        <p:blipFill>
          <a:blip r:embed="rId2"/>
          <a:stretch>
            <a:fillRect/>
          </a:stretch>
        </p:blipFill>
        <p:spPr>
          <a:xfrm>
            <a:off x="857250" y="368484"/>
            <a:ext cx="10519172" cy="5870999"/>
          </a:xfrm>
          <a:prstGeom prst="rect">
            <a:avLst/>
          </a:prstGeom>
        </p:spPr>
      </p:pic>
    </p:spTree>
    <p:extLst>
      <p:ext uri="{BB962C8B-B14F-4D97-AF65-F5344CB8AC3E}">
        <p14:creationId xmlns:p14="http://schemas.microsoft.com/office/powerpoint/2010/main" val="96419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3898-5291-0C4C-B5B3-E5956D421956}"/>
              </a:ext>
            </a:extLst>
          </p:cNvPr>
          <p:cNvSpPr>
            <a:spLocks noGrp="1"/>
          </p:cNvSpPr>
          <p:nvPr>
            <p:ph type="title"/>
          </p:nvPr>
        </p:nvSpPr>
        <p:spPr/>
        <p:txBody>
          <a:bodyPr/>
          <a:lstStyle/>
          <a:p>
            <a:r>
              <a:rPr lang="en-US"/>
              <a:t>          </a:t>
            </a:r>
            <a:r>
              <a:rPr lang="en-US" sz="6000" b="1">
                <a:solidFill>
                  <a:schemeClr val="bg1"/>
                </a:solidFill>
              </a:rPr>
              <a:t>Bigtable architecture</a:t>
            </a:r>
          </a:p>
        </p:txBody>
      </p:sp>
      <p:sp>
        <p:nvSpPr>
          <p:cNvPr id="3" name="Content Placeholder 2">
            <a:extLst>
              <a:ext uri="{FF2B5EF4-FFF2-40B4-BE49-F238E27FC236}">
                <a16:creationId xmlns:a16="http://schemas.microsoft.com/office/drawing/2014/main" id="{0C093DF5-05AC-4248-A8FB-9500F19D0D65}"/>
              </a:ext>
            </a:extLst>
          </p:cNvPr>
          <p:cNvSpPr>
            <a:spLocks noGrp="1"/>
          </p:cNvSpPr>
          <p:nvPr>
            <p:ph idx="1"/>
          </p:nvPr>
        </p:nvSpPr>
        <p:spPr/>
        <p:txBody>
          <a:bodyPr>
            <a:noAutofit/>
          </a:bodyPr>
          <a:lstStyle/>
          <a:p>
            <a:r>
              <a:rPr lang="en-US" sz="2800">
                <a:solidFill>
                  <a:schemeClr val="bg1"/>
                </a:solidFill>
              </a:rPr>
              <a:t>Each node in the cluster handles a subset of the requests to the cluster. By adding nodes to a cluster, you can increase the number of simultaneous requests that the cluster can handle. Adding nodes also increases the maximum throughput for the cluster. If you enable replication by adding additional clusters, you can also send different types of traffic to different clusters. Then if one cluster becomes unavailable, you can fail over to another cluster.</a:t>
            </a:r>
          </a:p>
        </p:txBody>
      </p:sp>
    </p:spTree>
    <p:extLst>
      <p:ext uri="{BB962C8B-B14F-4D97-AF65-F5344CB8AC3E}">
        <p14:creationId xmlns:p14="http://schemas.microsoft.com/office/powerpoint/2010/main" val="1988440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6A4B-785F-5049-902D-316EF2132210}"/>
              </a:ext>
            </a:extLst>
          </p:cNvPr>
          <p:cNvSpPr>
            <a:spLocks noGrp="1"/>
          </p:cNvSpPr>
          <p:nvPr>
            <p:ph type="title"/>
          </p:nvPr>
        </p:nvSpPr>
        <p:spPr/>
        <p:txBody>
          <a:bodyPr>
            <a:normAutofit/>
          </a:bodyPr>
          <a:lstStyle/>
          <a:p>
            <a:r>
              <a:rPr lang="en-US" sz="6000" b="1">
                <a:solidFill>
                  <a:schemeClr val="bg1"/>
                </a:solidFill>
              </a:rPr>
              <a:t>Bigtable Applications</a:t>
            </a:r>
          </a:p>
        </p:txBody>
      </p:sp>
      <p:sp>
        <p:nvSpPr>
          <p:cNvPr id="3" name="Content Placeholder 2">
            <a:extLst>
              <a:ext uri="{FF2B5EF4-FFF2-40B4-BE49-F238E27FC236}">
                <a16:creationId xmlns:a16="http://schemas.microsoft.com/office/drawing/2014/main" id="{594C7F8D-F843-AC46-BEF5-8EEA0B93ABA4}"/>
              </a:ext>
            </a:extLst>
          </p:cNvPr>
          <p:cNvSpPr>
            <a:spLocks noGrp="1"/>
          </p:cNvSpPr>
          <p:nvPr>
            <p:ph idx="1"/>
          </p:nvPr>
        </p:nvSpPr>
        <p:spPr/>
        <p:txBody>
          <a:bodyPr>
            <a:normAutofit/>
          </a:bodyPr>
          <a:lstStyle/>
          <a:p>
            <a:r>
              <a:rPr lang="en-US" sz="2800">
                <a:solidFill>
                  <a:schemeClr val="bg1"/>
                </a:solidFill>
              </a:rPr>
              <a:t>Data source and data sink for MapReduce</a:t>
            </a:r>
          </a:p>
          <a:p>
            <a:r>
              <a:rPr lang="en-US" sz="2800">
                <a:solidFill>
                  <a:schemeClr val="bg1"/>
                </a:solidFill>
              </a:rPr>
              <a:t>Google’s web crawl</a:t>
            </a:r>
          </a:p>
          <a:p>
            <a:r>
              <a:rPr lang="en-US" sz="2800">
                <a:solidFill>
                  <a:schemeClr val="bg1"/>
                </a:solidFill>
              </a:rPr>
              <a:t>Google Earth</a:t>
            </a:r>
          </a:p>
          <a:p>
            <a:r>
              <a:rPr lang="en-US" sz="2800">
                <a:solidFill>
                  <a:schemeClr val="bg1"/>
                </a:solidFill>
              </a:rPr>
              <a:t>Google Analytics</a:t>
            </a:r>
          </a:p>
        </p:txBody>
      </p:sp>
    </p:spTree>
    <p:extLst>
      <p:ext uri="{BB962C8B-B14F-4D97-AF65-F5344CB8AC3E}">
        <p14:creationId xmlns:p14="http://schemas.microsoft.com/office/powerpoint/2010/main" val="77587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BB2E-7B8F-B048-98BF-67B5082B82C3}"/>
              </a:ext>
            </a:extLst>
          </p:cNvPr>
          <p:cNvSpPr>
            <a:spLocks noGrp="1"/>
          </p:cNvSpPr>
          <p:nvPr>
            <p:ph type="title"/>
          </p:nvPr>
        </p:nvSpPr>
        <p:spPr>
          <a:xfrm>
            <a:off x="1284288" y="0"/>
            <a:ext cx="9905998" cy="1478570"/>
          </a:xfrm>
        </p:spPr>
        <p:txBody>
          <a:bodyPr>
            <a:normAutofit/>
          </a:bodyPr>
          <a:lstStyle/>
          <a:p>
            <a:pPr algn="ctr"/>
            <a:r>
              <a:rPr lang="en-US" sz="6000" b="1">
                <a:solidFill>
                  <a:schemeClr val="bg1"/>
                </a:solidFill>
              </a:rPr>
              <a:t>DATA MODEL</a:t>
            </a:r>
          </a:p>
        </p:txBody>
      </p:sp>
      <p:sp>
        <p:nvSpPr>
          <p:cNvPr id="3" name="Content Placeholder 2">
            <a:extLst>
              <a:ext uri="{FF2B5EF4-FFF2-40B4-BE49-F238E27FC236}">
                <a16:creationId xmlns:a16="http://schemas.microsoft.com/office/drawing/2014/main" id="{8508A2EF-87E4-B54F-801C-F6E2AEB17E11}"/>
              </a:ext>
            </a:extLst>
          </p:cNvPr>
          <p:cNvSpPr>
            <a:spLocks noGrp="1"/>
          </p:cNvSpPr>
          <p:nvPr>
            <p:ph idx="1"/>
          </p:nvPr>
        </p:nvSpPr>
        <p:spPr>
          <a:xfrm>
            <a:off x="1141412" y="1478570"/>
            <a:ext cx="9905999" cy="4947179"/>
          </a:xfrm>
        </p:spPr>
        <p:txBody>
          <a:bodyPr/>
          <a:lstStyle/>
          <a:p>
            <a:r>
              <a:rPr lang="en-US"/>
              <a:t>Bigtable is a sparse, distributed, multilevel map which indexed by a combination of row ,column and timestamp values.</a:t>
            </a:r>
          </a:p>
          <a:p>
            <a:endParaRPr lang="en-US"/>
          </a:p>
        </p:txBody>
      </p:sp>
      <p:pic>
        <p:nvPicPr>
          <p:cNvPr id="6" name="Picture 5">
            <a:extLst>
              <a:ext uri="{FF2B5EF4-FFF2-40B4-BE49-F238E27FC236}">
                <a16:creationId xmlns:a16="http://schemas.microsoft.com/office/drawing/2014/main" id="{681373A3-F7D4-EA4F-BC56-BEE950EEC7A1}"/>
              </a:ext>
            </a:extLst>
          </p:cNvPr>
          <p:cNvPicPr>
            <a:picLocks noChangeAspect="1"/>
          </p:cNvPicPr>
          <p:nvPr/>
        </p:nvPicPr>
        <p:blipFill>
          <a:blip r:embed="rId2"/>
          <a:stretch>
            <a:fillRect/>
          </a:stretch>
        </p:blipFill>
        <p:spPr>
          <a:xfrm>
            <a:off x="1607344" y="2821781"/>
            <a:ext cx="8322469" cy="3603968"/>
          </a:xfrm>
          <a:prstGeom prst="rect">
            <a:avLst/>
          </a:prstGeom>
        </p:spPr>
      </p:pic>
    </p:spTree>
    <p:extLst>
      <p:ext uri="{BB962C8B-B14F-4D97-AF65-F5344CB8AC3E}">
        <p14:creationId xmlns:p14="http://schemas.microsoft.com/office/powerpoint/2010/main" val="3894112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5EEA-E95E-1B4F-8846-1AD8449D3AD8}"/>
              </a:ext>
            </a:extLst>
          </p:cNvPr>
          <p:cNvSpPr>
            <a:spLocks noGrp="1"/>
          </p:cNvSpPr>
          <p:nvPr>
            <p:ph type="title"/>
          </p:nvPr>
        </p:nvSpPr>
        <p:spPr/>
        <p:txBody>
          <a:bodyPr>
            <a:normAutofit/>
          </a:bodyPr>
          <a:lstStyle/>
          <a:p>
            <a:r>
              <a:rPr lang="en-US" sz="6000" b="1">
                <a:solidFill>
                  <a:schemeClr val="bg1"/>
                </a:solidFill>
              </a:rPr>
              <a:t>DATA MODAL </a:t>
            </a:r>
          </a:p>
        </p:txBody>
      </p:sp>
      <p:sp>
        <p:nvSpPr>
          <p:cNvPr id="3" name="Content Placeholder 2">
            <a:extLst>
              <a:ext uri="{FF2B5EF4-FFF2-40B4-BE49-F238E27FC236}">
                <a16:creationId xmlns:a16="http://schemas.microsoft.com/office/drawing/2014/main" id="{7F82B742-E23C-6D4F-A379-FF76A41B5104}"/>
              </a:ext>
            </a:extLst>
          </p:cNvPr>
          <p:cNvSpPr>
            <a:spLocks noGrp="1"/>
          </p:cNvSpPr>
          <p:nvPr>
            <p:ph idx="1"/>
          </p:nvPr>
        </p:nvSpPr>
        <p:spPr>
          <a:xfrm>
            <a:off x="1177131" y="2258417"/>
            <a:ext cx="9905999" cy="3541714"/>
          </a:xfrm>
        </p:spPr>
        <p:txBody>
          <a:bodyPr>
            <a:normAutofit/>
          </a:bodyPr>
          <a:lstStyle/>
          <a:p>
            <a:r>
              <a:rPr lang="en-US" sz="2800">
                <a:solidFill>
                  <a:schemeClr val="bg1"/>
                </a:solidFill>
              </a:rPr>
              <a:t>Above figure demonstrates how Bigtable can store multiple values (instances) of data in a single cell using timestamp, it shows multiple versions of html pages stored at different values of timestamp. This feature makes Bigtable a truly multidimensional map.</a:t>
            </a:r>
          </a:p>
        </p:txBody>
      </p:sp>
    </p:spTree>
    <p:extLst>
      <p:ext uri="{BB962C8B-B14F-4D97-AF65-F5344CB8AC3E}">
        <p14:creationId xmlns:p14="http://schemas.microsoft.com/office/powerpoint/2010/main" val="877780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4FE0-C8DC-6941-8C75-0BA452CD8089}"/>
              </a:ext>
            </a:extLst>
          </p:cNvPr>
          <p:cNvSpPr>
            <a:spLocks noGrp="1"/>
          </p:cNvSpPr>
          <p:nvPr>
            <p:ph type="title"/>
          </p:nvPr>
        </p:nvSpPr>
        <p:spPr/>
        <p:txBody>
          <a:bodyPr>
            <a:normAutofit/>
          </a:bodyPr>
          <a:lstStyle/>
          <a:p>
            <a:pPr algn="ctr"/>
            <a:r>
              <a:rPr lang="en-US" sz="6000" b="1">
                <a:solidFill>
                  <a:schemeClr val="bg1"/>
                </a:solidFill>
              </a:rPr>
              <a:t>Row</a:t>
            </a:r>
          </a:p>
        </p:txBody>
      </p:sp>
      <p:sp>
        <p:nvSpPr>
          <p:cNvPr id="3" name="Content Placeholder 2">
            <a:extLst>
              <a:ext uri="{FF2B5EF4-FFF2-40B4-BE49-F238E27FC236}">
                <a16:creationId xmlns:a16="http://schemas.microsoft.com/office/drawing/2014/main" id="{7845088D-8ECC-3D42-A249-1A39CCE95A75}"/>
              </a:ext>
            </a:extLst>
          </p:cNvPr>
          <p:cNvSpPr>
            <a:spLocks noGrp="1"/>
          </p:cNvSpPr>
          <p:nvPr>
            <p:ph idx="1"/>
          </p:nvPr>
        </p:nvSpPr>
        <p:spPr/>
        <p:txBody>
          <a:bodyPr/>
          <a:lstStyle/>
          <a:p>
            <a:r>
              <a:rPr lang="en-US">
                <a:solidFill>
                  <a:schemeClr val="bg1"/>
                </a:solidFill>
              </a:rPr>
              <a:t>Row keys are arbitrary strings up to 64 KB of size. 
Multiple contiguous rows grouped together is called a tablet. </a:t>
            </a:r>
          </a:p>
          <a:p>
            <a:r>
              <a:rPr lang="en-US">
                <a:solidFill>
                  <a:schemeClr val="bg1"/>
                </a:solidFill>
              </a:rPr>
              <a:t>One tablet can hold up to 100–200 MB of data.</a:t>
            </a:r>
          </a:p>
          <a:p>
            <a:endParaRPr lang="en-US">
              <a:solidFill>
                <a:schemeClr val="bg1"/>
              </a:solidFill>
            </a:endParaRPr>
          </a:p>
        </p:txBody>
      </p:sp>
    </p:spTree>
    <p:extLst>
      <p:ext uri="{BB962C8B-B14F-4D97-AF65-F5344CB8AC3E}">
        <p14:creationId xmlns:p14="http://schemas.microsoft.com/office/powerpoint/2010/main" val="106447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B351-238E-7A47-B34A-4B7F50B86613}"/>
              </a:ext>
            </a:extLst>
          </p:cNvPr>
          <p:cNvSpPr>
            <a:spLocks noGrp="1"/>
          </p:cNvSpPr>
          <p:nvPr>
            <p:ph type="title"/>
          </p:nvPr>
        </p:nvSpPr>
        <p:spPr/>
        <p:txBody>
          <a:bodyPr>
            <a:normAutofit/>
          </a:bodyPr>
          <a:lstStyle/>
          <a:p>
            <a:pPr algn="ctr"/>
            <a:r>
              <a:rPr lang="en-US" sz="6000" b="1">
                <a:solidFill>
                  <a:schemeClr val="bg1"/>
                </a:solidFill>
              </a:rPr>
              <a:t>COLUMN</a:t>
            </a:r>
          </a:p>
        </p:txBody>
      </p:sp>
      <p:sp>
        <p:nvSpPr>
          <p:cNvPr id="3" name="Content Placeholder 2">
            <a:extLst>
              <a:ext uri="{FF2B5EF4-FFF2-40B4-BE49-F238E27FC236}">
                <a16:creationId xmlns:a16="http://schemas.microsoft.com/office/drawing/2014/main" id="{0F905F8D-4311-3843-8926-271A76B77924}"/>
              </a:ext>
            </a:extLst>
          </p:cNvPr>
          <p:cNvSpPr>
            <a:spLocks noGrp="1"/>
          </p:cNvSpPr>
          <p:nvPr>
            <p:ph idx="1"/>
          </p:nvPr>
        </p:nvSpPr>
        <p:spPr/>
        <p:txBody>
          <a:bodyPr/>
          <a:lstStyle/>
          <a:p>
            <a:pPr marL="0" indent="0">
              <a:buNone/>
            </a:pPr>
            <a:r>
              <a:rPr lang="en-US">
                <a:solidFill>
                  <a:schemeClr val="bg1"/>
                </a:solidFill>
              </a:rPr>
              <a:t>Column keys are also strings having a two level naming structure which has column family and optional qualifiers.
Column name → family : optional_qualifier</a:t>
            </a:r>
          </a:p>
          <a:p>
            <a:pPr marL="0" indent="0">
              <a:buNone/>
            </a:pPr>
            <a:r>
              <a:rPr lang="en-US">
                <a:solidFill>
                  <a:schemeClr val="bg1"/>
                </a:solidFill>
              </a:rPr>
              <a:t>Column family are the basic unit of access control. 
</a:t>
            </a:r>
          </a:p>
        </p:txBody>
      </p:sp>
    </p:spTree>
    <p:extLst>
      <p:ext uri="{BB962C8B-B14F-4D97-AF65-F5344CB8AC3E}">
        <p14:creationId xmlns:p14="http://schemas.microsoft.com/office/powerpoint/2010/main" val="218159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32BE-56A0-0342-BBF8-B806B96857B9}"/>
              </a:ext>
            </a:extLst>
          </p:cNvPr>
          <p:cNvSpPr>
            <a:spLocks noGrp="1"/>
          </p:cNvSpPr>
          <p:nvPr>
            <p:ph type="title"/>
          </p:nvPr>
        </p:nvSpPr>
        <p:spPr/>
        <p:txBody>
          <a:bodyPr>
            <a:normAutofit/>
          </a:bodyPr>
          <a:lstStyle/>
          <a:p>
            <a:pPr algn="ctr"/>
            <a:r>
              <a:rPr lang="en-US" sz="6000" b="1">
                <a:solidFill>
                  <a:schemeClr val="bg1"/>
                </a:solidFill>
              </a:rPr>
              <a:t>TIMEsTAmPS</a:t>
            </a:r>
          </a:p>
        </p:txBody>
      </p:sp>
      <p:sp>
        <p:nvSpPr>
          <p:cNvPr id="3" name="Content Placeholder 2">
            <a:extLst>
              <a:ext uri="{FF2B5EF4-FFF2-40B4-BE49-F238E27FC236}">
                <a16:creationId xmlns:a16="http://schemas.microsoft.com/office/drawing/2014/main" id="{7E390499-FFC9-E24B-9A1B-C971242CAF04}"/>
              </a:ext>
            </a:extLst>
          </p:cNvPr>
          <p:cNvSpPr>
            <a:spLocks noGrp="1"/>
          </p:cNvSpPr>
          <p:nvPr>
            <p:ph idx="1"/>
          </p:nvPr>
        </p:nvSpPr>
        <p:spPr/>
        <p:txBody>
          <a:bodyPr>
            <a:normAutofit/>
          </a:bodyPr>
          <a:lstStyle/>
          <a:p>
            <a:r>
              <a:rPr lang="en-US" sz="2800">
                <a:solidFill>
                  <a:schemeClr val="bg1"/>
                </a:solidFill>
              </a:rPr>
              <a:t>Since Bigtable can store multiple versions of data in a cell it uses timestamp values to index these multiple versions. Timestamp is a 64-bit integer value. This timestamp value can be set by the Bigtable or be explicitly set by the clients. Timestamps make it possible for clients to access most recent values or use values among a specific range of timestamp</a:t>
            </a:r>
          </a:p>
        </p:txBody>
      </p:sp>
    </p:spTree>
    <p:extLst>
      <p:ext uri="{BB962C8B-B14F-4D97-AF65-F5344CB8AC3E}">
        <p14:creationId xmlns:p14="http://schemas.microsoft.com/office/powerpoint/2010/main" val="22455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1A08-90A0-1246-9766-9284F29986E1}"/>
              </a:ext>
            </a:extLst>
          </p:cNvPr>
          <p:cNvSpPr>
            <a:spLocks noGrp="1"/>
          </p:cNvSpPr>
          <p:nvPr>
            <p:ph type="title"/>
          </p:nvPr>
        </p:nvSpPr>
        <p:spPr>
          <a:xfrm>
            <a:off x="1141412" y="0"/>
            <a:ext cx="9905998" cy="1478570"/>
          </a:xfrm>
        </p:spPr>
        <p:txBody>
          <a:bodyPr>
            <a:normAutofit/>
          </a:bodyPr>
          <a:lstStyle/>
          <a:p>
            <a:pPr algn="ctr"/>
            <a:r>
              <a:rPr lang="en-US" sz="6000" b="1">
                <a:solidFill>
                  <a:schemeClr val="bg1"/>
                </a:solidFill>
              </a:rPr>
              <a:t>Oracal big data</a:t>
            </a:r>
          </a:p>
        </p:txBody>
      </p:sp>
      <p:sp>
        <p:nvSpPr>
          <p:cNvPr id="3" name="Content Placeholder 2">
            <a:extLst>
              <a:ext uri="{FF2B5EF4-FFF2-40B4-BE49-F238E27FC236}">
                <a16:creationId xmlns:a16="http://schemas.microsoft.com/office/drawing/2014/main" id="{57432524-1755-CE4A-8FB3-45C5CFA2ECA9}"/>
              </a:ext>
            </a:extLst>
          </p:cNvPr>
          <p:cNvSpPr>
            <a:spLocks noGrp="1"/>
          </p:cNvSpPr>
          <p:nvPr>
            <p:ph idx="1"/>
          </p:nvPr>
        </p:nvSpPr>
        <p:spPr>
          <a:xfrm>
            <a:off x="1141412" y="1658143"/>
            <a:ext cx="9905999" cy="3541714"/>
          </a:xfrm>
        </p:spPr>
        <p:txBody>
          <a:bodyPr>
            <a:noAutofit/>
          </a:bodyPr>
          <a:lstStyle/>
          <a:p>
            <a:pPr marL="0" indent="0">
              <a:buNone/>
            </a:pPr>
            <a:r>
              <a:rPr lang="en-US" sz="2800">
                <a:solidFill>
                  <a:schemeClr val="bg1"/>
                </a:solidFill>
              </a:rPr>
              <a:t>Oracle is the first vendor to offer a complete and integrated solution to address the full spectrum of enterprise big data requirements. Oracle’s big dua strategy is centered on the idea that you can extend your current enterprise information architecture to incorporate big data. New big data technologies, such as Hadoop and Oracle NoSQL. Database, run alongside your Oracle data warehouse to deliver business value and address big data requirements</a:t>
            </a:r>
          </a:p>
        </p:txBody>
      </p:sp>
    </p:spTree>
    <p:extLst>
      <p:ext uri="{BB962C8B-B14F-4D97-AF65-F5344CB8AC3E}">
        <p14:creationId xmlns:p14="http://schemas.microsoft.com/office/powerpoint/2010/main" val="58703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CC7B-A3AF-1A49-9EE4-2B6CAC62A7BD}"/>
              </a:ext>
            </a:extLst>
          </p:cNvPr>
          <p:cNvSpPr>
            <a:spLocks noGrp="1"/>
          </p:cNvSpPr>
          <p:nvPr>
            <p:ph type="title"/>
          </p:nvPr>
        </p:nvSpPr>
        <p:spPr/>
        <p:txBody>
          <a:bodyPr>
            <a:normAutofit/>
          </a:bodyPr>
          <a:lstStyle/>
          <a:p>
            <a:r>
              <a:rPr lang="en-US" sz="6000" b="1">
                <a:solidFill>
                  <a:schemeClr val="bg1"/>
                </a:solidFill>
              </a:rPr>
              <a:t>Oracal big data </a:t>
            </a:r>
          </a:p>
        </p:txBody>
      </p:sp>
      <p:sp>
        <p:nvSpPr>
          <p:cNvPr id="3" name="Content Placeholder 2">
            <a:extLst>
              <a:ext uri="{FF2B5EF4-FFF2-40B4-BE49-F238E27FC236}">
                <a16:creationId xmlns:a16="http://schemas.microsoft.com/office/drawing/2014/main" id="{C6CB5F18-EED7-BA49-9622-A7C0521869F5}"/>
              </a:ext>
            </a:extLst>
          </p:cNvPr>
          <p:cNvSpPr>
            <a:spLocks noGrp="1"/>
          </p:cNvSpPr>
          <p:nvPr>
            <p:ph idx="1"/>
          </p:nvPr>
        </p:nvSpPr>
        <p:spPr/>
        <p:txBody>
          <a:bodyPr>
            <a:normAutofit/>
          </a:bodyPr>
          <a:lstStyle/>
          <a:p>
            <a:r>
              <a:rPr lang="en-US" sz="2800" b="1">
                <a:solidFill>
                  <a:schemeClr val="bg1"/>
                </a:solidFill>
              </a:rPr>
              <a:t>Oracle Big Data Service is an Oracle Cloud Infrastructure service designed for a diverse set of big data use cases and workloads. From short-lived clusters used to tackle specific tasks to long-lived clusters that manage large data lakes, Big Data Service scales to meet an organization’s requirements at a low cost and with the highest levels of security.</a:t>
            </a:r>
          </a:p>
        </p:txBody>
      </p:sp>
    </p:spTree>
    <p:extLst>
      <p:ext uri="{BB962C8B-B14F-4D97-AF65-F5344CB8AC3E}">
        <p14:creationId xmlns:p14="http://schemas.microsoft.com/office/powerpoint/2010/main" val="383057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4565-88DA-8E4A-BAB8-2931AB85E17D}"/>
              </a:ext>
            </a:extLst>
          </p:cNvPr>
          <p:cNvSpPr>
            <a:spLocks noGrp="1"/>
          </p:cNvSpPr>
          <p:nvPr>
            <p:ph type="title"/>
          </p:nvPr>
        </p:nvSpPr>
        <p:spPr/>
        <p:txBody>
          <a:bodyPr/>
          <a:lstStyle/>
          <a:p>
            <a:pPr algn="ctr"/>
            <a:r>
              <a:rPr lang="en-US" sz="6000" b="1">
                <a:solidFill>
                  <a:schemeClr val="bg1"/>
                </a:solidFill>
              </a:rPr>
              <a:t>Oracal big Data</a:t>
            </a:r>
            <a:r>
              <a:rPr lang="en-US"/>
              <a:t> </a:t>
            </a:r>
          </a:p>
        </p:txBody>
      </p:sp>
      <p:sp>
        <p:nvSpPr>
          <p:cNvPr id="3" name="Content Placeholder 2">
            <a:extLst>
              <a:ext uri="{FF2B5EF4-FFF2-40B4-BE49-F238E27FC236}">
                <a16:creationId xmlns:a16="http://schemas.microsoft.com/office/drawing/2014/main" id="{CADCD5DE-3CD2-894F-B016-29451846AFA6}"/>
              </a:ext>
            </a:extLst>
          </p:cNvPr>
          <p:cNvSpPr>
            <a:spLocks noGrp="1"/>
          </p:cNvSpPr>
          <p:nvPr>
            <p:ph idx="1"/>
          </p:nvPr>
        </p:nvSpPr>
        <p:spPr>
          <a:xfrm>
            <a:off x="1052115" y="2445940"/>
            <a:ext cx="9905999" cy="3541714"/>
          </a:xfrm>
        </p:spPr>
        <p:txBody>
          <a:bodyPr>
            <a:normAutofit/>
          </a:bodyPr>
          <a:lstStyle/>
          <a:p>
            <a:r>
              <a:rPr lang="en-US" sz="2800" b="1">
                <a:solidFill>
                  <a:schemeClr val="bg1"/>
                </a:solidFill>
              </a:rPr>
              <a:t>Oracle Big Data offers an integrated portfolio of products to help you organize and analyze your diverse data sources alongside your existing data to find new insights and capitalize on hidden relationships.</a:t>
            </a:r>
          </a:p>
        </p:txBody>
      </p:sp>
    </p:spTree>
    <p:extLst>
      <p:ext uri="{BB962C8B-B14F-4D97-AF65-F5344CB8AC3E}">
        <p14:creationId xmlns:p14="http://schemas.microsoft.com/office/powerpoint/2010/main" val="31052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8CEE-AEDB-D846-B074-077B25B0D608}"/>
              </a:ext>
            </a:extLst>
          </p:cNvPr>
          <p:cNvSpPr>
            <a:spLocks noGrp="1"/>
          </p:cNvSpPr>
          <p:nvPr>
            <p:ph type="title"/>
          </p:nvPr>
        </p:nvSpPr>
        <p:spPr>
          <a:xfrm>
            <a:off x="1462882" y="327514"/>
            <a:ext cx="9905998" cy="1478570"/>
          </a:xfrm>
        </p:spPr>
        <p:txBody>
          <a:bodyPr>
            <a:noAutofit/>
          </a:bodyPr>
          <a:lstStyle/>
          <a:p>
            <a:r>
              <a:rPr lang="en-US" sz="4400" b="1">
                <a:solidFill>
                  <a:schemeClr val="bg1"/>
                </a:solidFill>
              </a:rPr>
              <a:t>About Oracle Big Data Appliance</a:t>
            </a:r>
          </a:p>
        </p:txBody>
      </p:sp>
      <p:sp>
        <p:nvSpPr>
          <p:cNvPr id="3" name="Content Placeholder 2">
            <a:extLst>
              <a:ext uri="{FF2B5EF4-FFF2-40B4-BE49-F238E27FC236}">
                <a16:creationId xmlns:a16="http://schemas.microsoft.com/office/drawing/2014/main" id="{AC1ABA98-A2DB-8E40-8270-5CA42CC768F7}"/>
              </a:ext>
            </a:extLst>
          </p:cNvPr>
          <p:cNvSpPr>
            <a:spLocks noGrp="1"/>
          </p:cNvSpPr>
          <p:nvPr>
            <p:ph idx="1"/>
          </p:nvPr>
        </p:nvSpPr>
        <p:spPr>
          <a:xfrm>
            <a:off x="1143000" y="1658143"/>
            <a:ext cx="9905999" cy="3541714"/>
          </a:xfrm>
        </p:spPr>
        <p:txBody>
          <a:bodyPr>
            <a:noAutofit/>
          </a:bodyPr>
          <a:lstStyle/>
          <a:p>
            <a:pPr marL="0" indent="0">
              <a:buNone/>
            </a:pPr>
            <a:r>
              <a:rPr lang="en-US" b="1">
                <a:solidFill>
                  <a:schemeClr val="bg1"/>
                </a:solidFill>
              </a:rPr>
              <a:t>Oracle Big Data Appliance is an Oracle Engineered System. It is a big data platform optimized to capture and analyze the massive volumes of data generated by social media feeds, email, web logs, photographs, smart meters, sensors, and other devices.
Oracle Big Data Appliance works with Oracle Exadata Database Machine, other Oracle Database platforms, as well as Oracle Exalytics In-Memory Machine. Together, these systems provide advanced analysis of all data types, with enterprise-class performance, availability, supportability, and security.</a:t>
            </a:r>
          </a:p>
        </p:txBody>
      </p:sp>
    </p:spTree>
    <p:extLst>
      <p:ext uri="{BB962C8B-B14F-4D97-AF65-F5344CB8AC3E}">
        <p14:creationId xmlns:p14="http://schemas.microsoft.com/office/powerpoint/2010/main" val="423510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A24D-A62B-964E-83F7-35A805EFA300}"/>
              </a:ext>
            </a:extLst>
          </p:cNvPr>
          <p:cNvSpPr>
            <a:spLocks noGrp="1"/>
          </p:cNvSpPr>
          <p:nvPr>
            <p:ph type="title"/>
          </p:nvPr>
        </p:nvSpPr>
        <p:spPr/>
        <p:txBody>
          <a:bodyPr>
            <a:normAutofit/>
          </a:bodyPr>
          <a:lstStyle/>
          <a:p>
            <a:r>
              <a:rPr lang="en-US" sz="4400" b="1">
                <a:solidFill>
                  <a:schemeClr val="bg1"/>
                </a:solidFill>
              </a:rPr>
              <a:t>Oracle Big Data Appliance Rack                    Components</a:t>
            </a:r>
          </a:p>
        </p:txBody>
      </p:sp>
      <p:sp>
        <p:nvSpPr>
          <p:cNvPr id="3" name="Content Placeholder 2">
            <a:extLst>
              <a:ext uri="{FF2B5EF4-FFF2-40B4-BE49-F238E27FC236}">
                <a16:creationId xmlns:a16="http://schemas.microsoft.com/office/drawing/2014/main" id="{7665F234-0D41-2843-B011-F9A4108A83C9}"/>
              </a:ext>
            </a:extLst>
          </p:cNvPr>
          <p:cNvSpPr>
            <a:spLocks noGrp="1"/>
          </p:cNvSpPr>
          <p:nvPr>
            <p:ph idx="1"/>
          </p:nvPr>
        </p:nvSpPr>
        <p:spPr/>
        <p:txBody>
          <a:bodyPr>
            <a:normAutofit/>
          </a:bodyPr>
          <a:lstStyle/>
          <a:p>
            <a:pPr marL="0" indent="0">
              <a:buNone/>
            </a:pPr>
            <a:r>
              <a:rPr lang="en-US" sz="2800">
                <a:solidFill>
                  <a:schemeClr val="bg1"/>
                </a:solidFill>
              </a:rPr>
              <a:t>The Oracle Big Data Appliance consists of one or more racks of servers. Each rack includes network switches to connect to the appliance’s internal networks and to connect to the external data center network. Each rack is supported by two PDUs.
The table below lists the components of an Oracle Big Data Appliance rack.</a:t>
            </a:r>
          </a:p>
        </p:txBody>
      </p:sp>
    </p:spTree>
    <p:extLst>
      <p:ext uri="{BB962C8B-B14F-4D97-AF65-F5344CB8AC3E}">
        <p14:creationId xmlns:p14="http://schemas.microsoft.com/office/powerpoint/2010/main" val="387966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DBDF-93AA-9A45-A580-0BF70AA45652}"/>
              </a:ext>
            </a:extLst>
          </p:cNvPr>
          <p:cNvSpPr>
            <a:spLocks noGrp="1"/>
          </p:cNvSpPr>
          <p:nvPr>
            <p:ph type="title"/>
          </p:nvPr>
        </p:nvSpPr>
        <p:spPr>
          <a:xfrm>
            <a:off x="1355725" y="538151"/>
            <a:ext cx="9905998" cy="1478570"/>
          </a:xfrm>
        </p:spPr>
        <p:txBody>
          <a:bodyPr>
            <a:normAutofit/>
          </a:bodyPr>
          <a:lstStyle/>
          <a:p>
            <a:r>
              <a:rPr lang="en-US" sz="4400" b="1">
                <a:solidFill>
                  <a:schemeClr val="bg1"/>
                </a:solidFill>
              </a:rPr>
              <a:t>Software for Big Data Appliance</a:t>
            </a:r>
          </a:p>
        </p:txBody>
      </p:sp>
      <p:sp>
        <p:nvSpPr>
          <p:cNvPr id="3" name="Content Placeholder 2">
            <a:extLst>
              <a:ext uri="{FF2B5EF4-FFF2-40B4-BE49-F238E27FC236}">
                <a16:creationId xmlns:a16="http://schemas.microsoft.com/office/drawing/2014/main" id="{60DAFCA4-C688-3D4B-BE23-E30465D5BD09}"/>
              </a:ext>
            </a:extLst>
          </p:cNvPr>
          <p:cNvSpPr>
            <a:spLocks noGrp="1"/>
          </p:cNvSpPr>
          <p:nvPr>
            <p:ph idx="1"/>
          </p:nvPr>
        </p:nvSpPr>
        <p:spPr>
          <a:xfrm>
            <a:off x="930276" y="1793081"/>
            <a:ext cx="9905999" cy="3541714"/>
          </a:xfrm>
        </p:spPr>
        <p:txBody>
          <a:bodyPr>
            <a:noAutofit/>
          </a:bodyPr>
          <a:lstStyle/>
          <a:p>
            <a:pPr marL="0" indent="0">
              <a:buNone/>
            </a:pPr>
            <a:r>
              <a:rPr lang="en-US">
                <a:solidFill>
                  <a:schemeClr val="bg1"/>
                </a:solidFill>
              </a:rPr>
              <a:t>The Oracle Linux operating system and Cloudera’s Distribution including Apache Hadoop (CDH) underlie all other software components installed on Oracle Big Data Appliance. CDH is an integrated stack of components that have been tested and packaged to work together.
CDH has a batch processing infrastructure that can store files and distribute work across a set of computers. Data is processed on the same computer where it is stored. In a single Oracle Big Data Appliance rack, CDH distributes the files and workload across 18 servers, which compose a cluster. Each server is a node in the cluster.</a:t>
            </a:r>
          </a:p>
        </p:txBody>
      </p:sp>
    </p:spTree>
    <p:extLst>
      <p:ext uri="{BB962C8B-B14F-4D97-AF65-F5344CB8AC3E}">
        <p14:creationId xmlns:p14="http://schemas.microsoft.com/office/powerpoint/2010/main" val="357814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99F3-8CCF-A24E-875B-32D992648EA2}"/>
              </a:ext>
            </a:extLst>
          </p:cNvPr>
          <p:cNvSpPr>
            <a:spLocks noGrp="1"/>
          </p:cNvSpPr>
          <p:nvPr>
            <p:ph type="title"/>
          </p:nvPr>
        </p:nvSpPr>
        <p:spPr>
          <a:xfrm>
            <a:off x="1305324" y="179573"/>
            <a:ext cx="9905998" cy="1478570"/>
          </a:xfrm>
        </p:spPr>
        <p:txBody>
          <a:bodyPr>
            <a:noAutofit/>
          </a:bodyPr>
          <a:lstStyle/>
          <a:p>
            <a:r>
              <a:rPr lang="en-US" sz="4800" b="1">
                <a:solidFill>
                  <a:schemeClr val="bg1"/>
                </a:solidFill>
              </a:rPr>
              <a:t>Acquiring Data for Analysis</a:t>
            </a:r>
          </a:p>
        </p:txBody>
      </p:sp>
      <p:sp>
        <p:nvSpPr>
          <p:cNvPr id="3" name="Content Placeholder 2">
            <a:extLst>
              <a:ext uri="{FF2B5EF4-FFF2-40B4-BE49-F238E27FC236}">
                <a16:creationId xmlns:a16="http://schemas.microsoft.com/office/drawing/2014/main" id="{194E9AD0-0971-D74C-9137-69ECE35C38E1}"/>
              </a:ext>
            </a:extLst>
          </p:cNvPr>
          <p:cNvSpPr>
            <a:spLocks noGrp="1"/>
          </p:cNvSpPr>
          <p:nvPr>
            <p:ph idx="1"/>
          </p:nvPr>
        </p:nvSpPr>
        <p:spPr>
          <a:xfrm>
            <a:off x="980678" y="1658143"/>
            <a:ext cx="9905999" cy="3541714"/>
          </a:xfrm>
        </p:spPr>
        <p:txBody>
          <a:bodyPr>
            <a:noAutofit/>
          </a:bodyPr>
          <a:lstStyle/>
          <a:p>
            <a:pPr marL="0" indent="0">
              <a:buNone/>
            </a:pPr>
            <a:r>
              <a:rPr lang="en-US">
                <a:solidFill>
                  <a:schemeClr val="bg1"/>
                </a:solidFill>
              </a:rPr>
              <a:t>Databases used for online transaction processing (OLTP) are the traditional data sources for data warehouses. The Oracle solution enables you to analyze traditional data stores with big data in the same Oracle data warehouse. Relational data continues to be an important source of business intelligence, although it runs on separate hardware from Oracle Big Data Appliance.
Oracle Big Data Appliance provides these facilities for capturing and storing big data:
Hadoop Distributed File System
Apache Hive</a:t>
            </a:r>
          </a:p>
          <a:p>
            <a:r>
              <a:rPr lang="en-US">
                <a:solidFill>
                  <a:schemeClr val="bg1"/>
                </a:solidFill>
              </a:rPr>
              <a:t>Oracle NoSQL Database</a:t>
            </a:r>
          </a:p>
        </p:txBody>
      </p:sp>
    </p:spTree>
    <p:extLst>
      <p:ext uri="{BB962C8B-B14F-4D97-AF65-F5344CB8AC3E}">
        <p14:creationId xmlns:p14="http://schemas.microsoft.com/office/powerpoint/2010/main" val="2643520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vt:lpstr>
      <vt:lpstr>PowerPoint Presentation</vt:lpstr>
      <vt:lpstr>Oracle Big Data </vt:lpstr>
      <vt:lpstr>Oracal big data</vt:lpstr>
      <vt:lpstr>Oracal big data </vt:lpstr>
      <vt:lpstr>Oracal big Data </vt:lpstr>
      <vt:lpstr>About Oracle Big Data Appliance</vt:lpstr>
      <vt:lpstr>Oracle Big Data Appliance Rack                    Components</vt:lpstr>
      <vt:lpstr>Software for Big Data Appliance</vt:lpstr>
      <vt:lpstr>Acquiring Data for Analysis</vt:lpstr>
      <vt:lpstr>   Allocating Resources Among Services</vt:lpstr>
      <vt:lpstr> Organizing Big Data</vt:lpstr>
      <vt:lpstr>Analyzing and Visualizing Big Data</vt:lpstr>
      <vt:lpstr> Best Practices</vt:lpstr>
      <vt:lpstr>INTRODUCTION on BIG TABLE </vt:lpstr>
      <vt:lpstr>Architecture </vt:lpstr>
      <vt:lpstr>Bigtable Master</vt:lpstr>
      <vt:lpstr>Bigtable Tablet Servers</vt:lpstr>
      <vt:lpstr>Tablet Assignment</vt:lpstr>
      <vt:lpstr>Bigtable architecture</vt:lpstr>
      <vt:lpstr>PowerPoint Presentation</vt:lpstr>
      <vt:lpstr>          Bigtable architecture</vt:lpstr>
      <vt:lpstr>Bigtable Applications</vt:lpstr>
      <vt:lpstr>DATA MODEL</vt:lpstr>
      <vt:lpstr>DATA MODAL </vt:lpstr>
      <vt:lpstr>Row</vt:lpstr>
      <vt:lpstr>COLUMN</vt:lpstr>
      <vt:lpstr>TIMEsTAmPS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Patel</dc:creator>
  <cp:lastModifiedBy>Shubham Patel</cp:lastModifiedBy>
  <cp:revision>8</cp:revision>
  <dcterms:created xsi:type="dcterms:W3CDTF">2022-10-10T07:52:35Z</dcterms:created>
  <dcterms:modified xsi:type="dcterms:W3CDTF">2022-10-11T04:47:07Z</dcterms:modified>
</cp:coreProperties>
</file>