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32"/>
  </p:notesMasterIdLst>
  <p:sldIdLst>
    <p:sldId id="311" r:id="rId3"/>
    <p:sldId id="299" r:id="rId4"/>
    <p:sldId id="326" r:id="rId5"/>
    <p:sldId id="328" r:id="rId6"/>
    <p:sldId id="329" r:id="rId7"/>
    <p:sldId id="350" r:id="rId8"/>
    <p:sldId id="330" r:id="rId9"/>
    <p:sldId id="354" r:id="rId10"/>
    <p:sldId id="331" r:id="rId11"/>
    <p:sldId id="332" r:id="rId12"/>
    <p:sldId id="342" r:id="rId13"/>
    <p:sldId id="343" r:id="rId14"/>
    <p:sldId id="345" r:id="rId15"/>
    <p:sldId id="344" r:id="rId16"/>
    <p:sldId id="346" r:id="rId17"/>
    <p:sldId id="347" r:id="rId18"/>
    <p:sldId id="348" r:id="rId19"/>
    <p:sldId id="333" r:id="rId20"/>
    <p:sldId id="353" r:id="rId21"/>
    <p:sldId id="334" r:id="rId22"/>
    <p:sldId id="349" r:id="rId23"/>
    <p:sldId id="335" r:id="rId24"/>
    <p:sldId id="352" r:id="rId25"/>
    <p:sldId id="339" r:id="rId26"/>
    <p:sldId id="340" r:id="rId27"/>
    <p:sldId id="351" r:id="rId28"/>
    <p:sldId id="341" r:id="rId29"/>
    <p:sldId id="313" r:id="rId30"/>
    <p:sldId id="31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3" autoAdjust="0"/>
    <p:restoredTop sz="95878" autoAdjust="0"/>
  </p:normalViewPr>
  <p:slideViewPr>
    <p:cSldViewPr snapToGrid="0">
      <p:cViewPr>
        <p:scale>
          <a:sx n="68" d="100"/>
          <a:sy n="68" d="100"/>
        </p:scale>
        <p:origin x="-468" y="-114"/>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commentAuthors" Target="commentAuthor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16 October 2022</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16 October 2022</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16 October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16 October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16 October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16 October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16 October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16 October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16 October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16 October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16 October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16 October 2022</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16 October 2022</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16 October 2022</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hyperlink" Target="https://www.swiftlane.com/blog/guide-to-touchless-access-control-systems/" TargetMode="External" /><Relationship Id="rId2" Type="http://schemas.openxmlformats.org/officeDocument/2006/relationships/hyperlink" Target="https://www.swiftlane.com/face-recognition/" TargetMode="Externa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lstStyle/>
          <a:p>
            <a:r>
              <a:rPr lang="en-US" b="1">
                <a:solidFill>
                  <a:srgbClr val="000000"/>
                </a:solidFill>
                <a:effectLst/>
                <a:latin typeface="Times New Roman" panose="02020603050405020304" pitchFamily="18" charset="0"/>
                <a:ea typeface="Times New Roman" panose="02020603050405020304" pitchFamily="18" charset="0"/>
              </a:rPr>
              <a:t>1  Fingerprint Based recognition system:</a:t>
            </a:r>
          </a:p>
          <a:p>
            <a:endParaRPr lang="en-US" b="1">
              <a:solidFill>
                <a:srgbClr val="000000"/>
              </a:solidFill>
              <a:effectLst/>
              <a:latin typeface="Times New Roman" panose="02020603050405020304" pitchFamily="18" charset="0"/>
              <a:ea typeface="Times New Roman" panose="02020603050405020304" pitchFamily="18" charset="0"/>
            </a:endParaRPr>
          </a:p>
          <a:p>
            <a:r>
              <a:rPr lang="en-US" sz="2400">
                <a:solidFill>
                  <a:srgbClr val="000000"/>
                </a:solidFill>
                <a:effectLst/>
                <a:latin typeface="Times New Roman" panose="02020603050405020304" pitchFamily="18" charset="0"/>
                <a:ea typeface="Times New Roman" panose="02020603050405020304" pitchFamily="18" charset="0"/>
              </a:rPr>
              <a:t>In the Fingerprint based existing attendance system, a portable fingerprint device need to be configured with</a:t>
            </a:r>
          </a:p>
          <a:p>
            <a:r>
              <a:rPr lang="en-US" sz="2400">
                <a:solidFill>
                  <a:srgbClr val="000000"/>
                </a:solidFill>
                <a:effectLst/>
                <a:latin typeface="Times New Roman" panose="02020603050405020304" pitchFamily="18" charset="0"/>
                <a:ea typeface="Times New Roman" panose="02020603050405020304" pitchFamily="18" charset="0"/>
              </a:rPr>
              <a:t>the students fingerprint earlier. Later either during the lecture hours or before, the student needs to record the</a:t>
            </a:r>
          </a:p>
          <a:p>
            <a:r>
              <a:rPr lang="en-US" sz="2400">
                <a:solidFill>
                  <a:srgbClr val="000000"/>
                </a:solidFill>
                <a:effectLst/>
                <a:latin typeface="Times New Roman" panose="02020603050405020304" pitchFamily="18" charset="0"/>
                <a:ea typeface="Times New Roman" panose="02020603050405020304" pitchFamily="18" charset="0"/>
              </a:rPr>
              <a:t>fingerprint on the configured device to ensure their attendance for the day. The problem with this approach</a:t>
            </a:r>
          </a:p>
          <a:p>
            <a:r>
              <a:rPr lang="en-US" sz="2400">
                <a:solidFill>
                  <a:srgbClr val="000000"/>
                </a:solidFill>
                <a:effectLst/>
                <a:latin typeface="Times New Roman" panose="02020603050405020304" pitchFamily="18" charset="0"/>
                <a:ea typeface="Times New Roman" panose="02020603050405020304" pitchFamily="18" charset="0"/>
              </a:rPr>
              <a:t>is that during the lecture time it may distract of the students.</a:t>
            </a:r>
          </a:p>
          <a:p>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D50B8A1-7144-644C-BDDC-83B684CF51DE}"/>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C7CFD2E9-CED4-6A45-8E1A-3B57D7A753CE}"/>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73942C85-56D0-3746-8E7C-9E6115B20523}"/>
              </a:ext>
            </a:extLst>
          </p:cNvPr>
          <p:cNvSpPr>
            <a:spLocks noGrp="1"/>
          </p:cNvSpPr>
          <p:nvPr>
            <p:ph type="sldNum" sz="quarter" idx="4"/>
          </p:nvPr>
        </p:nvSpPr>
        <p:spPr/>
        <p:txBody>
          <a:bodyPr/>
          <a:lstStyle/>
          <a:p>
            <a:fld id="{9860EDB8-5305-433F-BE41-D7A86D811DB3}" type="slidenum">
              <a:rPr lang="en-US" smtClean="0"/>
              <a:pPr/>
              <a:t>11</a:t>
            </a:fld>
            <a:endParaRPr lang="en-US" dirty="0"/>
          </a:p>
        </p:txBody>
      </p:sp>
      <p:pic>
        <p:nvPicPr>
          <p:cNvPr id="7" name="Picture 7">
            <a:extLst>
              <a:ext uri="{FF2B5EF4-FFF2-40B4-BE49-F238E27FC236}">
                <a16:creationId xmlns:a16="http://schemas.microsoft.com/office/drawing/2014/main" id="{B79554DD-D563-EE47-AFB3-08E6F44A3138}"/>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714750" y="1593850"/>
            <a:ext cx="4762500" cy="4762500"/>
          </a:xfrm>
        </p:spPr>
      </p:pic>
    </p:spTree>
    <p:extLst>
      <p:ext uri="{BB962C8B-B14F-4D97-AF65-F5344CB8AC3E}">
        <p14:creationId xmlns:p14="http://schemas.microsoft.com/office/powerpoint/2010/main" val="6561984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5B11510-E8C9-C649-8EB4-7C10D0CA861D}"/>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7177BD26-06F5-1943-AF6A-234A4FAB8378}"/>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8FC0BEC9-93D9-1544-9614-B073F85D06CD}"/>
              </a:ext>
            </a:extLst>
          </p:cNvPr>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Content Placeholder 5">
            <a:extLst>
              <a:ext uri="{FF2B5EF4-FFF2-40B4-BE49-F238E27FC236}">
                <a16:creationId xmlns:a16="http://schemas.microsoft.com/office/drawing/2014/main" id="{9B0A6272-E85F-B24C-8C6E-FB33E1C97832}"/>
              </a:ext>
            </a:extLst>
          </p:cNvPr>
          <p:cNvSpPr>
            <a:spLocks noGrp="1"/>
          </p:cNvSpPr>
          <p:nvPr>
            <p:ph sz="quarter" idx="10"/>
          </p:nvPr>
        </p:nvSpPr>
        <p:spPr/>
        <p:txBody>
          <a:bodyPr/>
          <a:lstStyle/>
          <a:p>
            <a:pPr marL="0" indent="0">
              <a:buNone/>
            </a:pPr>
            <a:r>
              <a:rPr lang="en-US" sz="2800" b="1">
                <a:solidFill>
                  <a:srgbClr val="000000"/>
                </a:solidFill>
                <a:effectLst/>
                <a:latin typeface="Times New Roman" panose="02020603050405020304" pitchFamily="18" charset="0"/>
                <a:ea typeface="Times New Roman" panose="02020603050405020304" pitchFamily="18" charset="0"/>
              </a:rPr>
              <a:t>2. RFID (Radio Frequency Identification) Based recognition system:</a:t>
            </a:r>
          </a:p>
          <a:p>
            <a:r>
              <a:rPr lang="en-US" sz="2400">
                <a:solidFill>
                  <a:srgbClr val="000000"/>
                </a:solidFill>
                <a:effectLst/>
                <a:latin typeface="Times New Roman" panose="02020603050405020304" pitchFamily="18" charset="0"/>
                <a:ea typeface="Times New Roman" panose="02020603050405020304" pitchFamily="18" charset="0"/>
              </a:rPr>
              <a:t>In the RFID based existing system, the student needs to carry a Radio Frequency Identity Card with them and</a:t>
            </a:r>
          </a:p>
          <a:p>
            <a:r>
              <a:rPr lang="en-US" sz="2400">
                <a:solidFill>
                  <a:srgbClr val="000000"/>
                </a:solidFill>
                <a:effectLst/>
                <a:latin typeface="Times New Roman" panose="02020603050405020304" pitchFamily="18" charset="0"/>
                <a:ea typeface="Times New Roman" panose="02020603050405020304" pitchFamily="18" charset="0"/>
              </a:rPr>
              <a:t>place the ID on the card reader to record their presence for the day. The system is capable of to connect to RS232</a:t>
            </a:r>
          </a:p>
          <a:p>
            <a:r>
              <a:rPr lang="en-US" sz="2400">
                <a:solidFill>
                  <a:srgbClr val="000000"/>
                </a:solidFill>
                <a:effectLst/>
                <a:latin typeface="Times New Roman" panose="02020603050405020304" pitchFamily="18" charset="0"/>
                <a:ea typeface="Times New Roman" panose="02020603050405020304" pitchFamily="18" charset="0"/>
              </a:rPr>
              <a:t>and record the attendance to the saved database. There are possibilities for the fraudulent access may occur.</a:t>
            </a:r>
          </a:p>
          <a:p>
            <a:r>
              <a:rPr lang="en-US" sz="2400">
                <a:solidFill>
                  <a:srgbClr val="000000"/>
                </a:solidFill>
                <a:effectLst/>
                <a:latin typeface="Times New Roman" panose="02020603050405020304" pitchFamily="18" charset="0"/>
                <a:ea typeface="Times New Roman" panose="02020603050405020304" pitchFamily="18" charset="0"/>
              </a:rPr>
              <a:t>Some are students may make use of other students ID to ensure their presence when the particular student is</a:t>
            </a:r>
          </a:p>
          <a:p>
            <a:r>
              <a:rPr lang="en-US" sz="2400" b="1" kern="0">
                <a:effectLst/>
                <a:latin typeface="Cambria" panose="02040503050406030204" pitchFamily="18" charset="0"/>
                <a:ea typeface="Cambria" panose="02040503050406030204" pitchFamily="18" charset="0"/>
                <a:cs typeface="Cambria" panose="02040503050406030204" pitchFamily="18" charset="0"/>
              </a:rPr>
              <a:t>absent or they even try to misuse it sometimes.</a:t>
            </a:r>
          </a:p>
        </p:txBody>
      </p:sp>
    </p:spTree>
    <p:extLst>
      <p:ext uri="{BB962C8B-B14F-4D97-AF65-F5344CB8AC3E}">
        <p14:creationId xmlns:p14="http://schemas.microsoft.com/office/powerpoint/2010/main" val="27074941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5248A4A-204F-214E-874C-3EF495D1A451}"/>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5AF39163-C834-434F-B204-C822E8B81373}"/>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8703B95-23ED-2F47-8CD3-5522B7EB7CCD}"/>
              </a:ext>
            </a:extLst>
          </p:cNvPr>
          <p:cNvSpPr>
            <a:spLocks noGrp="1"/>
          </p:cNvSpPr>
          <p:nvPr>
            <p:ph type="sldNum" sz="quarter" idx="4"/>
          </p:nvPr>
        </p:nvSpPr>
        <p:spPr/>
        <p:txBody>
          <a:bodyPr/>
          <a:lstStyle/>
          <a:p>
            <a:fld id="{9860EDB8-5305-433F-BE41-D7A86D811DB3}" type="slidenum">
              <a:rPr lang="en-US" smtClean="0"/>
              <a:pPr/>
              <a:t>13</a:t>
            </a:fld>
            <a:endParaRPr lang="en-US" dirty="0"/>
          </a:p>
        </p:txBody>
      </p:sp>
      <p:pic>
        <p:nvPicPr>
          <p:cNvPr id="7" name="Picture 7">
            <a:extLst>
              <a:ext uri="{FF2B5EF4-FFF2-40B4-BE49-F238E27FC236}">
                <a16:creationId xmlns:a16="http://schemas.microsoft.com/office/drawing/2014/main" id="{BC41091D-9288-E44D-AA15-B4F0DDDD8B8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552223" y="1419225"/>
            <a:ext cx="9104653" cy="5111750"/>
          </a:xfrm>
        </p:spPr>
      </p:pic>
    </p:spTree>
    <p:extLst>
      <p:ext uri="{BB962C8B-B14F-4D97-AF65-F5344CB8AC3E}">
        <p14:creationId xmlns:p14="http://schemas.microsoft.com/office/powerpoint/2010/main" val="9063672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104C9EA-D6E4-D940-9A35-E9C090647015}"/>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69342C20-9477-4A42-88C1-47432DFA8064}"/>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484327A3-D73E-6A4C-8CB5-C781BE74AE2A}"/>
              </a:ext>
            </a:extLst>
          </p:cNvPr>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Content Placeholder 5">
            <a:extLst>
              <a:ext uri="{FF2B5EF4-FFF2-40B4-BE49-F238E27FC236}">
                <a16:creationId xmlns:a16="http://schemas.microsoft.com/office/drawing/2014/main" id="{8831400D-C424-9B42-849A-48CA83197ADB}"/>
              </a:ext>
            </a:extLst>
          </p:cNvPr>
          <p:cNvSpPr>
            <a:spLocks noGrp="1"/>
          </p:cNvSpPr>
          <p:nvPr>
            <p:ph sz="quarter" idx="10"/>
          </p:nvPr>
        </p:nvSpPr>
        <p:spPr/>
        <p:txBody>
          <a:bodyPr>
            <a:normAutofit fontScale="92500" lnSpcReduction="20000"/>
          </a:bodyPr>
          <a:lstStyle/>
          <a:p>
            <a:pPr marL="0" indent="0">
              <a:buNone/>
            </a:pPr>
            <a:r>
              <a:rPr lang="en-US" sz="2800" b="1">
                <a:solidFill>
                  <a:srgbClr val="000000"/>
                </a:solidFill>
                <a:latin typeface="Times New Roman" panose="02020603050405020304" pitchFamily="18" charset="0"/>
                <a:ea typeface="Times New Roman" panose="02020603050405020304" pitchFamily="18" charset="0"/>
              </a:rPr>
              <a:t>3. </a:t>
            </a:r>
            <a:r>
              <a:rPr lang="en-US" sz="2800" b="1">
                <a:solidFill>
                  <a:srgbClr val="000000"/>
                </a:solidFill>
                <a:effectLst/>
                <a:latin typeface="Times New Roman" panose="02020603050405020304" pitchFamily="18" charset="0"/>
                <a:ea typeface="Times New Roman" panose="02020603050405020304" pitchFamily="18" charset="0"/>
              </a:rPr>
              <a:t> Iris Based Recognition System:</a:t>
            </a:r>
            <a:endParaRPr lang="en-US" sz="2400" b="1">
              <a:solidFill>
                <a:srgbClr val="000000"/>
              </a:solidFill>
              <a:effectLst/>
              <a:latin typeface="Times New Roman" panose="02020603050405020304" pitchFamily="18" charset="0"/>
              <a:ea typeface="Times New Roman" panose="02020603050405020304" pitchFamily="18" charset="0"/>
            </a:endParaRPr>
          </a:p>
          <a:p>
            <a:r>
              <a:rPr lang="en-US" sz="2400">
                <a:solidFill>
                  <a:srgbClr val="000000"/>
                </a:solidFill>
                <a:effectLst/>
                <a:latin typeface="Times New Roman" panose="02020603050405020304" pitchFamily="18" charset="0"/>
                <a:ea typeface="Times New Roman" panose="02020603050405020304" pitchFamily="18" charset="0"/>
              </a:rPr>
              <a:t>In the Iris based student attendance system, the student will scan the Iris of the student. Retinal scanning is</a:t>
            </a:r>
          </a:p>
          <a:p>
            <a:r>
              <a:rPr lang="en-US" sz="2400">
                <a:solidFill>
                  <a:srgbClr val="000000"/>
                </a:solidFill>
                <a:effectLst/>
                <a:latin typeface="Times New Roman" panose="02020603050405020304" pitchFamily="18" charset="0"/>
                <a:ea typeface="Times New Roman" panose="02020603050405020304" pitchFamily="18" charset="0"/>
              </a:rPr>
              <a:t>a different, ocular-based biometric technology that uses the unique patterns on a person's retina blood</a:t>
            </a:r>
          </a:p>
          <a:p>
            <a:r>
              <a:rPr lang="en-US" sz="2400">
                <a:solidFill>
                  <a:srgbClr val="000000"/>
                </a:solidFill>
                <a:effectLst/>
                <a:latin typeface="Times New Roman" panose="02020603050405020304" pitchFamily="18" charset="0"/>
                <a:ea typeface="Times New Roman" panose="02020603050405020304" pitchFamily="18" charset="0"/>
              </a:rPr>
              <a:t>vessels and is often confused with iris recognition.Iris recognition uses video camera technology with</a:t>
            </a:r>
          </a:p>
          <a:p>
            <a:r>
              <a:rPr lang="en-US" sz="2400">
                <a:solidFill>
                  <a:srgbClr val="000000"/>
                </a:solidFill>
                <a:effectLst/>
                <a:latin typeface="Times New Roman" panose="02020603050405020304" pitchFamily="18" charset="0"/>
                <a:ea typeface="Times New Roman" panose="02020603050405020304" pitchFamily="18" charset="0"/>
              </a:rPr>
              <a:t>subtle near infrared illumination to acquire V the detail-rich, intricate structures of the iris</a:t>
            </a:r>
          </a:p>
          <a:p>
            <a:r>
              <a:rPr lang="en-US" sz="2400">
                <a:solidFill>
                  <a:srgbClr val="000000"/>
                </a:solidFill>
                <a:effectLst/>
                <a:latin typeface="Times New Roman" panose="02020603050405020304" pitchFamily="18" charset="0"/>
                <a:ea typeface="Times New Roman" panose="02020603050405020304" pitchFamily="18" charset="0"/>
              </a:rPr>
              <a:t>which are visible externally. Digital templates encoded from these patterns by mathematical and</a:t>
            </a:r>
          </a:p>
          <a:p>
            <a:r>
              <a:rPr lang="en-US" sz="2400">
                <a:solidFill>
                  <a:srgbClr val="000000"/>
                </a:solidFill>
                <a:effectLst/>
                <a:latin typeface="Times New Roman" panose="02020603050405020304" pitchFamily="18" charset="0"/>
                <a:ea typeface="Times New Roman" panose="02020603050405020304" pitchFamily="18" charset="0"/>
              </a:rPr>
              <a:t>statistical algorithms allow the identification of an individual or someone pretending to be that</a:t>
            </a:r>
          </a:p>
          <a:p>
            <a:r>
              <a:rPr lang="en-US" sz="2400">
                <a:solidFill>
                  <a:srgbClr val="000000"/>
                </a:solidFill>
                <a:effectLst/>
                <a:latin typeface="Times New Roman" panose="02020603050405020304" pitchFamily="18" charset="0"/>
                <a:ea typeface="Times New Roman" panose="02020603050405020304" pitchFamily="18" charset="0"/>
              </a:rPr>
              <a:t>individual.[1] Databases of enrolled templates are searched by matcher engines at speeds measured in</a:t>
            </a:r>
          </a:p>
          <a:p>
            <a:r>
              <a:rPr lang="en-US" sz="2400">
                <a:solidFill>
                  <a:srgbClr val="000000"/>
                </a:solidFill>
                <a:effectLst/>
                <a:latin typeface="Times New Roman" panose="02020603050405020304" pitchFamily="18" charset="0"/>
                <a:ea typeface="Times New Roman" panose="02020603050405020304" pitchFamily="18" charset="0"/>
              </a:rPr>
              <a:t>the millions of</a:t>
            </a:r>
            <a:r>
              <a:rPr lang="en-US" sz="2400"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 different, ocular-based biometric technology that uses the unique patterns on a person's retina blood</a:t>
            </a:r>
            <a:endParaRPr lang="en-US" sz="2400">
              <a:effectLst/>
            </a:endParaRPr>
          </a:p>
          <a:p>
            <a:r>
              <a:rPr lang="en-US" sz="2400">
                <a:solidFill>
                  <a:srgbClr val="000000"/>
                </a:solidFill>
                <a:effectLst/>
                <a:latin typeface="Times New Roman" panose="02020603050405020304" pitchFamily="18" charset="0"/>
                <a:ea typeface="Times New Roman" panose="02020603050405020304" pitchFamily="18" charset="0"/>
              </a:rPr>
              <a:t> templates per second per (singlecore) CPU, and with remarkably low false match</a:t>
            </a:r>
          </a:p>
          <a:p>
            <a:r>
              <a:rPr lang="en-US" sz="2400">
                <a:solidFill>
                  <a:srgbClr val="000000"/>
                </a:solidFill>
                <a:effectLst/>
                <a:latin typeface="Times New Roman" panose="02020603050405020304" pitchFamily="18" charset="0"/>
                <a:ea typeface="Times New Roman" panose="02020603050405020304" pitchFamily="18" charset="0"/>
              </a:rPr>
              <a:t>rates.needs to stand in front of a camera, so that the camera6.</a:t>
            </a:r>
            <a:r>
              <a:rPr lang="en-US" sz="2400">
                <a:solidFill>
                  <a:srgbClr val="000000"/>
                </a:solidFill>
                <a:effectLst/>
                <a:latin typeface="Arial" panose="020B0604020202020204" pitchFamily="34" charset="0"/>
                <a:ea typeface="Arial" panose="020B0604020202020204" pitchFamily="34" charset="0"/>
              </a:rPr>
              <a:t> </a:t>
            </a:r>
            <a:r>
              <a:rPr lang="en-US" sz="2400">
                <a:solidFill>
                  <a:srgbClr val="000000"/>
                </a:solidFill>
                <a:effectLst/>
                <a:latin typeface="Times New Roman" panose="02020603050405020304" pitchFamily="18" charset="0"/>
                <a:ea typeface="Times New Roman" panose="02020603050405020304" pitchFamily="18" charset="0"/>
              </a:rPr>
              <a:t>Project Description (200 words) </a:t>
            </a:r>
          </a:p>
          <a:p>
            <a:r>
              <a:rPr lang="en-US" sz="2400">
                <a:solidFill>
                  <a:srgbClr val="000000"/>
                </a:solidFill>
                <a:effectLst/>
                <a:latin typeface="Times New Roman" panose="02020603050405020304" pitchFamily="18" charset="0"/>
                <a:ea typeface="Times New Roman" panose="02020603050405020304" pitchFamily="18" charset="0"/>
              </a:rPr>
              <a:t>The process of the whole software system proposed, to be developed, should be mentioned in brief. This may be supported by Flowcharts/ER diagram to explain the flow of the information.  </a:t>
            </a:r>
          </a:p>
        </p:txBody>
      </p:sp>
    </p:spTree>
    <p:extLst>
      <p:ext uri="{BB962C8B-B14F-4D97-AF65-F5344CB8AC3E}">
        <p14:creationId xmlns:p14="http://schemas.microsoft.com/office/powerpoint/2010/main" val="39229548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AD85-3EF6-5846-8025-684DF286664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080FE53D-2707-1D47-BF19-0FF76D613480}"/>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A4C3EE7A-623F-A548-8E8E-14EE4BCB7440}"/>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1EB4C23D-B755-9042-84AF-931B000A96A9}"/>
              </a:ext>
            </a:extLst>
          </p:cNvPr>
          <p:cNvSpPr>
            <a:spLocks noGrp="1"/>
          </p:cNvSpPr>
          <p:nvPr>
            <p:ph type="sldNum" sz="quarter" idx="4"/>
          </p:nvPr>
        </p:nvSpPr>
        <p:spPr/>
        <p:txBody>
          <a:bodyPr/>
          <a:lstStyle/>
          <a:p>
            <a:fld id="{9860EDB8-5305-433F-BE41-D7A86D811DB3}" type="slidenum">
              <a:rPr lang="en-US" smtClean="0"/>
              <a:pPr/>
              <a:t>15</a:t>
            </a:fld>
            <a:endParaRPr lang="en-US" dirty="0"/>
          </a:p>
        </p:txBody>
      </p:sp>
      <p:pic>
        <p:nvPicPr>
          <p:cNvPr id="7" name="Picture 7">
            <a:extLst>
              <a:ext uri="{FF2B5EF4-FFF2-40B4-BE49-F238E27FC236}">
                <a16:creationId xmlns:a16="http://schemas.microsoft.com/office/drawing/2014/main" id="{7AB3C680-4E74-FC4C-B248-3C2029DDBE5B}"/>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16932" y="1419225"/>
            <a:ext cx="7758136" cy="5111750"/>
          </a:xfrm>
        </p:spPr>
      </p:pic>
    </p:spTree>
    <p:extLst>
      <p:ext uri="{BB962C8B-B14F-4D97-AF65-F5344CB8AC3E}">
        <p14:creationId xmlns:p14="http://schemas.microsoft.com/office/powerpoint/2010/main" val="18669466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E39EB69-5E85-C045-8B09-428C2E87F15A}"/>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5BD996BF-E976-2448-AA9C-18FE756F4E69}"/>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D11D323E-EAA2-074E-860B-06FBC736E670}"/>
              </a:ext>
            </a:extLst>
          </p:cNvPr>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Content Placeholder 5">
            <a:extLst>
              <a:ext uri="{FF2B5EF4-FFF2-40B4-BE49-F238E27FC236}">
                <a16:creationId xmlns:a16="http://schemas.microsoft.com/office/drawing/2014/main" id="{114AB74F-6CF3-EB46-BB93-A9383CCC3B73}"/>
              </a:ext>
            </a:extLst>
          </p:cNvPr>
          <p:cNvSpPr>
            <a:spLocks noGrp="1"/>
          </p:cNvSpPr>
          <p:nvPr>
            <p:ph sz="quarter" idx="10"/>
          </p:nvPr>
        </p:nvSpPr>
        <p:spPr/>
        <p:txBody>
          <a:bodyPr>
            <a:normAutofit fontScale="92500"/>
          </a:bodyPr>
          <a:lstStyle/>
          <a:p>
            <a:r>
              <a:rPr lang="en-US" sz="2800" b="1">
                <a:solidFill>
                  <a:srgbClr val="000000"/>
                </a:solidFill>
                <a:effectLst/>
                <a:latin typeface="Times New Roman" panose="02020603050405020304" pitchFamily="18" charset="0"/>
                <a:ea typeface="Times New Roman" panose="02020603050405020304" pitchFamily="18" charset="0"/>
              </a:rPr>
              <a:t>Face Based Recognition System:</a:t>
            </a:r>
          </a:p>
          <a:p>
            <a:r>
              <a:rPr lang="en-US" sz="2400">
                <a:solidFill>
                  <a:srgbClr val="000000"/>
                </a:solidFill>
                <a:effectLst/>
                <a:latin typeface="Times New Roman" panose="02020603050405020304" pitchFamily="18" charset="0"/>
                <a:ea typeface="Times New Roman" panose="02020603050405020304" pitchFamily="18" charset="0"/>
              </a:rPr>
              <a:t>The facial recognition technology can be used in recording the attendance through a high-resolution</a:t>
            </a:r>
          </a:p>
          <a:p>
            <a:r>
              <a:rPr lang="en-US" sz="2400">
                <a:solidFill>
                  <a:srgbClr val="000000"/>
                </a:solidFill>
                <a:effectLst/>
                <a:latin typeface="Times New Roman" panose="02020603050405020304" pitchFamily="18" charset="0"/>
                <a:ea typeface="Times New Roman" panose="02020603050405020304" pitchFamily="18" charset="0"/>
              </a:rPr>
              <a:t>digital camera that detects and recognizes the faces of the students and the machine compares the</a:t>
            </a:r>
          </a:p>
          <a:p>
            <a:r>
              <a:rPr lang="en-US" sz="2400">
                <a:solidFill>
                  <a:srgbClr val="000000"/>
                </a:solidFill>
                <a:effectLst/>
                <a:latin typeface="Times New Roman" panose="02020603050405020304" pitchFamily="18" charset="0"/>
                <a:ea typeface="Times New Roman" panose="02020603050405020304" pitchFamily="18" charset="0"/>
              </a:rPr>
              <a:t>recognized face with students’ face images stored inthe database. Once the face of the student is</a:t>
            </a:r>
          </a:p>
          <a:p>
            <a:r>
              <a:rPr lang="en-US" sz="2400">
                <a:solidFill>
                  <a:srgbClr val="000000"/>
                </a:solidFill>
                <a:effectLst/>
                <a:latin typeface="Times New Roman" panose="02020603050405020304" pitchFamily="18" charset="0"/>
                <a:ea typeface="Times New Roman" panose="02020603050405020304" pitchFamily="18" charset="0"/>
              </a:rPr>
              <a:t>matched with the stored image, then the attendance is marked in attendance database for further</a:t>
            </a:r>
          </a:p>
          <a:p>
            <a:r>
              <a:rPr lang="en-US" sz="2400">
                <a:solidFill>
                  <a:srgbClr val="000000"/>
                </a:solidFill>
                <a:effectLst/>
                <a:latin typeface="Times New Roman" panose="02020603050405020304" pitchFamily="18" charset="0"/>
                <a:ea typeface="Times New Roman" panose="02020603050405020304" pitchFamily="18" charset="0"/>
              </a:rPr>
              <a:t>calculation. If the captured image doesn't match with the students' face present in the database then</a:t>
            </a:r>
          </a:p>
          <a:p>
            <a:r>
              <a:rPr lang="en-US" sz="2400">
                <a:solidFill>
                  <a:srgbClr val="000000"/>
                </a:solidFill>
                <a:effectLst/>
                <a:latin typeface="Times New Roman" panose="02020603050405020304" pitchFamily="18" charset="0"/>
                <a:ea typeface="Times New Roman" panose="02020603050405020304" pitchFamily="18" charset="0"/>
              </a:rPr>
              <a:t>this image is stored as a new image onto the database. In this system, there are possibilities for</a:t>
            </a:r>
          </a:p>
          <a:p>
            <a:r>
              <a:rPr lang="en-US" sz="2400">
                <a:solidFill>
                  <a:srgbClr val="000000"/>
                </a:solidFill>
                <a:effectLst/>
                <a:latin typeface="Times New Roman" panose="02020603050405020304" pitchFamily="18" charset="0"/>
                <a:ea typeface="Times New Roman" panose="02020603050405020304" pitchFamily="18" charset="0"/>
              </a:rPr>
              <a:t>the camera to not to capture the image properly or it may miss some of the students from capturing.</a:t>
            </a:r>
          </a:p>
        </p:txBody>
      </p:sp>
    </p:spTree>
    <p:extLst>
      <p:ext uri="{BB962C8B-B14F-4D97-AF65-F5344CB8AC3E}">
        <p14:creationId xmlns:p14="http://schemas.microsoft.com/office/powerpoint/2010/main" val="42575889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344C-FF5D-5240-8B03-31D53810FAD4}"/>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1C2E4914-8A26-C748-A83B-9F06A17F23D2}"/>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DD75D31F-DFBF-0A4A-BF2A-A7BBF940D1D9}"/>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B14F3F53-479F-C24B-A8B9-BE4861C7ED18}"/>
              </a:ext>
            </a:extLst>
          </p:cNvPr>
          <p:cNvSpPr>
            <a:spLocks noGrp="1"/>
          </p:cNvSpPr>
          <p:nvPr>
            <p:ph type="sldNum" sz="quarter" idx="4"/>
          </p:nvPr>
        </p:nvSpPr>
        <p:spPr/>
        <p:txBody>
          <a:bodyPr/>
          <a:lstStyle/>
          <a:p>
            <a:fld id="{9860EDB8-5305-433F-BE41-D7A86D811DB3}" type="slidenum">
              <a:rPr lang="en-US" smtClean="0"/>
              <a:pPr/>
              <a:t>17</a:t>
            </a:fld>
            <a:endParaRPr lang="en-US" dirty="0"/>
          </a:p>
        </p:txBody>
      </p:sp>
      <p:pic>
        <p:nvPicPr>
          <p:cNvPr id="7" name="Picture 7">
            <a:extLst>
              <a:ext uri="{FF2B5EF4-FFF2-40B4-BE49-F238E27FC236}">
                <a16:creationId xmlns:a16="http://schemas.microsoft.com/office/drawing/2014/main" id="{94534838-31EA-5741-B416-3FC491D9BED5}"/>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210434" y="1419225"/>
            <a:ext cx="9771132" cy="5111750"/>
          </a:xfrm>
        </p:spPr>
      </p:pic>
    </p:spTree>
    <p:extLst>
      <p:ext uri="{BB962C8B-B14F-4D97-AF65-F5344CB8AC3E}">
        <p14:creationId xmlns:p14="http://schemas.microsoft.com/office/powerpoint/2010/main" val="29615156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lstStyle/>
          <a:p>
            <a:r>
              <a:rPr lang="en-US"/>
              <a:t>  Creating a database that contains attendance information of the employee</a:t>
            </a:r>
          </a:p>
          <a:p>
            <a:r>
              <a:rPr lang="en-US"/>
              <a:t>Linking this system to an existing employee management system</a:t>
            </a:r>
          </a:p>
          <a:p>
            <a:r>
              <a:rPr lang="en-US"/>
              <a:t>Capturing live feed from camera to record attendance times</a:t>
            </a:r>
          </a:p>
          <a:p>
            <a:r>
              <a:rPr lang="en-US"/>
              <a:t>Linking the information captured by the feed to the database for accuracy of results.</a:t>
            </a:r>
            <a:endParaRPr lang="en-US" dirty="0"/>
          </a:p>
        </p:txBody>
      </p:sp>
      <p:sp>
        <p:nvSpPr>
          <p:cNvPr id="4" name="Date Placeholder 3"/>
          <p:cNvSpPr>
            <a:spLocks noGrp="1"/>
          </p:cNvSpPr>
          <p:nvPr>
            <p:ph type="dt" sz="half" idx="2"/>
          </p:nvPr>
        </p:nvSpPr>
        <p:spPr/>
        <p:txBody>
          <a:bodyPr/>
          <a:lstStyle/>
          <a:p>
            <a:fld id="{B5199DD8-BD4A-4CFD-B98A-9353AD2577AB}"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256B-F8AF-8848-A284-97C00D03B64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AC98515-4110-7747-B3DA-79FFAFE2672A}"/>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76365A44-07F6-3142-B007-6992F4CA2207}"/>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DB99E769-4892-C34F-87CF-78B4FC57B6BC}"/>
              </a:ext>
            </a:extLst>
          </p:cNvPr>
          <p:cNvSpPr>
            <a:spLocks noGrp="1"/>
          </p:cNvSpPr>
          <p:nvPr>
            <p:ph type="sldNum" sz="quarter" idx="4"/>
          </p:nvPr>
        </p:nvSpPr>
        <p:spPr/>
        <p:txBody>
          <a:bodyPr/>
          <a:lstStyle/>
          <a:p>
            <a:fld id="{9860EDB8-5305-433F-BE41-D7A86D811DB3}" type="slidenum">
              <a:rPr lang="en-US" smtClean="0"/>
              <a:pPr/>
              <a:t>19</a:t>
            </a:fld>
            <a:endParaRPr lang="en-US" dirty="0"/>
          </a:p>
        </p:txBody>
      </p:sp>
      <p:pic>
        <p:nvPicPr>
          <p:cNvPr id="10" name="Picture 10">
            <a:extLst>
              <a:ext uri="{FF2B5EF4-FFF2-40B4-BE49-F238E27FC236}">
                <a16:creationId xmlns:a16="http://schemas.microsoft.com/office/drawing/2014/main" id="{83A9A869-4AF9-8B42-8EF8-AF0554C5D8EE}"/>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462612" y="1884399"/>
            <a:ext cx="7268135" cy="4094383"/>
          </a:xfrm>
        </p:spPr>
      </p:pic>
    </p:spTree>
    <p:extLst>
      <p:ext uri="{BB962C8B-B14F-4D97-AF65-F5344CB8AC3E}">
        <p14:creationId xmlns:p14="http://schemas.microsoft.com/office/powerpoint/2010/main" val="40039846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fontScale="90000"/>
          </a:bodyPr>
          <a:lstStyle/>
          <a:p>
            <a:r>
              <a:rPr lang="en-US"/>
              <a:t>Develop a Smart Attendance Capturing Mobile App</a:t>
            </a:r>
            <a:endParaRPr lang="en-US" dirty="0"/>
          </a:p>
        </p:txBody>
      </p:sp>
      <p:sp>
        <p:nvSpPr>
          <p:cNvPr id="3" name="Subtitle 2"/>
          <p:cNvSpPr>
            <a:spLocks noGrp="1"/>
          </p:cNvSpPr>
          <p:nvPr>
            <p:ph type="subTitle" idx="1"/>
          </p:nvPr>
        </p:nvSpPr>
        <p:spPr/>
        <p:txBody>
          <a:bodyPr>
            <a:normAutofit fontScale="55000" lnSpcReduction="20000"/>
          </a:bodyPr>
          <a:lstStyle/>
          <a:p>
            <a:r>
              <a:t>Submitted to: </a:t>
            </a:r>
          </a:p>
          <a:p>
            <a:r>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prstGeom prst="rect">
            <a:avLst/>
          </a:prstGeom>
        </p:spPr>
        <p:txBody>
          <a:bodyPr/>
          <a:lstStyle/>
          <a:p>
            <a:pPr marL="0" indent="0">
              <a:buNone/>
            </a:pPr>
            <a:r>
              <a:rPr lang="en-US"/>
              <a:t>Combines elements of the system planning and systems analysis phases of the Systems Development Life Cycle (SDLC), Users, managers, and IT staff members discuss and agree on business needs, project scope. Constraints, and system requirements. It ends when the team agrees on the key issues and obtains management authorization to continue</a:t>
            </a:r>
            <a:endParaRPr lang="en-US" dirty="0"/>
          </a:p>
        </p:txBody>
      </p:sp>
      <p:sp>
        <p:nvSpPr>
          <p:cNvPr id="4" name="Date Placeholder 3"/>
          <p:cNvSpPr>
            <a:spLocks noGrp="1"/>
          </p:cNvSpPr>
          <p:nvPr>
            <p:ph type="dt" sz="half" idx="2"/>
          </p:nvPr>
        </p:nvSpPr>
        <p:spPr/>
        <p:txBody>
          <a:bodyPr/>
          <a:lstStyle/>
          <a:p>
            <a:fld id="{0673EE94-23FD-4634-B22A-DDFE7C35FD25}"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8" name="TextBox 7">
            <a:extLst>
              <a:ext uri="{FF2B5EF4-FFF2-40B4-BE49-F238E27FC236}">
                <a16:creationId xmlns:a16="http://schemas.microsoft.com/office/drawing/2014/main" id="{FD9580B7-C310-814A-B181-7B9AAC68FF16}"/>
              </a:ext>
            </a:extLst>
          </p:cNvPr>
          <p:cNvSpPr txBox="1"/>
          <p:nvPr/>
        </p:nvSpPr>
        <p:spPr>
          <a:xfrm>
            <a:off x="2980765" y="2426785"/>
            <a:ext cx="6140822" cy="2031325"/>
          </a:xfrm>
          <a:prstGeom prst="rect">
            <a:avLst/>
          </a:prstGeom>
          <a:noFill/>
        </p:spPr>
        <p:txBody>
          <a:bodyPr wrap="square">
            <a:spAutoFit/>
          </a:bodyPr>
          <a:lstStyle/>
          <a:p>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E0BE-4A6D-2744-8577-E83CB8894C03}"/>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3D98AC46-1B5F-794A-A406-B624BBAE0038}"/>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86A90270-F385-CE49-A23C-3CA2A4F85213}"/>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915AF37B-573D-2447-AE09-41424841D265}"/>
              </a:ext>
            </a:extLst>
          </p:cNvPr>
          <p:cNvSpPr>
            <a:spLocks noGrp="1"/>
          </p:cNvSpPr>
          <p:nvPr>
            <p:ph type="sldNum" sz="quarter" idx="4"/>
          </p:nvPr>
        </p:nvSpPr>
        <p:spPr/>
        <p:txBody>
          <a:bodyPr/>
          <a:lstStyle/>
          <a:p>
            <a:fld id="{9860EDB8-5305-433F-BE41-D7A86D811DB3}" type="slidenum">
              <a:rPr lang="en-US" smtClean="0"/>
              <a:pPr/>
              <a:t>21</a:t>
            </a:fld>
            <a:endParaRPr lang="en-US" dirty="0"/>
          </a:p>
        </p:txBody>
      </p:sp>
      <p:sp>
        <p:nvSpPr>
          <p:cNvPr id="6" name="Content Placeholder 5">
            <a:extLst>
              <a:ext uri="{FF2B5EF4-FFF2-40B4-BE49-F238E27FC236}">
                <a16:creationId xmlns:a16="http://schemas.microsoft.com/office/drawing/2014/main" id="{114530CC-CF6F-664B-B929-1C18FD3647DD}"/>
              </a:ext>
            </a:extLst>
          </p:cNvPr>
          <p:cNvSpPr>
            <a:spLocks noGrp="1"/>
          </p:cNvSpPr>
          <p:nvPr>
            <p:ph sz="quarter" idx="10"/>
          </p:nvPr>
        </p:nvSpPr>
        <p:spPr/>
        <p:txBody>
          <a:bodyPr>
            <a:normAutofit lnSpcReduction="10000"/>
          </a:bodyPr>
          <a:lstStyle/>
          <a:p>
            <a:pPr marL="0" indent="0">
              <a:buNone/>
            </a:pPr>
            <a:r>
              <a:rPr lang="en-US" b="1"/>
              <a:t>FUNCTIONAL REQUIREMENTS</a:t>
            </a:r>
            <a:r>
              <a:rPr lang="en-US"/>
              <a:t>
 System must capture faces
System must store faces in a DB attached to the employee’s ID </a:t>
            </a:r>
          </a:p>
          <a:p>
            <a:r>
              <a:rPr lang="en-US"/>
              <a:t> System must recognize the employee to enable attendance marking</a:t>
            </a:r>
          </a:p>
          <a:p>
            <a:pPr marL="0" indent="0">
              <a:buNone/>
            </a:pPr>
            <a:r>
              <a:rPr lang="en-US" b="1"/>
              <a:t>NON-FUNCTIONAL REQUIREMENTS</a:t>
            </a:r>
            <a:r>
              <a:rPr lang="en-US"/>
              <a:t>
System shall be error-free </a:t>
            </a:r>
          </a:p>
          <a:p>
            <a:r>
              <a:rPr lang="en-US"/>
              <a:t> System shall operate in real-time
System should prevent data manipulation
System should have a maximum uptime</a:t>
            </a:r>
          </a:p>
        </p:txBody>
      </p:sp>
    </p:spTree>
    <p:extLst>
      <p:ext uri="{BB962C8B-B14F-4D97-AF65-F5344CB8AC3E}">
        <p14:creationId xmlns:p14="http://schemas.microsoft.com/office/powerpoint/2010/main" val="28077599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16 October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22</a:t>
            </a:fld>
            <a:endParaRPr lang="en-US" dirty="0"/>
          </a:p>
        </p:txBody>
      </p:sp>
      <p:sp>
        <p:nvSpPr>
          <p:cNvPr id="3" name="Content Placeholder 2"/>
          <p:cNvSpPr>
            <a:spLocks noGrp="1"/>
          </p:cNvSpPr>
          <p:nvPr>
            <p:ph sz="quarter" idx="10"/>
          </p:nvPr>
        </p:nvSpPr>
        <p:spPr>
          <a:prstGeom prst="rect">
            <a:avLst/>
          </a:prstGeom>
        </p:spPr>
        <p:txBody>
          <a:bodyPr>
            <a:normAutofit/>
          </a:bodyPr>
          <a:lstStyle/>
          <a:p>
            <a:pPr marL="0" lvl="1" indent="0">
              <a:buNone/>
            </a:pPr>
            <a:endParaRPr lang="en-US" sz="2400" dirty="0"/>
          </a:p>
          <a:p>
            <a:pPr>
              <a:buNone/>
            </a:pPr>
            <a:r>
              <a:rPr lang="en-US" sz="2400">
                <a:solidFill>
                  <a:srgbClr val="000000"/>
                </a:solidFill>
                <a:effectLst/>
                <a:latin typeface="Times New Roman" panose="02020603050405020304" pitchFamily="18" charset="0"/>
                <a:ea typeface="Times New Roman" panose="02020603050405020304" pitchFamily="18" charset="0"/>
              </a:rPr>
              <a:t>Our methodology we used to gather ideas To determine the best time and attendance systems , we started by listing all of the vendors that have a good reputation online ( i.e. , services that were favorably and consistently reviewed by other websites ) . Then , we interviewed small business owners to discover new ones to add to our list . </a:t>
            </a:r>
          </a:p>
          <a:p>
            <a:r>
              <a:rPr lang="en-US" sz="2600">
                <a:solidFill>
                  <a:srgbClr val="000000"/>
                </a:solidFill>
                <a:effectLst/>
                <a:latin typeface="Times New Roman" panose="02020603050405020304" pitchFamily="18" charset="0"/>
                <a:ea typeface="Times New Roman" panose="02020603050405020304" pitchFamily="18" charset="0"/>
              </a:rPr>
              <a:t>Next , we researched each provider by investigating its services , watching tutorials and how to videos , trying out the system when possible , and reading user comments . We also considered the pricing that was listed on these services ' websites . In all , we analyzed each service based on the following factors :</a:t>
            </a:r>
          </a:p>
          <a:p>
            <a:pPr marL="0" indent="0">
              <a:buNone/>
            </a:pPr>
            <a:endParaRPr lang="en-US" sz="1800">
              <a:solidFill>
                <a:srgbClr val="000000"/>
              </a:solidFill>
              <a:effectLst/>
              <a:latin typeface="Times New Roman" panose="02020603050405020304" pitchFamily="18" charset="0"/>
              <a:ea typeface="Times New Roman" panose="02020603050405020304" pitchFamily="18" charset="0"/>
            </a:endParaRPr>
          </a:p>
          <a:p>
            <a:pPr>
              <a:buNone/>
            </a:pPr>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33D3-01EC-8143-A758-770484F406F0}"/>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11A6D06F-9E21-8641-9EA0-42A56CEDCA7B}"/>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66C7724D-08E3-C348-9887-D7D7A19C148D}"/>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E47BB40-06C8-8140-93AD-C44429A94967}"/>
              </a:ext>
            </a:extLst>
          </p:cNvPr>
          <p:cNvSpPr>
            <a:spLocks noGrp="1"/>
          </p:cNvSpPr>
          <p:nvPr>
            <p:ph type="sldNum" sz="quarter" idx="4"/>
          </p:nvPr>
        </p:nvSpPr>
        <p:spPr/>
        <p:txBody>
          <a:bodyPr/>
          <a:lstStyle/>
          <a:p>
            <a:fld id="{9860EDB8-5305-433F-BE41-D7A86D811DB3}" type="slidenum">
              <a:rPr lang="en-US" smtClean="0"/>
              <a:pPr/>
              <a:t>23</a:t>
            </a:fld>
            <a:endParaRPr lang="en-US" dirty="0"/>
          </a:p>
        </p:txBody>
      </p:sp>
      <p:sp>
        <p:nvSpPr>
          <p:cNvPr id="6" name="Content Placeholder 5">
            <a:extLst>
              <a:ext uri="{FF2B5EF4-FFF2-40B4-BE49-F238E27FC236}">
                <a16:creationId xmlns:a16="http://schemas.microsoft.com/office/drawing/2014/main" id="{D40C14AD-6026-1840-88DA-BEDBD058E968}"/>
              </a:ext>
            </a:extLst>
          </p:cNvPr>
          <p:cNvSpPr>
            <a:spLocks noGrp="1"/>
          </p:cNvSpPr>
          <p:nvPr>
            <p:ph sz="quarter" idx="10"/>
          </p:nvPr>
        </p:nvSpPr>
        <p:spPr/>
        <p:txBody>
          <a:bodyPr>
            <a:normAutofit fontScale="92500" lnSpcReduction="10000"/>
          </a:bodyPr>
          <a:lstStyle/>
          <a:p>
            <a:pPr lvl="0"/>
            <a:r>
              <a:rPr lang="en-US" sz="3200">
                <a:solidFill>
                  <a:srgbClr val="000000"/>
                </a:solidFill>
                <a:effectLst/>
                <a:latin typeface="Times New Roman" panose="02020603050405020304" pitchFamily="18" charset="0"/>
                <a:ea typeface="Times New Roman" panose="02020603050405020304" pitchFamily="18" charset="0"/>
              </a:rPr>
              <a:t>Cost</a:t>
            </a:r>
          </a:p>
          <a:p>
            <a:pPr lvl="0"/>
            <a:r>
              <a:rPr lang="en-US" sz="3200">
                <a:solidFill>
                  <a:srgbClr val="000000"/>
                </a:solidFill>
                <a:effectLst/>
                <a:latin typeface="Times New Roman" panose="02020603050405020304" pitchFamily="18" charset="0"/>
                <a:ea typeface="Times New Roman" panose="02020603050405020304" pitchFamily="18" charset="0"/>
              </a:rPr>
              <a:t>Time-tracting capabilities</a:t>
            </a:r>
          </a:p>
          <a:p>
            <a:pPr lvl="0"/>
            <a:r>
              <a:rPr lang="en-US" sz="3200">
                <a:solidFill>
                  <a:srgbClr val="000000"/>
                </a:solidFill>
                <a:effectLst/>
                <a:latin typeface="Times New Roman" panose="02020603050405020304" pitchFamily="18" charset="0"/>
                <a:ea typeface="Times New Roman" panose="02020603050405020304" pitchFamily="18" charset="0"/>
              </a:rPr>
              <a:t>Accrual options</a:t>
            </a:r>
          </a:p>
          <a:p>
            <a:pPr lvl="0"/>
            <a:r>
              <a:rPr lang="en-US" sz="3200">
                <a:solidFill>
                  <a:srgbClr val="000000"/>
                </a:solidFill>
                <a:effectLst/>
                <a:latin typeface="Times New Roman" panose="02020603050405020304" pitchFamily="18" charset="0"/>
                <a:ea typeface="Times New Roman" panose="02020603050405020304" pitchFamily="18" charset="0"/>
              </a:rPr>
              <a:t>Overall monitoring</a:t>
            </a:r>
          </a:p>
          <a:p>
            <a:pPr lvl="0"/>
            <a:r>
              <a:rPr lang="en-US" sz="3200">
                <a:solidFill>
                  <a:srgbClr val="000000"/>
                </a:solidFill>
                <a:effectLst/>
                <a:latin typeface="Times New Roman" panose="02020603050405020304" pitchFamily="18" charset="0"/>
                <a:ea typeface="Times New Roman" panose="02020603050405020304" pitchFamily="18" charset="0"/>
              </a:rPr>
              <a:t>Scheduling capabilities</a:t>
            </a:r>
          </a:p>
          <a:p>
            <a:pPr lvl="0"/>
            <a:r>
              <a:rPr lang="en-US" sz="3200">
                <a:solidFill>
                  <a:srgbClr val="000000"/>
                </a:solidFill>
                <a:effectLst/>
                <a:latin typeface="Times New Roman" panose="02020603050405020304" pitchFamily="18" charset="0"/>
                <a:ea typeface="Times New Roman" panose="02020603050405020304" pitchFamily="18" charset="0"/>
              </a:rPr>
              <a:t>Available reports</a:t>
            </a:r>
          </a:p>
          <a:p>
            <a:pPr lvl="0"/>
            <a:r>
              <a:rPr lang="en-US" sz="3200">
                <a:solidFill>
                  <a:srgbClr val="000000"/>
                </a:solidFill>
                <a:effectLst/>
                <a:latin typeface="Times New Roman" panose="02020603050405020304" pitchFamily="18" charset="0"/>
                <a:ea typeface="Times New Roman" panose="02020603050405020304" pitchFamily="18" charset="0"/>
              </a:rPr>
              <a:t>Ease of use</a:t>
            </a:r>
          </a:p>
          <a:p>
            <a:pPr lvl="0"/>
            <a:r>
              <a:rPr lang="en-US" sz="3200">
                <a:solidFill>
                  <a:srgbClr val="000000"/>
                </a:solidFill>
                <a:effectLst/>
                <a:latin typeface="Times New Roman" panose="02020603050405020304" pitchFamily="18" charset="0"/>
                <a:ea typeface="Times New Roman" panose="02020603050405020304" pitchFamily="18" charset="0"/>
              </a:rPr>
              <a:t>Customer service</a:t>
            </a:r>
          </a:p>
          <a:p>
            <a:pPr lvl="0"/>
            <a:r>
              <a:rPr lang="en-US" sz="3200">
                <a:solidFill>
                  <a:srgbClr val="000000"/>
                </a:solidFill>
                <a:effectLst/>
                <a:latin typeface="Times New Roman" panose="02020603050405020304" pitchFamily="18" charset="0"/>
                <a:ea typeface="Times New Roman" panose="02020603050405020304" pitchFamily="18" charset="0"/>
              </a:rPr>
              <a:t>Integration options</a:t>
            </a:r>
          </a:p>
          <a:p>
            <a:pPr lvl="0"/>
            <a:r>
              <a:rPr lang="en-US" sz="3200">
                <a:solidFill>
                  <a:srgbClr val="000000"/>
                </a:solidFill>
                <a:effectLst/>
                <a:latin typeface="Times New Roman" panose="02020603050405020304" pitchFamily="18" charset="0"/>
                <a:ea typeface="Times New Roman" panose="02020603050405020304" pitchFamily="18" charset="0"/>
              </a:rPr>
              <a:t>Mobile access</a:t>
            </a:r>
            <a:endParaRPr lang="en-US"/>
          </a:p>
        </p:txBody>
      </p:sp>
    </p:spTree>
    <p:extLst>
      <p:ext uri="{BB962C8B-B14F-4D97-AF65-F5344CB8AC3E}">
        <p14:creationId xmlns:p14="http://schemas.microsoft.com/office/powerpoint/2010/main" val="8608974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0"/>
          </p:nvPr>
        </p:nvSpPr>
        <p:spPr>
          <a:prstGeom prst="rect">
            <a:avLst/>
          </a:prstGeom>
        </p:spPr>
        <p:txBody>
          <a:bodyPr/>
          <a:lstStyle/>
          <a:p>
            <a:r>
              <a:rPr lang="en-US"/>
              <a:t> </a:t>
            </a:r>
            <a:r>
              <a:rPr lang="en-US" sz="2800">
                <a:solidFill>
                  <a:srgbClr val="000000"/>
                </a:solidFill>
                <a:effectLst/>
                <a:latin typeface="Times New Roman" panose="02020603050405020304" pitchFamily="18" charset="0"/>
                <a:ea typeface="Times New Roman" panose="02020603050405020304" pitchFamily="18" charset="0"/>
              </a:rPr>
              <a:t>Mobile application will  capture basic details of employees like Photograph (headshot), Name, Designation, Employee Number, Gender, Office Address, etc. </a:t>
            </a:r>
          </a:p>
          <a:p>
            <a:r>
              <a:rPr lang="en-US" sz="2800">
                <a:solidFill>
                  <a:srgbClr val="000000"/>
                </a:solidFill>
                <a:effectLst/>
                <a:latin typeface="Times New Roman" panose="02020603050405020304" pitchFamily="18" charset="0"/>
                <a:ea typeface="Times New Roman" panose="02020603050405020304" pitchFamily="18" charset="0"/>
              </a:rPr>
              <a:t> It should recognize the employee by face while capturing the attendance (entry) through face recognition and enter the relevant details including entry time in the system after successful face recognition. Similarly, while exiting the office premises, employee will be recognized using his/her face and exit time will be entered in the system.</a:t>
            </a:r>
          </a:p>
          <a:p>
            <a:r>
              <a:rPr lang="en-US" sz="2800">
                <a:solidFill>
                  <a:srgbClr val="000000"/>
                </a:solidFill>
                <a:effectLst/>
                <a:latin typeface="Times New Roman" panose="02020603050405020304" pitchFamily="18" charset="0"/>
                <a:ea typeface="Times New Roman" panose="02020603050405020304" pitchFamily="18" charset="0"/>
              </a:rPr>
              <a:t>The app should successfully work for any specific employees with or without wearing spectacles, cap or industrial helmet. This also notes down the time of arrival thus can acquire information about people coming in late after a specified time.</a:t>
            </a:r>
          </a:p>
          <a:p>
            <a:pPr marL="0" indent="0">
              <a:buNone/>
            </a:pPr>
            <a:endParaRPr lang="en-US" dirty="0"/>
          </a:p>
        </p:txBody>
      </p:sp>
      <p:sp>
        <p:nvSpPr>
          <p:cNvPr id="4" name="Date Placeholder 3"/>
          <p:cNvSpPr>
            <a:spLocks noGrp="1"/>
          </p:cNvSpPr>
          <p:nvPr>
            <p:ph type="dt" sz="half" idx="2"/>
          </p:nvPr>
        </p:nvSpPr>
        <p:spPr/>
        <p:txBody>
          <a:bodyPr/>
          <a:lstStyle/>
          <a:p>
            <a:fld id="{8ECF1BBB-D5E3-4D7D-93D8-8901AC810A35}"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xfrm>
            <a:off x="172571" y="1526023"/>
            <a:ext cx="11846859" cy="5112846"/>
          </a:xfrm>
          <a:prstGeom prst="rect">
            <a:avLst/>
          </a:prstGeom>
        </p:spPr>
        <p:txBody>
          <a:bodyPr>
            <a:normAutofit/>
          </a:bodyPr>
          <a:lstStyle/>
          <a:p>
            <a:r>
              <a:rPr lang="en-US" sz="2800" b="1">
                <a:solidFill>
                  <a:srgbClr val="365F91"/>
                </a:solidFill>
                <a:effectLst/>
                <a:latin typeface="Cambria" panose="02040503050406030204" pitchFamily="18" charset="0"/>
                <a:ea typeface="Cambria" panose="02040503050406030204" pitchFamily="18" charset="0"/>
                <a:cs typeface="Cambria" panose="02040503050406030204" pitchFamily="18" charset="0"/>
              </a:rPr>
              <a:t>Automated attendance systems are more efficient than manual systems as it prevents employees from falsifying entrientrie</a:t>
            </a:r>
            <a:endParaRPr lang="en-US" sz="280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2"/>
          </p:nvPr>
        </p:nvSpPr>
        <p:spPr/>
        <p:txBody>
          <a:bodyPr/>
          <a:lstStyle/>
          <a:p>
            <a:fld id="{5B7D0773-A0C8-4514-8B6D-7B894C8639B3}"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73EE-0789-E64A-8320-66B17DDB1316}"/>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0BFD1121-02F3-7345-A3ED-BC577E4E433E}"/>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B3E552C3-AAFC-9A44-99FA-22CCA72C0F54}"/>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448EC0C8-4161-F441-BCD4-63EBFC5E4AFD}"/>
              </a:ext>
            </a:extLst>
          </p:cNvPr>
          <p:cNvSpPr>
            <a:spLocks noGrp="1"/>
          </p:cNvSpPr>
          <p:nvPr>
            <p:ph type="sldNum" sz="quarter" idx="4"/>
          </p:nvPr>
        </p:nvSpPr>
        <p:spPr/>
        <p:txBody>
          <a:bodyPr/>
          <a:lstStyle/>
          <a:p>
            <a:fld id="{9860EDB8-5305-433F-BE41-D7A86D811DB3}" type="slidenum">
              <a:rPr lang="en-US" smtClean="0"/>
              <a:pPr/>
              <a:t>26</a:t>
            </a:fld>
            <a:endParaRPr lang="en-US" dirty="0"/>
          </a:p>
        </p:txBody>
      </p:sp>
      <p:sp>
        <p:nvSpPr>
          <p:cNvPr id="6" name="Content Placeholder 5">
            <a:extLst>
              <a:ext uri="{FF2B5EF4-FFF2-40B4-BE49-F238E27FC236}">
                <a16:creationId xmlns:a16="http://schemas.microsoft.com/office/drawing/2014/main" id="{E201070E-412A-7542-AEB9-FAFF4132DA18}"/>
              </a:ext>
            </a:extLst>
          </p:cNvPr>
          <p:cNvSpPr>
            <a:spLocks noGrp="1"/>
          </p:cNvSpPr>
          <p:nvPr>
            <p:ph sz="quarter" idx="10"/>
          </p:nvPr>
        </p:nvSpPr>
        <p:spPr/>
        <p:txBody>
          <a:bodyPr/>
          <a:lstStyle/>
          <a:p>
            <a:r>
              <a:rPr lang="en-US" sz="1800" b="1" u="sng">
                <a:solidFill>
                  <a:srgbClr val="5C3DF5"/>
                </a:solidFill>
                <a:effectLst/>
                <a:latin typeface="Arial" panose="020B0604020202020204" pitchFamily="34" charset="0"/>
                <a:ea typeface="Times New Roman" panose="02020603050405020304" pitchFamily="18" charset="0"/>
                <a:hlinkClick r:id="rId2"/>
              </a:rPr>
              <a:t>Facial recognition access control</a:t>
            </a:r>
            <a:r>
              <a:rPr lang="en-US" sz="1800">
                <a:solidFill>
                  <a:srgbClr val="5C5C8A"/>
                </a:solidFill>
                <a:effectLst/>
                <a:latin typeface="Arial" panose="020B0604020202020204" pitchFamily="34" charset="0"/>
                <a:ea typeface="Times New Roman" panose="02020603050405020304" pitchFamily="18" charset="0"/>
              </a:rPr>
              <a:t> has been on the market for the past 5 years, but there are major drawbacks to these systems that still leave many people concerned about the safety and security of using face recognition. The biggest limitations include lack of accuracy, spoofing issues, and difficult operating systems.</a:t>
            </a:r>
            <a:endParaRPr lang="en-US" sz="1800">
              <a:effectLst/>
              <a:latin typeface="Times New Roman" panose="02020603050405020304" pitchFamily="18" charset="0"/>
              <a:ea typeface="Times New Roman" panose="02020603050405020304" pitchFamily="18" charset="0"/>
            </a:endParaRPr>
          </a:p>
          <a:p>
            <a:r>
              <a:rPr lang="en-US" sz="1800">
                <a:solidFill>
                  <a:srgbClr val="5C5C8A"/>
                </a:solidFill>
                <a:effectLst/>
                <a:latin typeface="Arial" panose="020B0604020202020204" pitchFamily="34" charset="0"/>
                <a:ea typeface="Times New Roman" panose="02020603050405020304" pitchFamily="18" charset="0"/>
              </a:rPr>
              <a:t>At Swiftlane, we have overcome these limitations, while creating the most advanced, </a:t>
            </a:r>
            <a:r>
              <a:rPr lang="en-US" sz="1800" b="1" u="sng">
                <a:solidFill>
                  <a:srgbClr val="330DF2"/>
                </a:solidFill>
                <a:effectLst/>
                <a:latin typeface="Arial" panose="020B0604020202020204" pitchFamily="34" charset="0"/>
                <a:ea typeface="Times New Roman" panose="02020603050405020304" pitchFamily="18" charset="0"/>
                <a:hlinkClick r:id="rId3"/>
              </a:rPr>
              <a:t>touchless access control</a:t>
            </a:r>
            <a:r>
              <a:rPr lang="en-US" sz="1800">
                <a:solidFill>
                  <a:srgbClr val="5C5C8A"/>
                </a:solidFill>
                <a:effectLst/>
                <a:latin typeface="Arial" panose="020B0604020202020204" pitchFamily="34" charset="0"/>
                <a:ea typeface="Times New Roman" panose="02020603050405020304" pitchFamily="18" charset="0"/>
              </a:rPr>
              <a:t> experience.</a:t>
            </a:r>
            <a:endParaRPr lang="en-US" sz="1800">
              <a:effectLst/>
              <a:latin typeface="Times New Roman" panose="02020603050405020304" pitchFamily="18" charset="0"/>
              <a:ea typeface="Times New Roman" panose="02020603050405020304" pitchFamily="18" charset="0"/>
            </a:endParaRPr>
          </a:p>
          <a:p>
            <a:r>
              <a:rPr lang="en-US" sz="1800">
                <a:solidFill>
                  <a:srgbClr val="5C5C8A"/>
                </a:solidFill>
                <a:effectLst/>
                <a:latin typeface="Arial" panose="020B0604020202020204" pitchFamily="34" charset="0"/>
                <a:ea typeface="Times New Roman" panose="02020603050405020304" pitchFamily="18" charset="0"/>
              </a:rPr>
              <a:t>This article covers those limitations of face recognition access control and showcases how Swiftlane’s cutting edge technology is tackling many of these issues.</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99257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Acknowledgment</a:t>
            </a:r>
          </a:p>
        </p:txBody>
      </p:sp>
      <p:sp>
        <p:nvSpPr>
          <p:cNvPr id="3" name="Content Placeholder 2"/>
          <p:cNvSpPr>
            <a:spLocks noGrp="1"/>
          </p:cNvSpPr>
          <p:nvPr>
            <p:ph sz="quarter" idx="10"/>
          </p:nvPr>
        </p:nvSpPr>
        <p:spPr/>
        <p:txBody>
          <a:bodyPr/>
          <a:lstStyle/>
          <a:p>
            <a:endParaRPr lang="en-US"/>
          </a:p>
        </p:txBody>
      </p:sp>
      <p:sp>
        <p:nvSpPr>
          <p:cNvPr id="4" name="Date Placeholder 3"/>
          <p:cNvSpPr>
            <a:spLocks noGrp="1"/>
          </p:cNvSpPr>
          <p:nvPr>
            <p:ph type="dt" sz="half" idx="2"/>
          </p:nvPr>
        </p:nvSpPr>
        <p:spPr/>
        <p:txBody>
          <a:bodyPr/>
          <a:lstStyle/>
          <a:p>
            <a:fld id="{5C246108-0130-4F52-87A2-01F2FA59185B}"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16 October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28</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16 October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29</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802944" cy="2187227"/>
          </a:xfrm>
        </p:spPr>
        <p:txBody>
          <a:bodyPr anchor="t" anchorCtr="0"/>
          <a:lstStyle/>
          <a:p>
            <a:r>
              <a:rPr sz="3200"/>
              <a:t>Supervised by:</a:t>
            </a:r>
            <a:br>
              <a:rPr sz="3200"/>
            </a:br>
            <a:r>
              <a:rPr sz="3200"/>
              <a:t>Prof.</a:t>
            </a:r>
            <a:endParaRPr lang="en-US" sz="3200" dirty="0"/>
          </a:p>
        </p:txBody>
      </p:sp>
      <p:sp>
        <p:nvSpPr>
          <p:cNvPr id="3" name="Text Placeholder 2"/>
          <p:cNvSpPr>
            <a:spLocks noGrp="1"/>
          </p:cNvSpPr>
          <p:nvPr>
            <p:ph type="body" idx="1"/>
          </p:nvPr>
        </p:nvSpPr>
        <p:spPr>
          <a:xfrm>
            <a:off x="6323308" y="2025748"/>
            <a:ext cx="5269424" cy="2827606"/>
          </a:xfrm>
        </p:spPr>
        <p:txBody>
          <a:bodyPr>
            <a:normAutofit fontScale="92500" lnSpcReduction="10000"/>
          </a:bodyPr>
          <a:lstStyle/>
          <a:p>
            <a:pPr>
              <a:lnSpc>
                <a:spcPct val="120000"/>
              </a:lnSpc>
              <a:spcBef>
                <a:spcPts val="0"/>
              </a:spcBef>
            </a:pPr>
            <a:r>
              <a:rPr lang="en-US"/>
              <a:t>1. Shubham Patel </a:t>
            </a:r>
            <a:endParaRPr lang="en-US" dirty="0"/>
          </a:p>
          <a:p>
            <a:pPr>
              <a:lnSpc>
                <a:spcPct val="120000"/>
              </a:lnSpc>
              <a:spcBef>
                <a:spcPts val="0"/>
              </a:spcBef>
            </a:pPr>
            <a:r>
              <a:rPr lang="en-US"/>
              <a:t>2. Sarvesh Lowanshi </a:t>
            </a:r>
            <a:endParaRPr lang="en-US" dirty="0"/>
          </a:p>
          <a:p>
            <a:pPr>
              <a:lnSpc>
                <a:spcPct val="120000"/>
              </a:lnSpc>
              <a:spcBef>
                <a:spcPts val="0"/>
              </a:spcBef>
            </a:pPr>
            <a:r>
              <a:rPr lang="en-US"/>
              <a:t>3. Shivam Chouhan</a:t>
            </a:r>
          </a:p>
          <a:p>
            <a:pPr>
              <a:lnSpc>
                <a:spcPct val="120000"/>
              </a:lnSpc>
              <a:spcBef>
                <a:spcPts val="0"/>
              </a:spcBef>
            </a:pPr>
            <a:r>
              <a:rPr lang="en-US"/>
              <a:t>4. Vikas Rawat</a:t>
            </a:r>
            <a:endParaRPr lang="en-US" dirty="0"/>
          </a:p>
        </p:txBody>
      </p:sp>
      <p:sp>
        <p:nvSpPr>
          <p:cNvPr id="4" name="Date Placeholder 3"/>
          <p:cNvSpPr>
            <a:spLocks noGrp="1"/>
          </p:cNvSpPr>
          <p:nvPr>
            <p:ph type="dt" sz="half" idx="10"/>
          </p:nvPr>
        </p:nvSpPr>
        <p:spPr/>
        <p:txBody>
          <a:bodyPr/>
          <a:lstStyle/>
          <a:p>
            <a:fld id="{9A1B14C0-9C57-4BFD-9C3E-891C212384C8}" type="datetime3">
              <a:rPr lang="en-US" smtClean="0"/>
              <a:pPr/>
              <a:t>16 October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fontScale="92500" lnSpcReduction="10000"/>
          </a:bodyPr>
          <a:lstStyle/>
          <a:p>
            <a:r>
              <a:rPr lang="en-US" dirty="0"/>
              <a:t>Abstract</a:t>
            </a:r>
          </a:p>
          <a:p>
            <a:r>
              <a:rPr lang="en-US" dirty="0"/>
              <a:t>Introduction</a:t>
            </a:r>
          </a:p>
          <a:p>
            <a:r>
              <a:rPr lang="en-US" dirty="0"/>
              <a:t>Problem Statement</a:t>
            </a:r>
          </a:p>
          <a:p>
            <a:r>
              <a:rPr lang="en-US" dirty="0"/>
              <a:t>Survey of Existing Systems</a:t>
            </a:r>
          </a:p>
          <a:p>
            <a:r>
              <a:rPr lang="en-US" dirty="0"/>
              <a:t>Project Objectives</a:t>
            </a:r>
          </a:p>
          <a:p>
            <a:r>
              <a:rPr lang="en-US" dirty="0"/>
              <a:t>Requirement Analysis</a:t>
            </a:r>
          </a:p>
          <a:p>
            <a:r>
              <a:rPr lang="en-US" dirty="0"/>
              <a:t>Designs/UML Diagrams</a:t>
            </a:r>
          </a:p>
          <a:p>
            <a:r>
              <a:rPr lang="en-US" dirty="0"/>
              <a:t>Solution Proposed</a:t>
            </a:r>
          </a:p>
          <a:p>
            <a:r>
              <a:rPr lang="en-US" dirty="0"/>
              <a:t>The Outcome  Discussion</a:t>
            </a:r>
          </a:p>
          <a:p>
            <a:r>
              <a:rPr lang="en-US" dirty="0"/>
              <a:t>Conclusions and Limitations</a:t>
            </a:r>
          </a:p>
          <a:p>
            <a:pPr>
              <a:buNone/>
            </a:pPr>
            <a:endParaRPr lang="en-US" dirty="0"/>
          </a:p>
        </p:txBody>
      </p:sp>
      <p:sp>
        <p:nvSpPr>
          <p:cNvPr id="4" name="Date Placeholder 3"/>
          <p:cNvSpPr>
            <a:spLocks noGrp="1"/>
          </p:cNvSpPr>
          <p:nvPr>
            <p:ph type="dt" sz="half" idx="2"/>
          </p:nvPr>
        </p:nvSpPr>
        <p:spPr/>
        <p:txBody>
          <a:bodyPr/>
          <a:lstStyle/>
          <a:p>
            <a:fld id="{FDF74BFE-3616-4FE3-9BB1-3C08FCC53D61}"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4" name="Date Placeholder 3"/>
          <p:cNvSpPr>
            <a:spLocks noGrp="1"/>
          </p:cNvSpPr>
          <p:nvPr>
            <p:ph type="dt" sz="half" idx="2"/>
          </p:nvPr>
        </p:nvSpPr>
        <p:spPr/>
        <p:txBody>
          <a:bodyPr/>
          <a:lstStyle/>
          <a:p>
            <a:fld id="{79383796-5F39-4134-BB1F-91570C15A74E}"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8" name="Content Placeholder 7">
            <a:extLst>
              <a:ext uri="{FF2B5EF4-FFF2-40B4-BE49-F238E27FC236}">
                <a16:creationId xmlns:a16="http://schemas.microsoft.com/office/drawing/2014/main" id="{08BDB601-AA41-2942-BB2F-94994B41E32A}"/>
              </a:ext>
            </a:extLst>
          </p:cNvPr>
          <p:cNvSpPr>
            <a:spLocks noGrp="1"/>
          </p:cNvSpPr>
          <p:nvPr>
            <p:ph sz="quarter" idx="10"/>
          </p:nvPr>
        </p:nvSpPr>
        <p:spPr/>
        <p:txBody>
          <a:bodyPr/>
          <a:lstStyle/>
          <a:p>
            <a:r>
              <a:rPr lang="en-US"/>
              <a:t>Employee attendance tracking is a vital issue in order to monitor employee’ performance in the company as well as in their way of working their performance. It becomes a key concern because the company authority maintains a rule that one employee can only work in company   if his/her attendance is higher or equal to several percentage otherwise not. The traditional attendance system needs employee’s to physically sign the attendance sheet each time for the attendance of each shift. This is unnecessarily time-consuming to notice and mark employee name on the attendance sheet.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DE24-6133-304B-B9DF-B4E21E4B6F78}"/>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E5606B96-925E-5C44-B656-424D8E9B2529}"/>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2F0A55C6-A6AC-2B48-98AA-17EBE4513A86}"/>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42FC78EF-DA65-B345-8399-5140FF3FA920}"/>
              </a:ext>
            </a:extLst>
          </p:cNvPr>
          <p:cNvSpPr>
            <a:spLocks noGrp="1"/>
          </p:cNvSpPr>
          <p:nvPr>
            <p:ph type="sldNum" sz="quarter" idx="4"/>
          </p:nvPr>
        </p:nvSpPr>
        <p:spPr/>
        <p:txBody>
          <a:bodyPr/>
          <a:lstStyle/>
          <a:p>
            <a:fld id="{9860EDB8-5305-433F-BE41-D7A86D811DB3}" type="slidenum">
              <a:rPr lang="en-US" smtClean="0"/>
              <a:pPr/>
              <a:t>6</a:t>
            </a:fld>
            <a:endParaRPr lang="en-US" dirty="0"/>
          </a:p>
        </p:txBody>
      </p:sp>
      <p:pic>
        <p:nvPicPr>
          <p:cNvPr id="7" name="Picture 7">
            <a:extLst>
              <a:ext uri="{FF2B5EF4-FFF2-40B4-BE49-F238E27FC236}">
                <a16:creationId xmlns:a16="http://schemas.microsoft.com/office/drawing/2014/main" id="{7F1EDC58-B027-5548-AA47-9BE7052D3C02}"/>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20271" y="1300766"/>
            <a:ext cx="4801713" cy="3844975"/>
          </a:xfrm>
        </p:spPr>
      </p:pic>
      <p:pic>
        <p:nvPicPr>
          <p:cNvPr id="8" name="Picture 8">
            <a:extLst>
              <a:ext uri="{FF2B5EF4-FFF2-40B4-BE49-F238E27FC236}">
                <a16:creationId xmlns:a16="http://schemas.microsoft.com/office/drawing/2014/main" id="{BC7888F3-450C-A846-830F-AFB99FA70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984" y="1550341"/>
            <a:ext cx="6032134" cy="4762500"/>
          </a:xfrm>
          <a:prstGeom prst="rect">
            <a:avLst/>
          </a:prstGeom>
        </p:spPr>
      </p:pic>
    </p:spTree>
    <p:extLst>
      <p:ext uri="{BB962C8B-B14F-4D97-AF65-F5344CB8AC3E}">
        <p14:creationId xmlns:p14="http://schemas.microsoft.com/office/powerpoint/2010/main" val="4770472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lstStyle/>
          <a:p>
            <a:r>
              <a:rPr lang="en-US"/>
              <a:t>Organizations of all sizes use time and attendance systems to record when employees start and stop work, and the department where the work is performed. However, it's also common to track meals and breaks, the type of work performed, and the number of items produced. In addition to tracking when employees work, organizations also need to keep tabs on when employees are not working Vacation time, compensation time, Family and Medical Leave Act (FMLA) time, and jury duty must be recorded. Some organizations also keep detailed records of attendance issues such as who calls in sick and who comes in late.</a:t>
            </a:r>
            <a:endParaRPr lang="en-US" dirty="0"/>
          </a:p>
        </p:txBody>
      </p:sp>
      <p:sp>
        <p:nvSpPr>
          <p:cNvPr id="4" name="Date Placeholder 3"/>
          <p:cNvSpPr>
            <a:spLocks noGrp="1"/>
          </p:cNvSpPr>
          <p:nvPr>
            <p:ph type="dt" sz="half" idx="2"/>
          </p:nvPr>
        </p:nvSpPr>
        <p:spPr/>
        <p:txBody>
          <a:bodyPr/>
          <a:lstStyle/>
          <a:p>
            <a:fld id="{9DB8A999-CF11-4185-86EF-B5FCC1230B7A}"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FB27-3FE3-7448-BD93-4F1FB7BFB32A}"/>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0AC6266F-FB81-EF4F-9871-B69CA6A1184F}"/>
              </a:ext>
            </a:extLst>
          </p:cNvPr>
          <p:cNvSpPr>
            <a:spLocks noGrp="1"/>
          </p:cNvSpPr>
          <p:nvPr>
            <p:ph type="dt" sz="half" idx="2"/>
          </p:nvPr>
        </p:nvSpPr>
        <p:spPr/>
        <p:txBody>
          <a:bodyPr/>
          <a:lstStyle/>
          <a:p>
            <a:fld id="{6B4D52C1-AC35-45F3-96F2-AA0057DDFF5B}" type="datetime3">
              <a:rPr lang="en-US" smtClean="0"/>
              <a:pPr/>
              <a:t>16 October 2022</a:t>
            </a:fld>
            <a:endParaRPr lang="en-US" dirty="0"/>
          </a:p>
        </p:txBody>
      </p:sp>
      <p:sp>
        <p:nvSpPr>
          <p:cNvPr id="4" name="Footer Placeholder 3">
            <a:extLst>
              <a:ext uri="{FF2B5EF4-FFF2-40B4-BE49-F238E27FC236}">
                <a16:creationId xmlns:a16="http://schemas.microsoft.com/office/drawing/2014/main" id="{08BE0F7B-7CCD-C24B-8F23-241DB9A6D1EA}"/>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538E25E-5076-3143-8A4E-03742B0D7C17}"/>
              </a:ext>
            </a:extLst>
          </p:cNvPr>
          <p:cNvSpPr>
            <a:spLocks noGrp="1"/>
          </p:cNvSpPr>
          <p:nvPr>
            <p:ph type="sldNum" sz="quarter" idx="4"/>
          </p:nvPr>
        </p:nvSpPr>
        <p:spPr/>
        <p:txBody>
          <a:bodyPr/>
          <a:lstStyle/>
          <a:p>
            <a:fld id="{9860EDB8-5305-433F-BE41-D7A86D811DB3}" type="slidenum">
              <a:rPr lang="en-US" smtClean="0"/>
              <a:pPr/>
              <a:t>8</a:t>
            </a:fld>
            <a:endParaRPr lang="en-US" dirty="0"/>
          </a:p>
        </p:txBody>
      </p:sp>
      <p:pic>
        <p:nvPicPr>
          <p:cNvPr id="7" name="Picture 7">
            <a:extLst>
              <a:ext uri="{FF2B5EF4-FFF2-40B4-BE49-F238E27FC236}">
                <a16:creationId xmlns:a16="http://schemas.microsoft.com/office/drawing/2014/main" id="{AAAB1A2E-4DAA-2D40-8093-7DE0943697D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51302" y="1587826"/>
            <a:ext cx="5111750" cy="5111750"/>
          </a:xfrm>
        </p:spPr>
      </p:pic>
    </p:spTree>
    <p:extLst>
      <p:ext uri="{BB962C8B-B14F-4D97-AF65-F5344CB8AC3E}">
        <p14:creationId xmlns:p14="http://schemas.microsoft.com/office/powerpoint/2010/main" val="24334701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lstStyle/>
          <a:p>
            <a:pPr marL="0" indent="0">
              <a:buNone/>
            </a:pPr>
            <a:endParaRPr lang="en-US"/>
          </a:p>
          <a:p>
            <a:r>
              <a:rPr lang="en-US"/>
              <a:t>Niger Insurance PLC makes use of a pen and notebook to check attendance of its employees With this system, employees write their names, time of arrival and signature in ruled columns in the notebook. This data is used to process the salary of employees given account of times when they were late and absent. The issue with this system is that employees tend to falsify entries and indirectly</a:t>
            </a:r>
            <a:endParaRPr lang="en-US" dirty="0"/>
          </a:p>
        </p:txBody>
      </p:sp>
      <p:sp>
        <p:nvSpPr>
          <p:cNvPr id="4" name="Date Placeholder 3"/>
          <p:cNvSpPr>
            <a:spLocks noGrp="1"/>
          </p:cNvSpPr>
          <p:nvPr>
            <p:ph type="dt" sz="half" idx="2"/>
          </p:nvPr>
        </p:nvSpPr>
        <p:spPr/>
        <p:txBody>
          <a:bodyPr/>
          <a:lstStyle/>
          <a:p>
            <a:fld id="{B008B673-7C08-4512-A3B6-F8D71772C357}" type="datetime3">
              <a:rPr lang="en-US" smtClean="0"/>
              <a:pPr/>
              <a:t>16 October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11751</TotalTime>
  <Words>313</Words>
  <Application>Microsoft Office PowerPoint</Application>
  <PresentationFormat>Widescreen</PresentationFormat>
  <Paragraphs>89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WelcomeDoc</vt:lpstr>
      <vt:lpstr>PowerPoint Presentation</vt:lpstr>
      <vt:lpstr>Develop a Smart Attendance Capturing Mobile App</vt:lpstr>
      <vt:lpstr>Supervised by: Prof.</vt:lpstr>
      <vt:lpstr>Project Presentation Outline</vt:lpstr>
      <vt:lpstr>Abstract</vt:lpstr>
      <vt:lpstr>PowerPoint Presentation</vt:lpstr>
      <vt:lpstr>Introduction </vt:lpstr>
      <vt:lpstr>PowerPoint Presentation</vt:lpstr>
      <vt:lpstr>The Problem Statement</vt:lpstr>
      <vt:lpstr>Survey of Existing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PowerPoint Presentation</vt:lpstr>
      <vt:lpstr>Requirement Analysis</vt:lpstr>
      <vt:lpstr>PowerPoint Presentation</vt:lpstr>
      <vt:lpstr>Solution Proposed</vt:lpstr>
      <vt:lpstr>PowerPoint Presentation</vt:lpstr>
      <vt:lpstr>The Outcome Discussion</vt:lpstr>
      <vt:lpstr>Conclusion and Limitation</vt:lpstr>
      <vt:lpstr>PowerPoint Presentation</vt:lpstr>
      <vt:lpstr>Acknowledgment</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Unknown User</cp:lastModifiedBy>
  <cp:revision>37</cp:revision>
  <dcterms:created xsi:type="dcterms:W3CDTF">2014-03-28T16:17:36Z</dcterms:created>
  <dcterms:modified xsi:type="dcterms:W3CDTF">2022-10-16T15:41:02Z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