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6" r:id="rId7"/>
    <p:sldId id="266" r:id="rId8"/>
    <p:sldId id="275" r:id="rId9"/>
    <p:sldId id="271" r:id="rId10"/>
    <p:sldId id="267" r:id="rId11"/>
    <p:sldId id="278"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08" autoAdjust="0"/>
    <p:restoredTop sz="94718"/>
  </p:normalViewPr>
  <p:slideViewPr>
    <p:cSldViewPr snapToGrid="0">
      <p:cViewPr varScale="1">
        <p:scale>
          <a:sx n="89" d="100"/>
          <a:sy n="89" d="100"/>
        </p:scale>
        <p:origin x="283"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ka Mundra" userId="19495556814bf035" providerId="LiveId" clId="{628FA7D8-F353-4F63-9A58-093D5E345318}"/>
    <pc:docChg chg="custSel addSld modSld sldOrd">
      <pc:chgData name="Bhoomika Mundra" userId="19495556814bf035" providerId="LiveId" clId="{628FA7D8-F353-4F63-9A58-093D5E345318}" dt="2023-12-01T15:32:52.115" v="182"/>
      <pc:docMkLst>
        <pc:docMk/>
      </pc:docMkLst>
      <pc:sldChg chg="delSp modSp new mod ord">
        <pc:chgData name="Bhoomika Mundra" userId="19495556814bf035" providerId="LiveId" clId="{628FA7D8-F353-4F63-9A58-093D5E345318}" dt="2023-12-01T15:32:52.115" v="182"/>
        <pc:sldMkLst>
          <pc:docMk/>
          <pc:sldMk cId="601541808" sldId="278"/>
        </pc:sldMkLst>
        <pc:spChg chg="mod">
          <ac:chgData name="Bhoomika Mundra" userId="19495556814bf035" providerId="LiveId" clId="{628FA7D8-F353-4F63-9A58-093D5E345318}" dt="2023-12-01T15:26:11.512" v="31" actId="20577"/>
          <ac:spMkLst>
            <pc:docMk/>
            <pc:sldMk cId="601541808" sldId="278"/>
            <ac:spMk id="2" creationId="{B6C24993-42A2-8688-EBA2-C30C5F1536AC}"/>
          </ac:spMkLst>
        </pc:spChg>
        <pc:spChg chg="mod">
          <ac:chgData name="Bhoomika Mundra" userId="19495556814bf035" providerId="LiveId" clId="{628FA7D8-F353-4F63-9A58-093D5E345318}" dt="2023-12-01T15:32:30.940" v="180" actId="20577"/>
          <ac:spMkLst>
            <pc:docMk/>
            <pc:sldMk cId="601541808" sldId="278"/>
            <ac:spMk id="3" creationId="{58C19018-CB75-E5E2-F2BB-C909FD7A115D}"/>
          </ac:spMkLst>
        </pc:spChg>
        <pc:spChg chg="del mod">
          <ac:chgData name="Bhoomika Mundra" userId="19495556814bf035" providerId="LiveId" clId="{628FA7D8-F353-4F63-9A58-093D5E345318}" dt="2023-12-01T15:25:59.216" v="29" actId="478"/>
          <ac:spMkLst>
            <pc:docMk/>
            <pc:sldMk cId="601541808" sldId="278"/>
            <ac:spMk id="4" creationId="{DAA4C4C3-9AFC-23FE-6AF5-5E958DEC31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iew Bhavik1603's full-sized avatar">
            <a:extLst>
              <a:ext uri="{FF2B5EF4-FFF2-40B4-BE49-F238E27FC236}">
                <a16:creationId xmlns:a16="http://schemas.microsoft.com/office/drawing/2014/main" id="{6A59C9FC-7042-B8ED-A6D0-0B67FA19D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879" y="1403624"/>
            <a:ext cx="3692199" cy="36921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167493" y="988167"/>
            <a:ext cx="9779183" cy="1325563"/>
          </a:xfrm>
        </p:spPr>
        <p:txBody>
          <a:bodyPr/>
          <a:lstStyle/>
          <a:p>
            <a:br>
              <a:rPr lang="en-US" dirty="0"/>
            </a:br>
            <a:r>
              <a:rPr lang="en-US" dirty="0"/>
              <a:t>Bhavik Mundra</a:t>
            </a:r>
          </a:p>
        </p:txBody>
      </p:sp>
      <p:sp>
        <p:nvSpPr>
          <p:cNvPr id="3" name="Subtitle 2">
            <a:extLst>
              <a:ext uri="{FF2B5EF4-FFF2-40B4-BE49-F238E27FC236}">
                <a16:creationId xmlns:a16="http://schemas.microsoft.com/office/drawing/2014/main" id="{A068D447-28D3-4F5F-B2DC-FD67E9015868}"/>
              </a:ext>
            </a:extLst>
          </p:cNvPr>
          <p:cNvSpPr>
            <a:spLocks noGrp="1"/>
          </p:cNvSpPr>
          <p:nvPr>
            <p:ph idx="1"/>
          </p:nvPr>
        </p:nvSpPr>
        <p:spPr>
          <a:xfrm>
            <a:off x="1167493" y="2087561"/>
            <a:ext cx="7041787" cy="3366815"/>
          </a:xfrm>
        </p:spPr>
        <p:txBody>
          <a:bodyPr/>
          <a:lstStyle/>
          <a:p>
            <a:pPr algn="l"/>
            <a:endParaRPr lang="en-IN" dirty="0">
              <a:latin typeface="+mj-lt"/>
            </a:endParaRPr>
          </a:p>
          <a:p>
            <a:pPr algn="l"/>
            <a:r>
              <a:rPr lang="en-IN" dirty="0">
                <a:latin typeface="+mj-lt"/>
              </a:rPr>
              <a:t>I am a final year Computer Science undergraduate student from AITR, Indore. </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IN" dirty="0"/>
              <a:t>ACADEMIC RECORDS</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r>
              <a:rPr lang="en-US" b="1" dirty="0"/>
              <a:t>Professional qualifications – 2020-2024</a:t>
            </a:r>
          </a:p>
          <a:p>
            <a:pPr marL="457200" indent="-457200">
              <a:buFont typeface="Arial" panose="020B0604020202020204" pitchFamily="34" charset="0"/>
              <a:buChar char="•"/>
            </a:pPr>
            <a:r>
              <a:rPr lang="en-US" dirty="0"/>
              <a:t>B. Tech Computer Science &amp; Engineering </a:t>
            </a:r>
          </a:p>
          <a:p>
            <a:r>
              <a:rPr lang="en-US" dirty="0"/>
              <a:t>     AITR, Indore</a:t>
            </a:r>
          </a:p>
          <a:p>
            <a:r>
              <a:rPr lang="en-US" dirty="0"/>
              <a:t>     CGPA 8.01.</a:t>
            </a:r>
          </a:p>
          <a:p>
            <a:r>
              <a:rPr lang="en-US" b="1" dirty="0"/>
              <a:t>Educational Qualifications</a:t>
            </a:r>
          </a:p>
          <a:p>
            <a:pPr marL="457200" indent="-457200">
              <a:buFont typeface="Arial" panose="020B0604020202020204" pitchFamily="34" charset="0"/>
              <a:buChar char="•"/>
            </a:pPr>
            <a:r>
              <a:rPr lang="en-US" dirty="0"/>
              <a:t>Senior Secondary Certificate (10+2) from CBSE Board with 71.8% in the year 2020</a:t>
            </a:r>
          </a:p>
          <a:p>
            <a:pPr marL="457200" indent="-457200">
              <a:buFont typeface="Arial" panose="020B0604020202020204" pitchFamily="34" charset="0"/>
              <a:buChar char="•"/>
            </a:pPr>
            <a:r>
              <a:rPr lang="en-US" dirty="0"/>
              <a:t>High School Certificate (10th) from CBSE Board with 81% in the year 2018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IN" dirty="0"/>
              <a:t>Technical Skills</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US" b="1" dirty="0"/>
              <a:t>Languages:</a:t>
            </a:r>
            <a:r>
              <a:rPr lang="en-US" dirty="0"/>
              <a:t> C, C++, Java, Python.</a:t>
            </a:r>
          </a:p>
          <a:p>
            <a:pPr marL="457200" indent="-457200">
              <a:buFont typeface="Arial" panose="020B0604020202020204" pitchFamily="34" charset="0"/>
              <a:buChar char="•"/>
            </a:pPr>
            <a:r>
              <a:rPr lang="en-US" b="1" dirty="0"/>
              <a:t>Database:</a:t>
            </a:r>
            <a:r>
              <a:rPr lang="en-US" dirty="0"/>
              <a:t> MySQL, SQLite.</a:t>
            </a:r>
          </a:p>
          <a:p>
            <a:pPr marL="457200" indent="-457200">
              <a:buFont typeface="Arial" panose="020B0604020202020204" pitchFamily="34" charset="0"/>
              <a:buChar char="•"/>
            </a:pPr>
            <a:r>
              <a:rPr lang="en-US" b="1" dirty="0"/>
              <a:t>Cloud:</a:t>
            </a:r>
            <a:r>
              <a:rPr lang="en-US" dirty="0"/>
              <a:t> AWS: S3, EC2, IAM, EBS, RDS.</a:t>
            </a:r>
          </a:p>
          <a:p>
            <a:pPr marL="457200" indent="-457200">
              <a:buFont typeface="Arial" panose="020B0604020202020204" pitchFamily="34" charset="0"/>
              <a:buChar char="•"/>
            </a:pPr>
            <a:r>
              <a:rPr lang="en-US" b="1" dirty="0"/>
              <a:t>Framework and Libraries:</a:t>
            </a:r>
            <a:r>
              <a:rPr lang="en-US" dirty="0"/>
              <a:t> Flask, </a:t>
            </a:r>
            <a:r>
              <a:rPr lang="en-US" dirty="0" err="1"/>
              <a:t>StreamLit</a:t>
            </a:r>
            <a:r>
              <a:rPr lang="en-US" dirty="0"/>
              <a:t>, </a:t>
            </a:r>
            <a:r>
              <a:rPr lang="en-US" dirty="0" err="1"/>
              <a:t>BeautifulSoup</a:t>
            </a:r>
            <a:r>
              <a:rPr lang="en-US" dirty="0"/>
              <a:t>, Pandas, </a:t>
            </a:r>
            <a:r>
              <a:rPr lang="en-US" dirty="0" err="1"/>
              <a:t>Numpy</a:t>
            </a:r>
            <a:r>
              <a:rPr lang="en-US" dirty="0"/>
              <a:t>, Matplotlib, </a:t>
            </a:r>
            <a:r>
              <a:rPr lang="en-US" dirty="0" err="1"/>
              <a:t>PixelLib</a:t>
            </a:r>
            <a:r>
              <a:rPr lang="en-US" dirty="0"/>
              <a:t>, scikit-learn.</a:t>
            </a:r>
          </a:p>
          <a:p>
            <a:pPr marL="457200" indent="-457200">
              <a:buFont typeface="Arial" panose="020B0604020202020204" pitchFamily="34" charset="0"/>
              <a:buChar char="•"/>
            </a:pPr>
            <a:r>
              <a:rPr lang="en-US" b="1" dirty="0"/>
              <a:t>Web Skills:</a:t>
            </a:r>
            <a:r>
              <a:rPr lang="en-US" dirty="0"/>
              <a:t> HTML5, CSS3, Bootstrap</a:t>
            </a:r>
          </a:p>
          <a:p>
            <a:pPr marL="457200" indent="-457200">
              <a:buFont typeface="Arial" panose="020B0604020202020204" pitchFamily="34" charset="0"/>
              <a:buChar char="•"/>
            </a:pPr>
            <a:r>
              <a:rPr lang="en-US" b="1" dirty="0"/>
              <a:t>Course Work:</a:t>
            </a:r>
            <a:r>
              <a:rPr lang="en-US" dirty="0"/>
              <a:t> OOPS, Data Structures, Socket Programming, Machine Learning, DBMS.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4759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p:txBody>
          <a:bodyPr/>
          <a:lstStyle/>
          <a:p>
            <a:r>
              <a:rPr lang="en-US" b="1" dirty="0"/>
              <a:t>CODING SKILLS</a:t>
            </a:r>
          </a:p>
        </p:txBody>
      </p:sp>
      <p:sp>
        <p:nvSpPr>
          <p:cNvPr id="14" name="Content Placeholder 13">
            <a:extLst>
              <a:ext uri="{FF2B5EF4-FFF2-40B4-BE49-F238E27FC236}">
                <a16:creationId xmlns:a16="http://schemas.microsoft.com/office/drawing/2014/main" id="{FB1CD375-E71F-AA52-3856-5E3843F909EC}"/>
              </a:ext>
            </a:extLst>
          </p:cNvPr>
          <p:cNvSpPr>
            <a:spLocks noGrp="1"/>
          </p:cNvSpPr>
          <p:nvPr>
            <p:ph type="body" sz="quarter" idx="13"/>
          </p:nvPr>
        </p:nvSpPr>
        <p:spPr/>
        <p:txBody>
          <a:bodyPr/>
          <a:lstStyle/>
          <a:p>
            <a:r>
              <a:rPr lang="en-IN" dirty="0"/>
              <a:t> </a:t>
            </a:r>
          </a:p>
        </p:txBody>
      </p:sp>
      <p:sp>
        <p:nvSpPr>
          <p:cNvPr id="18" name="Content Placeholder 17">
            <a:extLst>
              <a:ext uri="{FF2B5EF4-FFF2-40B4-BE49-F238E27FC236}">
                <a16:creationId xmlns:a16="http://schemas.microsoft.com/office/drawing/2014/main" id="{57C2EF89-095C-399A-6079-83816351628D}"/>
              </a:ext>
            </a:extLst>
          </p:cNvPr>
          <p:cNvSpPr>
            <a:spLocks noGrp="1"/>
          </p:cNvSpPr>
          <p:nvPr>
            <p:ph type="body" sz="quarter" idx="14"/>
          </p:nvPr>
        </p:nvSpPr>
        <p:spPr/>
        <p:txBody>
          <a:bodyPr/>
          <a:lstStyle/>
          <a:p>
            <a:r>
              <a:rPr lang="en-IN" dirty="0"/>
              <a:t> </a:t>
            </a:r>
          </a:p>
        </p:txBody>
      </p:sp>
      <p:sp>
        <p:nvSpPr>
          <p:cNvPr id="6" name="Content Placeholder 5">
            <a:extLst>
              <a:ext uri="{FF2B5EF4-FFF2-40B4-BE49-F238E27FC236}">
                <a16:creationId xmlns:a16="http://schemas.microsoft.com/office/drawing/2014/main" id="{793E4B7F-3C61-9DEA-0A9C-57D53EEB7A3D}"/>
              </a:ext>
            </a:extLst>
          </p:cNvPr>
          <p:cNvSpPr>
            <a:spLocks noGrp="1"/>
          </p:cNvSpPr>
          <p:nvPr>
            <p:ph type="body" sz="quarter" idx="15"/>
          </p:nvPr>
        </p:nvSpPr>
        <p:spPr/>
        <p:txBody>
          <a:bodyPr/>
          <a:lstStyle/>
          <a:p>
            <a:r>
              <a:rPr lang="en-IN" dirty="0"/>
              <a:t>  </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16" name="Content Placeholder 15">
            <a:extLst>
              <a:ext uri="{FF2B5EF4-FFF2-40B4-BE49-F238E27FC236}">
                <a16:creationId xmlns:a16="http://schemas.microsoft.com/office/drawing/2014/main" id="{976BC4D8-2638-169F-9502-3458FF5E0FF3}"/>
              </a:ext>
            </a:extLst>
          </p:cNvPr>
          <p:cNvSpPr>
            <a:spLocks noGrp="1"/>
          </p:cNvSpPr>
          <p:nvPr>
            <p:ph idx="4294967295"/>
          </p:nvPr>
        </p:nvSpPr>
        <p:spPr>
          <a:xfrm>
            <a:off x="9018588" y="2003425"/>
            <a:ext cx="3173412" cy="522288"/>
          </a:xfrm>
        </p:spPr>
        <p:txBody>
          <a:bodyPr/>
          <a:lstStyle/>
          <a:p>
            <a:r>
              <a:rPr lang="en-IN" dirty="0"/>
              <a:t> </a:t>
            </a:r>
          </a:p>
        </p:txBody>
      </p:sp>
      <p:sp>
        <p:nvSpPr>
          <p:cNvPr id="20" name="Content Placeholder 19">
            <a:extLst>
              <a:ext uri="{FF2B5EF4-FFF2-40B4-BE49-F238E27FC236}">
                <a16:creationId xmlns:a16="http://schemas.microsoft.com/office/drawing/2014/main" id="{5E2AC77D-0B7F-C1A9-5651-547CCB4E060F}"/>
              </a:ext>
            </a:extLst>
          </p:cNvPr>
          <p:cNvSpPr>
            <a:spLocks noGrp="1"/>
          </p:cNvSpPr>
          <p:nvPr>
            <p:ph idx="4294967295"/>
          </p:nvPr>
        </p:nvSpPr>
        <p:spPr>
          <a:xfrm>
            <a:off x="9018588" y="2003425"/>
            <a:ext cx="3173412" cy="522288"/>
          </a:xfrm>
        </p:spPr>
        <p:txBody>
          <a:bodyPr/>
          <a:lstStyle/>
          <a:p>
            <a:r>
              <a:rPr lang="en-IN" dirty="0"/>
              <a:t> </a:t>
            </a:r>
          </a:p>
        </p:txBody>
      </p:sp>
      <p:sp>
        <p:nvSpPr>
          <p:cNvPr id="22" name="Content Placeholder 21">
            <a:extLst>
              <a:ext uri="{FF2B5EF4-FFF2-40B4-BE49-F238E27FC236}">
                <a16:creationId xmlns:a16="http://schemas.microsoft.com/office/drawing/2014/main" id="{4A74DC8C-7575-58DD-93BE-15563C082269}"/>
              </a:ext>
            </a:extLst>
          </p:cNvPr>
          <p:cNvSpPr>
            <a:spLocks noGrp="1"/>
          </p:cNvSpPr>
          <p:nvPr>
            <p:ph idx="4294967295"/>
          </p:nvPr>
        </p:nvSpPr>
        <p:spPr>
          <a:xfrm>
            <a:off x="9018588" y="2525713"/>
            <a:ext cx="3173412" cy="2828925"/>
          </a:xfrm>
        </p:spPr>
        <p:txBody>
          <a:bodyPr/>
          <a:lstStyle/>
          <a:p>
            <a:r>
              <a:rPr lang="en-IN" dirty="0"/>
              <a:t> </a:t>
            </a:r>
          </a:p>
        </p:txBody>
      </p:sp>
      <p:pic>
        <p:nvPicPr>
          <p:cNvPr id="23" name="Content Placeholder 4">
            <a:extLst>
              <a:ext uri="{FF2B5EF4-FFF2-40B4-BE49-F238E27FC236}">
                <a16:creationId xmlns:a16="http://schemas.microsoft.com/office/drawing/2014/main" id="{9366BA85-F0A6-AEA2-2ADD-3A508813C190}"/>
              </a:ext>
            </a:extLst>
          </p:cNvPr>
          <p:cNvPicPr>
            <a:picLocks noChangeAspect="1"/>
          </p:cNvPicPr>
          <p:nvPr/>
        </p:nvPicPr>
        <p:blipFill>
          <a:blip r:embed="rId2"/>
          <a:stretch>
            <a:fillRect/>
          </a:stretch>
        </p:blipFill>
        <p:spPr>
          <a:xfrm>
            <a:off x="4628145" y="519405"/>
            <a:ext cx="3787468" cy="1714649"/>
          </a:xfrm>
          <a:prstGeom prst="rect">
            <a:avLst/>
          </a:prstGeom>
        </p:spPr>
        <p:style>
          <a:lnRef idx="2">
            <a:schemeClr val="dk1"/>
          </a:lnRef>
          <a:fillRef idx="1">
            <a:schemeClr val="lt1"/>
          </a:fillRef>
          <a:effectRef idx="0">
            <a:schemeClr val="dk1"/>
          </a:effectRef>
          <a:fontRef idx="minor">
            <a:schemeClr val="dk1"/>
          </a:fontRef>
        </p:style>
      </p:pic>
      <p:pic>
        <p:nvPicPr>
          <p:cNvPr id="24" name="Picture 23">
            <a:extLst>
              <a:ext uri="{FF2B5EF4-FFF2-40B4-BE49-F238E27FC236}">
                <a16:creationId xmlns:a16="http://schemas.microsoft.com/office/drawing/2014/main" id="{A7C3FAD8-C7AD-CCC8-A7AF-F0AA28918BC1}"/>
              </a:ext>
            </a:extLst>
          </p:cNvPr>
          <p:cNvPicPr>
            <a:picLocks noChangeAspect="1"/>
          </p:cNvPicPr>
          <p:nvPr/>
        </p:nvPicPr>
        <p:blipFill>
          <a:blip r:embed="rId3"/>
          <a:stretch>
            <a:fillRect/>
          </a:stretch>
        </p:blipFill>
        <p:spPr>
          <a:xfrm>
            <a:off x="4099762" y="4713093"/>
            <a:ext cx="4844235" cy="1540549"/>
          </a:xfrm>
          <a:prstGeom prst="rect">
            <a:avLst/>
          </a:prstGeom>
        </p:spPr>
      </p:pic>
      <p:pic>
        <p:nvPicPr>
          <p:cNvPr id="25" name="Picture 24">
            <a:extLst>
              <a:ext uri="{FF2B5EF4-FFF2-40B4-BE49-F238E27FC236}">
                <a16:creationId xmlns:a16="http://schemas.microsoft.com/office/drawing/2014/main" id="{7C24EC99-3EFB-D327-34A9-398D5FB0D299}"/>
              </a:ext>
            </a:extLst>
          </p:cNvPr>
          <p:cNvPicPr>
            <a:picLocks noChangeAspect="1"/>
          </p:cNvPicPr>
          <p:nvPr/>
        </p:nvPicPr>
        <p:blipFill>
          <a:blip r:embed="rId4"/>
          <a:stretch>
            <a:fillRect/>
          </a:stretch>
        </p:blipFill>
        <p:spPr>
          <a:xfrm>
            <a:off x="644673" y="3593118"/>
            <a:ext cx="2960860" cy="2603842"/>
          </a:xfrm>
          <a:prstGeom prst="rect">
            <a:avLst/>
          </a:prstGeom>
        </p:spPr>
      </p:pic>
      <p:pic>
        <p:nvPicPr>
          <p:cNvPr id="26" name="Picture 25">
            <a:extLst>
              <a:ext uri="{FF2B5EF4-FFF2-40B4-BE49-F238E27FC236}">
                <a16:creationId xmlns:a16="http://schemas.microsoft.com/office/drawing/2014/main" id="{137ED859-1ABA-DE25-9477-6D4C01D175E0}"/>
              </a:ext>
            </a:extLst>
          </p:cNvPr>
          <p:cNvPicPr>
            <a:picLocks noChangeAspect="1"/>
          </p:cNvPicPr>
          <p:nvPr/>
        </p:nvPicPr>
        <p:blipFill>
          <a:blip r:embed="rId5"/>
          <a:stretch>
            <a:fillRect/>
          </a:stretch>
        </p:blipFill>
        <p:spPr>
          <a:xfrm>
            <a:off x="921910" y="1622848"/>
            <a:ext cx="2474028" cy="1476436"/>
          </a:xfrm>
          <a:prstGeom prst="rect">
            <a:avLst/>
          </a:prstGeom>
        </p:spPr>
      </p:pic>
      <p:pic>
        <p:nvPicPr>
          <p:cNvPr id="27" name="Picture 26">
            <a:extLst>
              <a:ext uri="{FF2B5EF4-FFF2-40B4-BE49-F238E27FC236}">
                <a16:creationId xmlns:a16="http://schemas.microsoft.com/office/drawing/2014/main" id="{D5509566-0284-DE20-407F-B8BD6A31511F}"/>
              </a:ext>
            </a:extLst>
          </p:cNvPr>
          <p:cNvPicPr>
            <a:picLocks noChangeAspect="1"/>
          </p:cNvPicPr>
          <p:nvPr/>
        </p:nvPicPr>
        <p:blipFill>
          <a:blip r:embed="rId6"/>
          <a:stretch>
            <a:fillRect/>
          </a:stretch>
        </p:blipFill>
        <p:spPr>
          <a:xfrm>
            <a:off x="9316951" y="519405"/>
            <a:ext cx="2682472" cy="5951736"/>
          </a:xfrm>
          <a:prstGeom prst="rect">
            <a:avLst/>
          </a:prstGeom>
        </p:spPr>
      </p:pic>
      <p:pic>
        <p:nvPicPr>
          <p:cNvPr id="28" name="Picture 27">
            <a:extLst>
              <a:ext uri="{FF2B5EF4-FFF2-40B4-BE49-F238E27FC236}">
                <a16:creationId xmlns:a16="http://schemas.microsoft.com/office/drawing/2014/main" id="{D7DE736D-20C3-0C19-0B4E-7478693A9625}"/>
              </a:ext>
            </a:extLst>
          </p:cNvPr>
          <p:cNvPicPr>
            <a:picLocks noChangeAspect="1"/>
          </p:cNvPicPr>
          <p:nvPr/>
        </p:nvPicPr>
        <p:blipFill>
          <a:blip r:embed="rId7"/>
          <a:stretch>
            <a:fillRect/>
          </a:stretch>
        </p:blipFill>
        <p:spPr>
          <a:xfrm>
            <a:off x="712315" y="273143"/>
            <a:ext cx="2893218" cy="855872"/>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a:lstStyle/>
          <a:p>
            <a:r>
              <a:rPr lang="en-US" dirty="0"/>
              <a:t>Persistent Martian Summer Training</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1167493" y="2087561"/>
            <a:ext cx="4837067" cy="3366815"/>
          </a:xfrm>
        </p:spPr>
        <p:txBody>
          <a:bodyPr>
            <a:normAutofit/>
          </a:bodyPr>
          <a:lstStyle/>
          <a:p>
            <a:r>
              <a:rPr lang="en-US" sz="2600" dirty="0"/>
              <a:t>As a Martian Intern at Persistent Systems, I honed my Python skills and gained practical insights into its professional applications. I acquired knowledge in Python, Data Structures, Algorithms, DBMS, and Linux.</a:t>
            </a:r>
          </a:p>
        </p:txBody>
      </p:sp>
      <p:pic>
        <p:nvPicPr>
          <p:cNvPr id="4" name="Picture 3">
            <a:extLst>
              <a:ext uri="{FF2B5EF4-FFF2-40B4-BE49-F238E27FC236}">
                <a16:creationId xmlns:a16="http://schemas.microsoft.com/office/drawing/2014/main" id="{CD930FA3-204A-BF40-8207-4DAA5C9D7F6F}"/>
              </a:ext>
            </a:extLst>
          </p:cNvPr>
          <p:cNvPicPr>
            <a:picLocks noChangeAspect="1"/>
          </p:cNvPicPr>
          <p:nvPr/>
        </p:nvPicPr>
        <p:blipFill>
          <a:blip r:embed="rId2"/>
          <a:stretch>
            <a:fillRect/>
          </a:stretch>
        </p:blipFill>
        <p:spPr>
          <a:xfrm>
            <a:off x="6187442" y="2087561"/>
            <a:ext cx="5517721" cy="3804703"/>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p:txBody>
          <a:bodyPr/>
          <a:lstStyle/>
          <a:p>
            <a:r>
              <a:rPr lang="en-IN" dirty="0"/>
              <a:t>CERTIFICATES AND ACHIEVEMENTS</a:t>
            </a:r>
            <a:endParaRPr lang="en-US" dirty="0"/>
          </a:p>
        </p:txBody>
      </p:sp>
      <p:sp>
        <p:nvSpPr>
          <p:cNvPr id="24" name="Content Placeholder 23">
            <a:extLst>
              <a:ext uri="{FF2B5EF4-FFF2-40B4-BE49-F238E27FC236}">
                <a16:creationId xmlns:a16="http://schemas.microsoft.com/office/drawing/2014/main" id="{FD48730B-3B91-6D86-96A5-4EAF2379AD2A}"/>
              </a:ext>
            </a:extLst>
          </p:cNvPr>
          <p:cNvSpPr>
            <a:spLocks noGrp="1"/>
          </p:cNvSpPr>
          <p:nvPr>
            <p:ph idx="1"/>
          </p:nvPr>
        </p:nvSpPr>
        <p:spPr/>
        <p:txBody>
          <a:bodyPr/>
          <a:lstStyle/>
          <a:p>
            <a:r>
              <a:rPr lang="en-IN" dirty="0"/>
              <a:t> </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21" name="Picture 20">
            <a:extLst>
              <a:ext uri="{FF2B5EF4-FFF2-40B4-BE49-F238E27FC236}">
                <a16:creationId xmlns:a16="http://schemas.microsoft.com/office/drawing/2014/main" id="{82CA134C-700E-C602-16DB-B368B1EE239F}"/>
              </a:ext>
            </a:extLst>
          </p:cNvPr>
          <p:cNvPicPr>
            <a:picLocks noChangeAspect="1"/>
          </p:cNvPicPr>
          <p:nvPr/>
        </p:nvPicPr>
        <p:blipFill>
          <a:blip r:embed="rId2"/>
          <a:stretch>
            <a:fillRect/>
          </a:stretch>
        </p:blipFill>
        <p:spPr>
          <a:xfrm>
            <a:off x="4523233" y="3488993"/>
            <a:ext cx="4122928" cy="3129837"/>
          </a:xfrm>
          <a:prstGeom prst="rect">
            <a:avLst/>
          </a:prstGeom>
        </p:spPr>
      </p:pic>
      <p:pic>
        <p:nvPicPr>
          <p:cNvPr id="22" name="Picture 21">
            <a:extLst>
              <a:ext uri="{FF2B5EF4-FFF2-40B4-BE49-F238E27FC236}">
                <a16:creationId xmlns:a16="http://schemas.microsoft.com/office/drawing/2014/main" id="{652E3302-FC66-3167-04B3-2C1F226E5E58}"/>
              </a:ext>
            </a:extLst>
          </p:cNvPr>
          <p:cNvPicPr>
            <a:picLocks noChangeAspect="1"/>
          </p:cNvPicPr>
          <p:nvPr/>
        </p:nvPicPr>
        <p:blipFill>
          <a:blip r:embed="rId3"/>
          <a:stretch>
            <a:fillRect/>
          </a:stretch>
        </p:blipFill>
        <p:spPr>
          <a:xfrm>
            <a:off x="9385868" y="2059139"/>
            <a:ext cx="2199750" cy="3944636"/>
          </a:xfrm>
          <a:prstGeom prst="rect">
            <a:avLst/>
          </a:prstGeom>
        </p:spPr>
      </p:pic>
      <p:sp>
        <p:nvSpPr>
          <p:cNvPr id="23" name="TextBox 22">
            <a:extLst>
              <a:ext uri="{FF2B5EF4-FFF2-40B4-BE49-F238E27FC236}">
                <a16:creationId xmlns:a16="http://schemas.microsoft.com/office/drawing/2014/main" id="{242D06A7-FA9B-7306-7894-5FD8A4E06A71}"/>
              </a:ext>
            </a:extLst>
          </p:cNvPr>
          <p:cNvSpPr txBox="1"/>
          <p:nvPr/>
        </p:nvSpPr>
        <p:spPr>
          <a:xfrm>
            <a:off x="1167492" y="1706563"/>
            <a:ext cx="7692028" cy="1692771"/>
          </a:xfrm>
          <a:prstGeom prst="rect">
            <a:avLst/>
          </a:prstGeom>
          <a:noFill/>
        </p:spPr>
        <p:txBody>
          <a:bodyPr wrap="square" rtlCol="0">
            <a:spAutoFit/>
          </a:bodyPr>
          <a:lstStyle/>
          <a:p>
            <a:pPr marL="0" indent="0">
              <a:buNone/>
            </a:pPr>
            <a:r>
              <a:rPr lang="en-IN" sz="2600" dirty="0">
                <a:latin typeface="+mj-lt"/>
              </a:rPr>
              <a:t>AWS Certified Cloud Practitioner Certification</a:t>
            </a:r>
          </a:p>
          <a:p>
            <a:pPr marL="0" indent="0">
              <a:buNone/>
            </a:pPr>
            <a:r>
              <a:rPr lang="en-IN" sz="2600" dirty="0" err="1">
                <a:latin typeface="+mj-lt"/>
              </a:rPr>
              <a:t>TechGig</a:t>
            </a:r>
            <a:r>
              <a:rPr lang="en-IN" sz="2600" dirty="0">
                <a:latin typeface="+mj-lt"/>
              </a:rPr>
              <a:t> </a:t>
            </a:r>
            <a:r>
              <a:rPr lang="en-IN" sz="2600" dirty="0" err="1">
                <a:latin typeface="+mj-lt"/>
              </a:rPr>
              <a:t>CodeGladiator</a:t>
            </a:r>
            <a:r>
              <a:rPr lang="en-IN" sz="2600" dirty="0">
                <a:latin typeface="+mj-lt"/>
              </a:rPr>
              <a:t> </a:t>
            </a:r>
            <a:r>
              <a:rPr lang="en-IN" sz="2600" dirty="0" err="1">
                <a:latin typeface="+mj-lt"/>
              </a:rPr>
              <a:t>Semifinalist</a:t>
            </a:r>
            <a:r>
              <a:rPr lang="en-IN" sz="2600" dirty="0">
                <a:latin typeface="+mj-lt"/>
              </a:rPr>
              <a:t> 2023.</a:t>
            </a:r>
          </a:p>
          <a:p>
            <a:pPr marL="0" indent="0">
              <a:buNone/>
            </a:pPr>
            <a:r>
              <a:rPr lang="en-IN" sz="2600" dirty="0" err="1">
                <a:latin typeface="+mj-lt"/>
              </a:rPr>
              <a:t>CodeKaze</a:t>
            </a:r>
            <a:r>
              <a:rPr lang="en-IN" sz="2600" dirty="0">
                <a:latin typeface="+mj-lt"/>
              </a:rPr>
              <a:t> 2023: All India Rank: 2945/1.37Lakh+ Participants, College Rank: 7.</a:t>
            </a:r>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1" y="2823559"/>
            <a:ext cx="3218688" cy="2531372"/>
          </a:xfrm>
        </p:spPr>
        <p:txBody>
          <a:bodyPr vert="horz" lIns="91440" tIns="45720" rIns="91440" bIns="45720" rtlCol="0" anchor="t">
            <a:normAutofit/>
          </a:bodyPr>
          <a:lstStyle/>
          <a:p>
            <a:r>
              <a:rPr lang="en-US" dirty="0"/>
              <a:t>Edith is an HTTP Web Server built using C and C++. It is a replica of Apache's Tomcat. Using this the user can build C++ based web applications.</a:t>
            </a:r>
          </a:p>
          <a:p>
            <a:endParaRPr lang="en-US" b="1" dirty="0"/>
          </a:p>
        </p:txBody>
      </p:sp>
      <p:sp>
        <p:nvSpPr>
          <p:cNvPr id="4" name="Content Placeholder 3">
            <a:extLst>
              <a:ext uri="{FF2B5EF4-FFF2-40B4-BE49-F238E27FC236}">
                <a16:creationId xmlns:a16="http://schemas.microsoft.com/office/drawing/2014/main" id="{9D9E2EF2-A3C8-C71E-B82F-A31342677664}"/>
              </a:ext>
            </a:extLst>
          </p:cNvPr>
          <p:cNvSpPr>
            <a:spLocks noGrp="1"/>
          </p:cNvSpPr>
          <p:nvPr>
            <p:ph idx="10"/>
          </p:nvPr>
        </p:nvSpPr>
        <p:spPr>
          <a:xfrm>
            <a:off x="4683787" y="2823559"/>
            <a:ext cx="3173279" cy="2531372"/>
          </a:xfrm>
        </p:spPr>
        <p:txBody>
          <a:bodyPr/>
          <a:lstStyle/>
          <a:p>
            <a:r>
              <a:rPr lang="en-US" dirty="0"/>
              <a:t>A web application that predicts the rent of houses in Mumbai based on the house rent of nearby houses and the house condition seen in the images provided by the users using Deep Learning.</a:t>
            </a:r>
          </a:p>
          <a:p>
            <a:endParaRPr lang="en-IN" dirty="0"/>
          </a:p>
        </p:txBody>
      </p:sp>
      <p:sp>
        <p:nvSpPr>
          <p:cNvPr id="7" name="Content Placeholder 6">
            <a:extLst>
              <a:ext uri="{FF2B5EF4-FFF2-40B4-BE49-F238E27FC236}">
                <a16:creationId xmlns:a16="http://schemas.microsoft.com/office/drawing/2014/main" id="{D5D2888E-25B5-6E27-0784-065160AA9B3D}"/>
              </a:ext>
            </a:extLst>
          </p:cNvPr>
          <p:cNvSpPr>
            <a:spLocks noGrp="1"/>
          </p:cNvSpPr>
          <p:nvPr>
            <p:ph idx="11"/>
          </p:nvPr>
        </p:nvSpPr>
        <p:spPr/>
        <p:txBody>
          <a:bodyPr/>
          <a:lstStyle/>
          <a:p>
            <a:r>
              <a:rPr lang="en-US" b="1" dirty="0"/>
              <a:t>Edith HTTP Web Server</a:t>
            </a:r>
            <a:endParaRPr lang="en-IN" dirty="0"/>
          </a:p>
        </p:txBody>
      </p:sp>
      <p:sp>
        <p:nvSpPr>
          <p:cNvPr id="8" name="Content Placeholder 7">
            <a:extLst>
              <a:ext uri="{FF2B5EF4-FFF2-40B4-BE49-F238E27FC236}">
                <a16:creationId xmlns:a16="http://schemas.microsoft.com/office/drawing/2014/main" id="{F2DC91B7-BCD4-9AD2-2852-0E3216CCD1C5}"/>
              </a:ext>
            </a:extLst>
          </p:cNvPr>
          <p:cNvSpPr>
            <a:spLocks noGrp="1"/>
          </p:cNvSpPr>
          <p:nvPr>
            <p:ph idx="12"/>
          </p:nvPr>
        </p:nvSpPr>
        <p:spPr/>
        <p:txBody>
          <a:bodyPr/>
          <a:lstStyle/>
          <a:p>
            <a:r>
              <a:rPr lang="en-US" b="1" dirty="0"/>
              <a:t>House Rent Prediction Using ML and DL</a:t>
            </a:r>
            <a:endParaRPr lang="en-IN" dirty="0"/>
          </a:p>
        </p:txBody>
      </p:sp>
      <p:sp>
        <p:nvSpPr>
          <p:cNvPr id="9" name="Content Placeholder 8">
            <a:extLst>
              <a:ext uri="{FF2B5EF4-FFF2-40B4-BE49-F238E27FC236}">
                <a16:creationId xmlns:a16="http://schemas.microsoft.com/office/drawing/2014/main" id="{831179B2-1BA5-0A62-7294-1B5AB448192F}"/>
              </a:ext>
            </a:extLst>
          </p:cNvPr>
          <p:cNvSpPr>
            <a:spLocks noGrp="1"/>
          </p:cNvSpPr>
          <p:nvPr>
            <p:ph idx="13"/>
          </p:nvPr>
        </p:nvSpPr>
        <p:spPr>
          <a:xfrm>
            <a:off x="8200082" y="2823559"/>
            <a:ext cx="3173279" cy="2531372"/>
          </a:xfrm>
        </p:spPr>
        <p:txBody>
          <a:bodyPr/>
          <a:lstStyle/>
          <a:p>
            <a:r>
              <a:rPr lang="en-US" dirty="0"/>
              <a:t>Data layer: Used to save data into files and databases which allows CRUD operations.</a:t>
            </a:r>
          </a:p>
          <a:p>
            <a:r>
              <a:rPr lang="en-US" dirty="0"/>
              <a:t>Business layer: Handling data in Data Structures to provide better speed for operations.</a:t>
            </a:r>
          </a:p>
          <a:p>
            <a:r>
              <a:rPr lang="en-US" dirty="0"/>
              <a:t>Presentation layer: GUI of the application to present data in an appropriate form.</a:t>
            </a:r>
          </a:p>
        </p:txBody>
      </p:sp>
      <p:sp>
        <p:nvSpPr>
          <p:cNvPr id="10" name="Content Placeholder 9">
            <a:extLst>
              <a:ext uri="{FF2B5EF4-FFF2-40B4-BE49-F238E27FC236}">
                <a16:creationId xmlns:a16="http://schemas.microsoft.com/office/drawing/2014/main" id="{2B3366E2-C9E9-F8CA-4430-212609B615A4}"/>
              </a:ext>
            </a:extLst>
          </p:cNvPr>
          <p:cNvSpPr>
            <a:spLocks noGrp="1"/>
          </p:cNvSpPr>
          <p:nvPr>
            <p:ph idx="14"/>
          </p:nvPr>
        </p:nvSpPr>
        <p:spPr>
          <a:xfrm>
            <a:off x="8200082" y="2003804"/>
            <a:ext cx="3382317" cy="522514"/>
          </a:xfrm>
        </p:spPr>
        <p:txBody>
          <a:bodyPr/>
          <a:lstStyle/>
          <a:p>
            <a:r>
              <a:rPr lang="en-IN" dirty="0"/>
              <a:t>Employee Management Application</a:t>
            </a:r>
          </a:p>
          <a:p>
            <a:endParaRPr lang="en-IN"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4993-42A2-8688-EBA2-C30C5F1536AC}"/>
              </a:ext>
            </a:extLst>
          </p:cNvPr>
          <p:cNvSpPr>
            <a:spLocks noGrp="1"/>
          </p:cNvSpPr>
          <p:nvPr>
            <p:ph type="title"/>
          </p:nvPr>
        </p:nvSpPr>
        <p:spPr/>
        <p:txBody>
          <a:bodyPr/>
          <a:lstStyle/>
          <a:p>
            <a:r>
              <a:rPr lang="en-IN" dirty="0"/>
              <a:t>Why I want to join </a:t>
            </a:r>
            <a:r>
              <a:rPr lang="en-IN" dirty="0" err="1"/>
              <a:t>HotWax</a:t>
            </a:r>
            <a:r>
              <a:rPr lang="en-IN" dirty="0"/>
              <a:t>?</a:t>
            </a:r>
          </a:p>
        </p:txBody>
      </p:sp>
      <p:sp>
        <p:nvSpPr>
          <p:cNvPr id="3" name="Content Placeholder 2">
            <a:extLst>
              <a:ext uri="{FF2B5EF4-FFF2-40B4-BE49-F238E27FC236}">
                <a16:creationId xmlns:a16="http://schemas.microsoft.com/office/drawing/2014/main" id="{58C19018-CB75-E5E2-F2BB-C909FD7A115D}"/>
              </a:ext>
            </a:extLst>
          </p:cNvPr>
          <p:cNvSpPr>
            <a:spLocks noGrp="1"/>
          </p:cNvSpPr>
          <p:nvPr>
            <p:ph idx="1"/>
          </p:nvPr>
        </p:nvSpPr>
        <p:spPr/>
        <p:txBody>
          <a:bodyPr/>
          <a:lstStyle/>
          <a:p>
            <a:r>
              <a:rPr lang="en-US" sz="2600" dirty="0"/>
              <a:t>I am excited about the prospect of contributing to </a:t>
            </a:r>
            <a:r>
              <a:rPr lang="en-US" sz="2600" dirty="0" err="1"/>
              <a:t>HotWax</a:t>
            </a:r>
            <a:r>
              <a:rPr lang="en-US" sz="2600" dirty="0"/>
              <a:t> Commerce and leveraging the opportunities it provides for personal and professional development. I believe </a:t>
            </a:r>
            <a:r>
              <a:rPr lang="en-US" sz="2600" dirty="0" err="1"/>
              <a:t>HotWax</a:t>
            </a:r>
            <a:r>
              <a:rPr lang="en-US" sz="2600" dirty="0"/>
              <a:t> is a great platform for continuous learning and skill development which is essential for my career growth.</a:t>
            </a:r>
            <a:endParaRPr lang="en-IN" sz="2600" dirty="0"/>
          </a:p>
        </p:txBody>
      </p:sp>
      <p:sp>
        <p:nvSpPr>
          <p:cNvPr id="5" name="Slide Number Placeholder 4">
            <a:extLst>
              <a:ext uri="{FF2B5EF4-FFF2-40B4-BE49-F238E27FC236}">
                <a16:creationId xmlns:a16="http://schemas.microsoft.com/office/drawing/2014/main" id="{8394BE6C-7DFA-591F-368A-5F762DBA4573}"/>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60154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Bhavik Mundra</a:t>
            </a:r>
          </a:p>
          <a:p>
            <a:r>
              <a:rPr lang="en-US" dirty="0"/>
              <a:t>bhavik.mundra1603@gmail.com</a:t>
            </a:r>
          </a:p>
          <a:p>
            <a:r>
              <a:rPr lang="en-US" dirty="0"/>
              <a:t>+91-7049423348</a:t>
            </a:r>
          </a:p>
        </p:txBody>
      </p:sp>
    </p:spTree>
    <p:extLst>
      <p:ext uri="{BB962C8B-B14F-4D97-AF65-F5344CB8AC3E}">
        <p14:creationId xmlns:p14="http://schemas.microsoft.com/office/powerpoint/2010/main" val="1884139462"/>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47</TotalTime>
  <Words>427</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 Bhavik Mundra</vt:lpstr>
      <vt:lpstr>ACADEMIC RECORDS</vt:lpstr>
      <vt:lpstr>Technical Skills</vt:lpstr>
      <vt:lpstr>CODING SKILLS</vt:lpstr>
      <vt:lpstr>Persistent Martian Summer Training</vt:lpstr>
      <vt:lpstr>CERTIFICATES AND ACHIEVEMENTS</vt:lpstr>
      <vt:lpstr>Projects</vt:lpstr>
      <vt:lpstr>Why I want to join HotWax?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Bhavik Mundra</dc:title>
  <dc:creator>Bhoomika Mundra</dc:creator>
  <cp:lastModifiedBy>Bhoomika Mundra</cp:lastModifiedBy>
  <cp:revision>1</cp:revision>
  <dcterms:created xsi:type="dcterms:W3CDTF">2023-12-01T14:27:06Z</dcterms:created>
  <dcterms:modified xsi:type="dcterms:W3CDTF">2023-12-01T15:32:55Z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