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65" r:id="rId4"/>
    <p:sldId id="258" r:id="rId5"/>
    <p:sldId id="259" r:id="rId6"/>
    <p:sldId id="264" r:id="rId7"/>
  </p:sldIdLst>
  <p:sldSz cx="9144000" cy="5143500" type="screen16x9"/>
  <p:notesSz cx="6858000" cy="9144000"/>
  <p:embeddedFontLst>
    <p:embeddedFont>
      <p:font typeface="Merriweather" panose="00000500000000000000" pitchFamily="2"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831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2de61948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2de61948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2de61948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2de61948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Decision Tree and </a:t>
            </a:r>
            <a:r>
              <a:rPr lang="en-IN" dirty="0"/>
              <a:t>Random Forest</a:t>
            </a:r>
            <a:br>
              <a:rPr lang="en" dirty="0"/>
            </a:br>
            <a:r>
              <a:rPr lang="en" sz="1600" dirty="0">
                <a:solidFill>
                  <a:schemeClr val="lt2"/>
                </a:solidFill>
                <a:latin typeface="Roboto"/>
                <a:ea typeface="Roboto"/>
                <a:sym typeface="Roboto"/>
              </a:rPr>
              <a:t>Data Science Assignment 3</a:t>
            </a:r>
            <a:endParaRPr sz="1600" dirty="0">
              <a:solidFill>
                <a:schemeClr val="lt2"/>
              </a:solidFill>
              <a:latin typeface="Roboto"/>
              <a:ea typeface="Roboto"/>
              <a:sym typeface="Roboto"/>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February 11, 2022</a:t>
            </a:r>
            <a:endParaRPr dirty="0"/>
          </a:p>
        </p:txBody>
      </p:sp>
      <p:sp>
        <p:nvSpPr>
          <p:cNvPr id="66" name="Google Shape;66;p13"/>
          <p:cNvSpPr txBox="1"/>
          <p:nvPr/>
        </p:nvSpPr>
        <p:spPr>
          <a:xfrm>
            <a:off x="6811275" y="4309225"/>
            <a:ext cx="21333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Roboto"/>
                <a:ea typeface="Roboto"/>
                <a:cs typeface="Roboto"/>
                <a:sym typeface="Roboto"/>
              </a:rPr>
              <a:t>Daksh Patel</a:t>
            </a:r>
            <a:endParaRPr sz="23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Decision Trees</a:t>
            </a:r>
            <a:endParaRPr dirty="0"/>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500" dirty="0"/>
              <a:t>A decision tree is a decision-making aid that employs a tree-like model of decisions and their potential results, such as chance event outcomes, resource costs, and utility. It's one approach to show an algorithm made up entirely of conditional control statements.</a:t>
            </a:r>
            <a:endParaRPr dirty="0"/>
          </a:p>
          <a:p>
            <a:pPr marL="0" lvl="0" indent="0" algn="l" rtl="0">
              <a:spcBef>
                <a:spcPts val="1200"/>
              </a:spcBef>
              <a:spcAft>
                <a:spcPts val="1200"/>
              </a:spcAft>
              <a:buNone/>
            </a:pPr>
            <a:endParaRPr dirty="0"/>
          </a:p>
        </p:txBody>
      </p:sp>
      <p:grpSp>
        <p:nvGrpSpPr>
          <p:cNvPr id="73" name="Google Shape;73;p14"/>
          <p:cNvGrpSpPr/>
          <p:nvPr/>
        </p:nvGrpSpPr>
        <p:grpSpPr>
          <a:xfrm>
            <a:off x="431935" y="2368573"/>
            <a:ext cx="2034788" cy="2352875"/>
            <a:chOff x="431925" y="1304875"/>
            <a:chExt cx="2628925" cy="3416400"/>
          </a:xfrm>
        </p:grpSpPr>
        <p:sp>
          <p:nvSpPr>
            <p:cNvPr id="74" name="Google Shape;74;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4"/>
          <p:cNvSpPr txBox="1">
            <a:spLocks noGrp="1"/>
          </p:cNvSpPr>
          <p:nvPr>
            <p:ph type="body" idx="1"/>
          </p:nvPr>
        </p:nvSpPr>
        <p:spPr>
          <a:xfrm>
            <a:off x="4696714" y="2571742"/>
            <a:ext cx="19308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 sz="1525" b="1" u="sng" dirty="0">
                <a:solidFill>
                  <a:schemeClr val="dk1"/>
                </a:solidFill>
              </a:rPr>
              <a:t>Libraries </a:t>
            </a:r>
            <a:endParaRPr sz="1525" b="1" u="sng" dirty="0">
              <a:solidFill>
                <a:schemeClr val="dk1"/>
              </a:solidFill>
            </a:endParaRPr>
          </a:p>
        </p:txBody>
      </p:sp>
      <p:sp>
        <p:nvSpPr>
          <p:cNvPr id="77" name="Google Shape;77;p14"/>
          <p:cNvSpPr txBox="1">
            <a:spLocks noGrp="1"/>
          </p:cNvSpPr>
          <p:nvPr>
            <p:ph type="body" idx="1"/>
          </p:nvPr>
        </p:nvSpPr>
        <p:spPr>
          <a:xfrm>
            <a:off x="4696725" y="3011449"/>
            <a:ext cx="2034900" cy="1710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600" dirty="0">
                <a:solidFill>
                  <a:schemeClr val="dk1"/>
                </a:solidFill>
              </a:rPr>
              <a:t>pandas </a:t>
            </a:r>
            <a:endParaRPr sz="1600" dirty="0">
              <a:solidFill>
                <a:schemeClr val="dk1"/>
              </a:solidFill>
            </a:endParaRPr>
          </a:p>
          <a:p>
            <a:pPr marL="0" lvl="0" indent="0" algn="l" rtl="0">
              <a:spcBef>
                <a:spcPts val="1200"/>
              </a:spcBef>
              <a:spcAft>
                <a:spcPts val="0"/>
              </a:spcAft>
              <a:buNone/>
            </a:pPr>
            <a:r>
              <a:rPr lang="en" sz="1600" dirty="0">
                <a:solidFill>
                  <a:schemeClr val="dk1"/>
                </a:solidFill>
              </a:rPr>
              <a:t>numpy</a:t>
            </a:r>
            <a:endParaRPr sz="1600" dirty="0">
              <a:solidFill>
                <a:schemeClr val="dk1"/>
              </a:solidFill>
            </a:endParaRPr>
          </a:p>
          <a:p>
            <a:pPr marL="0" lvl="0" indent="0" algn="l" rtl="0">
              <a:spcBef>
                <a:spcPts val="1200"/>
              </a:spcBef>
              <a:spcAft>
                <a:spcPts val="0"/>
              </a:spcAft>
              <a:buNone/>
            </a:pPr>
            <a:r>
              <a:rPr lang="en" sz="1600" dirty="0">
                <a:solidFill>
                  <a:schemeClr val="dk1"/>
                </a:solidFill>
              </a:rPr>
              <a:t>matplotlib </a:t>
            </a:r>
            <a:endParaRPr sz="1600" dirty="0">
              <a:solidFill>
                <a:schemeClr val="dk1"/>
              </a:solidFill>
            </a:endParaRPr>
          </a:p>
          <a:p>
            <a:pPr marL="0" lvl="0" indent="0" algn="l" rtl="0">
              <a:spcBef>
                <a:spcPts val="1200"/>
              </a:spcBef>
              <a:spcAft>
                <a:spcPts val="0"/>
              </a:spcAft>
              <a:buNone/>
            </a:pPr>
            <a:r>
              <a:rPr lang="en-US" sz="1600" dirty="0">
                <a:solidFill>
                  <a:schemeClr val="dk1"/>
                </a:solidFill>
              </a:rPr>
              <a:t>seaborn</a:t>
            </a:r>
          </a:p>
          <a:p>
            <a:pPr marL="0" lvl="0" indent="0" algn="l" rtl="0">
              <a:spcBef>
                <a:spcPts val="1200"/>
              </a:spcBef>
              <a:spcAft>
                <a:spcPts val="0"/>
              </a:spcAft>
              <a:buNone/>
            </a:pPr>
            <a:r>
              <a:rPr lang="en" sz="1600" dirty="0">
                <a:solidFill>
                  <a:schemeClr val="dk1"/>
                </a:solidFill>
              </a:rPr>
              <a:t>sklearn</a:t>
            </a:r>
            <a:endParaRPr sz="16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r>
              <a:rPr lang="en-IN" dirty="0"/>
              <a:t>Random Forest</a:t>
            </a: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500" dirty="0"/>
              <a:t>Random forest is an ensemble learning method for classification, regression and other tasks that operates by constructing a multitude of decision trees at training time.</a:t>
            </a:r>
            <a:endParaRPr sz="1500" dirty="0"/>
          </a:p>
        </p:txBody>
      </p:sp>
      <p:grpSp>
        <p:nvGrpSpPr>
          <p:cNvPr id="73" name="Google Shape;73;p14"/>
          <p:cNvGrpSpPr/>
          <p:nvPr/>
        </p:nvGrpSpPr>
        <p:grpSpPr>
          <a:xfrm>
            <a:off x="431935" y="2368573"/>
            <a:ext cx="2034788" cy="2352875"/>
            <a:chOff x="431925" y="1304875"/>
            <a:chExt cx="2628925" cy="3416400"/>
          </a:xfrm>
        </p:grpSpPr>
        <p:sp>
          <p:nvSpPr>
            <p:cNvPr id="74" name="Google Shape;74;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4"/>
          <p:cNvSpPr txBox="1">
            <a:spLocks noGrp="1"/>
          </p:cNvSpPr>
          <p:nvPr>
            <p:ph type="body" idx="1"/>
          </p:nvPr>
        </p:nvSpPr>
        <p:spPr>
          <a:xfrm>
            <a:off x="4696714" y="2571742"/>
            <a:ext cx="19308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 sz="1525" b="1" u="sng" dirty="0">
                <a:solidFill>
                  <a:schemeClr val="dk1"/>
                </a:solidFill>
              </a:rPr>
              <a:t>Libraries </a:t>
            </a:r>
            <a:endParaRPr sz="1525" b="1" u="sng" dirty="0">
              <a:solidFill>
                <a:schemeClr val="dk1"/>
              </a:solidFill>
            </a:endParaRPr>
          </a:p>
        </p:txBody>
      </p:sp>
      <p:sp>
        <p:nvSpPr>
          <p:cNvPr id="77" name="Google Shape;77;p14"/>
          <p:cNvSpPr txBox="1">
            <a:spLocks noGrp="1"/>
          </p:cNvSpPr>
          <p:nvPr>
            <p:ph type="body" idx="1"/>
          </p:nvPr>
        </p:nvSpPr>
        <p:spPr>
          <a:xfrm>
            <a:off x="4696725" y="3011449"/>
            <a:ext cx="2034900" cy="1710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600" dirty="0">
                <a:solidFill>
                  <a:schemeClr val="dk1"/>
                </a:solidFill>
              </a:rPr>
              <a:t>pandas </a:t>
            </a:r>
            <a:endParaRPr sz="1600" dirty="0">
              <a:solidFill>
                <a:schemeClr val="dk1"/>
              </a:solidFill>
            </a:endParaRPr>
          </a:p>
          <a:p>
            <a:pPr marL="0" lvl="0" indent="0" algn="l" rtl="0">
              <a:spcBef>
                <a:spcPts val="1200"/>
              </a:spcBef>
              <a:spcAft>
                <a:spcPts val="0"/>
              </a:spcAft>
              <a:buNone/>
            </a:pPr>
            <a:r>
              <a:rPr lang="en" sz="1600" dirty="0">
                <a:solidFill>
                  <a:schemeClr val="dk1"/>
                </a:solidFill>
              </a:rPr>
              <a:t>numpy</a:t>
            </a:r>
            <a:endParaRPr sz="1600" dirty="0">
              <a:solidFill>
                <a:schemeClr val="dk1"/>
              </a:solidFill>
            </a:endParaRPr>
          </a:p>
          <a:p>
            <a:pPr marL="0" lvl="0" indent="0" algn="l" rtl="0">
              <a:spcBef>
                <a:spcPts val="1200"/>
              </a:spcBef>
              <a:spcAft>
                <a:spcPts val="0"/>
              </a:spcAft>
              <a:buNone/>
            </a:pPr>
            <a:r>
              <a:rPr lang="en" sz="1600" dirty="0">
                <a:solidFill>
                  <a:schemeClr val="dk1"/>
                </a:solidFill>
              </a:rPr>
              <a:t>matplotlib </a:t>
            </a:r>
            <a:endParaRPr sz="1600" dirty="0">
              <a:solidFill>
                <a:schemeClr val="dk1"/>
              </a:solidFill>
            </a:endParaRPr>
          </a:p>
          <a:p>
            <a:pPr marL="0" lvl="0" indent="0" algn="l" rtl="0">
              <a:spcBef>
                <a:spcPts val="1200"/>
              </a:spcBef>
              <a:spcAft>
                <a:spcPts val="0"/>
              </a:spcAft>
              <a:buNone/>
            </a:pPr>
            <a:r>
              <a:rPr lang="en-US" sz="1600" dirty="0">
                <a:solidFill>
                  <a:schemeClr val="dk1"/>
                </a:solidFill>
              </a:rPr>
              <a:t>seaborn</a:t>
            </a:r>
          </a:p>
          <a:p>
            <a:pPr marL="0" lvl="0" indent="0" algn="l" rtl="0">
              <a:spcBef>
                <a:spcPts val="1200"/>
              </a:spcBef>
              <a:spcAft>
                <a:spcPts val="0"/>
              </a:spcAft>
              <a:buNone/>
            </a:pPr>
            <a:r>
              <a:rPr lang="en" sz="1600" dirty="0">
                <a:solidFill>
                  <a:schemeClr val="dk1"/>
                </a:solidFill>
              </a:rPr>
              <a:t>sklearn</a:t>
            </a:r>
            <a:endParaRPr sz="1600" dirty="0">
              <a:solidFill>
                <a:schemeClr val="dk1"/>
              </a:solidFill>
            </a:endParaRPr>
          </a:p>
        </p:txBody>
      </p:sp>
      <p:pic>
        <p:nvPicPr>
          <p:cNvPr id="3" name="Picture 2">
            <a:extLst>
              <a:ext uri="{FF2B5EF4-FFF2-40B4-BE49-F238E27FC236}">
                <a16:creationId xmlns:a16="http://schemas.microsoft.com/office/drawing/2014/main" id="{B6300F08-EC70-468E-AAE4-78201202FCB2}"/>
              </a:ext>
            </a:extLst>
          </p:cNvPr>
          <p:cNvPicPr>
            <a:picLocks noChangeAspect="1"/>
          </p:cNvPicPr>
          <p:nvPr/>
        </p:nvPicPr>
        <p:blipFill>
          <a:blip r:embed="rId3"/>
          <a:stretch>
            <a:fillRect/>
          </a:stretch>
        </p:blipFill>
        <p:spPr>
          <a:xfrm>
            <a:off x="5714175" y="2368573"/>
            <a:ext cx="3249337" cy="2484554"/>
          </a:xfrm>
          <a:prstGeom prst="rect">
            <a:avLst/>
          </a:prstGeom>
        </p:spPr>
      </p:pic>
    </p:spTree>
    <p:extLst>
      <p:ext uri="{BB962C8B-B14F-4D97-AF65-F5344CB8AC3E}">
        <p14:creationId xmlns:p14="http://schemas.microsoft.com/office/powerpoint/2010/main" val="129273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5" name="Google Shape;85;p15"/>
          <p:cNvSpPr txBox="1"/>
          <p:nvPr/>
        </p:nvSpPr>
        <p:spPr>
          <a:xfrm>
            <a:off x="420450" y="420450"/>
            <a:ext cx="756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dirty="0">
                <a:solidFill>
                  <a:schemeClr val="lt1"/>
                </a:solidFill>
                <a:latin typeface="Roboto"/>
                <a:ea typeface="Roboto"/>
                <a:cs typeface="Roboto"/>
                <a:sym typeface="Roboto"/>
              </a:rPr>
              <a:t>Output</a:t>
            </a:r>
            <a:endParaRPr sz="1000" dirty="0">
              <a:solidFill>
                <a:schemeClr val="lt1"/>
              </a:solidFill>
              <a:latin typeface="Roboto"/>
              <a:ea typeface="Roboto"/>
              <a:cs typeface="Roboto"/>
              <a:sym typeface="Roboto"/>
            </a:endParaRPr>
          </a:p>
        </p:txBody>
      </p:sp>
      <p:pic>
        <p:nvPicPr>
          <p:cNvPr id="2050" name="Picture 2">
            <a:extLst>
              <a:ext uri="{FF2B5EF4-FFF2-40B4-BE49-F238E27FC236}">
                <a16:creationId xmlns:a16="http://schemas.microsoft.com/office/drawing/2014/main" id="{E8BCD141-863D-4CEE-B6CD-B51435766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13" y="1781758"/>
            <a:ext cx="3549573" cy="27035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9E0590-C42D-4C8B-9E2E-6FCC07409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8576" y="1781758"/>
            <a:ext cx="3549573" cy="27035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AE9F67-A073-408A-83DE-285A22B7AB6D}"/>
              </a:ext>
            </a:extLst>
          </p:cNvPr>
          <p:cNvSpPr txBox="1"/>
          <p:nvPr/>
        </p:nvSpPr>
        <p:spPr>
          <a:xfrm>
            <a:off x="1409231" y="4417769"/>
            <a:ext cx="1289135" cy="307777"/>
          </a:xfrm>
          <a:prstGeom prst="rect">
            <a:avLst/>
          </a:prstGeom>
          <a:noFill/>
        </p:spPr>
        <p:txBody>
          <a:bodyPr wrap="none" rtlCol="0">
            <a:spAutoFit/>
          </a:bodyPr>
          <a:lstStyle/>
          <a:p>
            <a:r>
              <a:rPr lang="en-IN" dirty="0"/>
              <a:t>Decision Tree</a:t>
            </a:r>
          </a:p>
        </p:txBody>
      </p:sp>
      <p:sp>
        <p:nvSpPr>
          <p:cNvPr id="9" name="TextBox 8">
            <a:extLst>
              <a:ext uri="{FF2B5EF4-FFF2-40B4-BE49-F238E27FC236}">
                <a16:creationId xmlns:a16="http://schemas.microsoft.com/office/drawing/2014/main" id="{8A58B0B8-BF90-4F80-B22A-FF9E5AD67DE1}"/>
              </a:ext>
            </a:extLst>
          </p:cNvPr>
          <p:cNvSpPr txBox="1"/>
          <p:nvPr/>
        </p:nvSpPr>
        <p:spPr>
          <a:xfrm>
            <a:off x="5965902" y="4480348"/>
            <a:ext cx="1417376" cy="307777"/>
          </a:xfrm>
          <a:prstGeom prst="rect">
            <a:avLst/>
          </a:prstGeom>
          <a:noFill/>
        </p:spPr>
        <p:txBody>
          <a:bodyPr wrap="none" rtlCol="0">
            <a:spAutoFit/>
          </a:bodyPr>
          <a:lstStyle/>
          <a:p>
            <a:r>
              <a:rPr lang="en-IN" dirty="0"/>
              <a:t>Random Forest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Conclusion</a:t>
            </a:r>
            <a:endParaRPr dirty="0"/>
          </a:p>
        </p:txBody>
      </p:sp>
      <p:sp>
        <p:nvSpPr>
          <p:cNvPr id="91" name="Google Shape;91;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t>Random Forest usually outperforms decision tree as it uses multiple decision trees to prediction.</a:t>
            </a:r>
          </a:p>
          <a:p>
            <a:pPr marL="0" lvl="0" indent="0" algn="l" rtl="0">
              <a:spcBef>
                <a:spcPts val="0"/>
              </a:spcBef>
              <a:spcAft>
                <a:spcPts val="0"/>
              </a:spcAft>
              <a:buNone/>
            </a:pPr>
            <a:endParaRPr lang="en" sz="1500" dirty="0"/>
          </a:p>
          <a:p>
            <a:pPr marL="0" lvl="0" indent="0" algn="l" rtl="0">
              <a:spcBef>
                <a:spcPts val="0"/>
              </a:spcBef>
              <a:spcAft>
                <a:spcPts val="0"/>
              </a:spcAft>
              <a:buNone/>
            </a:pPr>
            <a:r>
              <a:rPr lang="en" sz="1500" dirty="0"/>
              <a:t>Increase in number of trees in random forest  , leads to increase the processing time with higher accuracy. </a:t>
            </a:r>
            <a:endParaRPr sz="1500" dirty="0"/>
          </a:p>
          <a:p>
            <a:pPr marL="0" lvl="0" indent="0" algn="l" rtl="0">
              <a:spcBef>
                <a:spcPts val="0"/>
              </a:spcBef>
              <a:spcAft>
                <a:spcPts val="0"/>
              </a:spcAft>
              <a:buNone/>
            </a:pPr>
            <a:endParaRPr dirty="0"/>
          </a:p>
          <a:p>
            <a:pPr marL="0" lvl="0" indent="0" algn="l" rtl="0">
              <a:spcBef>
                <a:spcPts val="1200"/>
              </a:spcBef>
              <a:spcAft>
                <a:spcPts val="1200"/>
              </a:spcAft>
              <a:buNone/>
            </a:pPr>
            <a:endParaRPr dirty="0"/>
          </a:p>
        </p:txBody>
      </p:sp>
      <p:grpSp>
        <p:nvGrpSpPr>
          <p:cNvPr id="92" name="Google Shape;92;p16"/>
          <p:cNvGrpSpPr/>
          <p:nvPr/>
        </p:nvGrpSpPr>
        <p:grpSpPr>
          <a:xfrm>
            <a:off x="431935" y="2368573"/>
            <a:ext cx="2034788" cy="2352875"/>
            <a:chOff x="431925" y="1304875"/>
            <a:chExt cx="2628925" cy="3416400"/>
          </a:xfrm>
        </p:grpSpPr>
        <p:sp>
          <p:nvSpPr>
            <p:cNvPr id="93" name="Google Shape;93;p16"/>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1625750"/>
            <a:ext cx="4032900" cy="2480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5000"/>
              <a:t>Thank You</a:t>
            </a:r>
            <a:endParaRPr sz="500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147</Words>
  <Application>Microsoft Office PowerPoint</Application>
  <PresentationFormat>On-screen Show (16:9)</PresentationFormat>
  <Paragraphs>30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Merriweather</vt:lpstr>
      <vt:lpstr>Arial</vt:lpstr>
      <vt:lpstr>Roboto</vt:lpstr>
      <vt:lpstr>Paradigm</vt:lpstr>
      <vt:lpstr>Decision Tree and Random Forest Data Science Assignment 3</vt:lpstr>
      <vt:lpstr> Decision Trees</vt:lpstr>
      <vt:lpstr> Random Forest</vt:lpstr>
      <vt:lpstr>PowerPoint Presentation</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Assignment 2</dc:title>
  <cp:lastModifiedBy>Daksh Patel</cp:lastModifiedBy>
  <cp:revision>4</cp:revision>
  <dcterms:modified xsi:type="dcterms:W3CDTF">2022-03-02T06:03:23Z</dcterms:modified>
</cp:coreProperties>
</file>