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1" r:id="rId1"/>
  </p:sldMasterIdLst>
  <p:notesMasterIdLst>
    <p:notesMasterId r:id="rId11"/>
  </p:notesMasterIdLst>
  <p:handoutMasterIdLst>
    <p:handoutMasterId r:id="rId12"/>
  </p:handoutMasterIdLst>
  <p:sldIdLst>
    <p:sldId id="596" r:id="rId2"/>
    <p:sldId id="595" r:id="rId3"/>
    <p:sldId id="597" r:id="rId4"/>
    <p:sldId id="598" r:id="rId5"/>
    <p:sldId id="599" r:id="rId6"/>
    <p:sldId id="600" r:id="rId7"/>
    <p:sldId id="601" r:id="rId8"/>
    <p:sldId id="602" r:id="rId9"/>
    <p:sldId id="480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e Bashta" initials="JB" lastIdx="5" clrIdx="0">
    <p:extLst>
      <p:ext uri="{19B8F6BF-5375-455C-9EA6-DF929625EA0E}">
        <p15:presenceInfo xmlns:p15="http://schemas.microsoft.com/office/powerpoint/2012/main" userId="5eda73a45141f5a9" providerId="Windows Live"/>
      </p:ext>
    </p:extLst>
  </p:cmAuthor>
  <p:cmAuthor id="2" name="Thilak" initials="T" lastIdx="7" clrIdx="1">
    <p:extLst>
      <p:ext uri="{19B8F6BF-5375-455C-9EA6-DF929625EA0E}">
        <p15:presenceInfo xmlns:p15="http://schemas.microsoft.com/office/powerpoint/2012/main" userId="Thilak" providerId="None"/>
      </p:ext>
    </p:extLst>
  </p:cmAuthor>
  <p:cmAuthor id="3" name="dino bravin" initials="db" lastIdx="31" clrIdx="2">
    <p:extLst>
      <p:ext uri="{19B8F6BF-5375-455C-9EA6-DF929625EA0E}">
        <p15:presenceInfo xmlns:p15="http://schemas.microsoft.com/office/powerpoint/2012/main" userId="6732b4308b23d3c4" providerId="Windows Live"/>
      </p:ext>
    </p:extLst>
  </p:cmAuthor>
  <p:cmAuthor id="4" name="Thilak Laksiri" initials="TL" lastIdx="10" clrIdx="3">
    <p:extLst>
      <p:ext uri="{19B8F6BF-5375-455C-9EA6-DF929625EA0E}">
        <p15:presenceInfo xmlns:p15="http://schemas.microsoft.com/office/powerpoint/2012/main" userId="3453c10aa9b03e75" providerId="Windows Live"/>
      </p:ext>
    </p:extLst>
  </p:cmAuthor>
  <p:cmAuthor id="5" name="Omid" initials="O" lastIdx="2" clrIdx="4">
    <p:extLst>
      <p:ext uri="{19B8F6BF-5375-455C-9EA6-DF929625EA0E}">
        <p15:presenceInfo xmlns:p15="http://schemas.microsoft.com/office/powerpoint/2012/main" userId="Omi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66FF33"/>
    <a:srgbClr val="FFFFFF"/>
    <a:srgbClr val="C5C5C5"/>
    <a:srgbClr val="797979"/>
    <a:srgbClr val="2194FF"/>
    <a:srgbClr val="123B61"/>
    <a:srgbClr val="0067C5"/>
    <a:srgbClr val="AD9F12"/>
    <a:srgbClr val="004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061" autoAdjust="0"/>
  </p:normalViewPr>
  <p:slideViewPr>
    <p:cSldViewPr snapToGrid="0" snapToObjects="1">
      <p:cViewPr>
        <p:scale>
          <a:sx n="125" d="100"/>
          <a:sy n="125" d="100"/>
        </p:scale>
        <p:origin x="254" y="-115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7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5" d="100"/>
        <a:sy n="135" d="100"/>
      </p:scale>
      <p:origin x="0" y="0"/>
    </p:cViewPr>
  </p:sorterViewPr>
  <p:notesViewPr>
    <p:cSldViewPr snapToGrid="0" snapToObjects="1" showGuides="1">
      <p:cViewPr varScale="1">
        <p:scale>
          <a:sx n="73" d="100"/>
          <a:sy n="73" d="100"/>
        </p:scale>
        <p:origin x="405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8AAB2AD-D4DB-E248-A892-AAF8EBA51D56}" type="datetimeFigureOut">
              <a:rPr lang="en-US"/>
              <a:pPr>
                <a:defRPr/>
              </a:pPr>
              <a:t>5/28/2020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726FAEC-A31C-F348-BCB8-AA237E60E2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7794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FBAAC04-016F-9C41-AC76-85AB1232E103}" type="datetimeFigureOut">
              <a:rPr lang="en-US"/>
              <a:pPr>
                <a:defRPr/>
              </a:pPr>
              <a:t>5/28/2020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794F344-94C8-4E41-B262-FCC2288FA6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801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4F344-94C8-4E41-B262-FCC2288FA66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615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1" y="4941232"/>
            <a:ext cx="9144000" cy="2022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1" y="4866915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941231"/>
            <a:ext cx="1854203" cy="1774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941231"/>
            <a:ext cx="3617103" cy="1774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941231"/>
            <a:ext cx="984019" cy="1774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039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020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4941232"/>
            <a:ext cx="9144000" cy="2022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" y="4866915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941231"/>
            <a:ext cx="1854203" cy="1774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941231"/>
            <a:ext cx="3617103" cy="1774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941231"/>
            <a:ext cx="984019" cy="1774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742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56700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3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2750591" y="1915885"/>
            <a:ext cx="3655518" cy="1042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6742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18229" y="115446"/>
            <a:ext cx="6513206" cy="652463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427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53171" y="1192174"/>
            <a:ext cx="4342629" cy="37088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84484" y="1192175"/>
            <a:ext cx="4251249" cy="37088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888343" y="115446"/>
            <a:ext cx="6143092" cy="652463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16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4920343"/>
            <a:ext cx="1854203" cy="198340"/>
          </a:xfrm>
        </p:spPr>
        <p:txBody>
          <a:bodyPr/>
          <a:lstStyle/>
          <a:p>
            <a:fld id="{4509A250-FF31-4206-8172-F9D3106AACB1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4920343"/>
            <a:ext cx="3617103" cy="1983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4920343"/>
            <a:ext cx="984019" cy="198340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605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1" y="4941232"/>
            <a:ext cx="9144000" cy="2022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1" y="4866915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941231"/>
            <a:ext cx="1854203" cy="1774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941231"/>
            <a:ext cx="3617103" cy="1774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941231"/>
            <a:ext cx="984019" cy="1774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54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489200" y="214953"/>
            <a:ext cx="5877560" cy="612361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037771"/>
            <a:ext cx="3703320" cy="3364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037771"/>
            <a:ext cx="3703320" cy="3364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980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677164" y="214953"/>
            <a:ext cx="5689596" cy="61961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957943"/>
            <a:ext cx="3703320" cy="426596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384539"/>
            <a:ext cx="3703320" cy="3085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957943"/>
            <a:ext cx="3703320" cy="451636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707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74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376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4509A250-FF31-4206-8172-F9D3106AACB1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737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759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941232"/>
            <a:ext cx="9144000" cy="2022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4866915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77164" y="214953"/>
            <a:ext cx="5689596" cy="5639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37771"/>
            <a:ext cx="7543800" cy="336405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941231"/>
            <a:ext cx="1854203" cy="1774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941231"/>
            <a:ext cx="3617103" cy="1774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941231"/>
            <a:ext cx="984019" cy="1774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22961" y="940526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 bwMode="auto">
          <a:xfrm>
            <a:off x="598034" y="271795"/>
            <a:ext cx="1676400" cy="478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291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2" r:id="rId1"/>
    <p:sldLayoutId id="2147484133" r:id="rId2"/>
    <p:sldLayoutId id="2147484134" r:id="rId3"/>
    <p:sldLayoutId id="2147484135" r:id="rId4"/>
    <p:sldLayoutId id="2147484136" r:id="rId5"/>
    <p:sldLayoutId id="2147484137" r:id="rId6"/>
    <p:sldLayoutId id="2147484138" r:id="rId7"/>
    <p:sldLayoutId id="2147484139" r:id="rId8"/>
    <p:sldLayoutId id="2147484140" r:id="rId9"/>
    <p:sldLayoutId id="2147484141" r:id="rId10"/>
    <p:sldLayoutId id="2147484142" r:id="rId11"/>
    <p:sldLayoutId id="2147484145" r:id="rId12"/>
    <p:sldLayoutId id="2147484082" r:id="rId13"/>
    <p:sldLayoutId id="2147484083" r:id="rId14"/>
  </p:sldLayoutIdLs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924B2-108E-4B4A-AF03-BA2129512F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b="1" dirty="0">
                <a:latin typeface="Arial" panose="020B0604020202020204" pitchFamily="34" charset="0"/>
                <a:cs typeface="Arial" panose="020B0604020202020204" pitchFamily="34" charset="0"/>
              </a:rPr>
              <a:t>EDA of ‘</a:t>
            </a:r>
            <a:r>
              <a:rPr lang="en-AU" b="1" i="1" dirty="0">
                <a:latin typeface="Arial" panose="020B0604020202020204" pitchFamily="34" charset="0"/>
                <a:cs typeface="Arial" panose="020B0604020202020204" pitchFamily="34" charset="0"/>
              </a:rPr>
              <a:t>product a</a:t>
            </a:r>
            <a:r>
              <a:rPr lang="en-AU" b="1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E49F8-FADD-4DC8-88B6-87094F58FA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Module 2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By: Kevin </a:t>
            </a:r>
            <a:r>
              <a:rPr lang="en-AU" dirty="0" err="1">
                <a:latin typeface="Arial" panose="020B0604020202020204" pitchFamily="34" charset="0"/>
                <a:cs typeface="Arial" panose="020B0604020202020204" pitchFamily="34" charset="0"/>
              </a:rPr>
              <a:t>patel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001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639DE4B-5478-4B8F-9AA0-D99A13BAA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439417"/>
            <a:ext cx="2400300" cy="480823"/>
          </a:xfrm>
        </p:spPr>
        <p:txBody>
          <a:bodyPr anchor="b">
            <a:normAutofit/>
          </a:bodyPr>
          <a:lstStyle/>
          <a:p>
            <a:r>
              <a:rPr lang="en-AU" dirty="0"/>
              <a:t>The Data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05EE165-24A5-4813-9677-F4171DE45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2900" y="1920240"/>
            <a:ext cx="2400300" cy="3802311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The data is recorded on Saturdays (end of week) every week for each location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For each location, there are two records per week – one for each product ‘</a:t>
            </a:r>
            <a:r>
              <a:rPr lang="en-US" sz="1400" i="1" dirty="0"/>
              <a:t>type’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88DBBF0-10AD-4DE3-857F-97C557ABA3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58434" y="1314417"/>
            <a:ext cx="5037866" cy="25748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71974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71FE1EBC-03B4-4BA2-A9F5-EEFA74DB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1867626"/>
            <a:ext cx="2400300" cy="444247"/>
          </a:xfrm>
        </p:spPr>
        <p:txBody>
          <a:bodyPr>
            <a:noAutofit/>
          </a:bodyPr>
          <a:lstStyle/>
          <a:p>
            <a:r>
              <a:rPr lang="en-US" sz="3000" dirty="0"/>
              <a:t>Weekly Graph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10D786E8-6823-4486-980B-55DF6F71F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2712" y="2414015"/>
            <a:ext cx="2400300" cy="2003991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Regular spikes observed in all fields in the first week of February every year</a:t>
            </a:r>
          </a:p>
          <a:p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89043C3-40ED-4FA8-994C-8D5480956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4182" y="236948"/>
            <a:ext cx="5729130" cy="32247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AAEE571-F9B0-4E4A-9070-F25752B8C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60" y="3658064"/>
            <a:ext cx="1079182" cy="10983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B25323B-94AA-4DFA-BADB-A5C5C1778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8751" y="3788761"/>
            <a:ext cx="1154991" cy="87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777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C188C-BB5E-47AB-B679-04DB22441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5984" y="548640"/>
            <a:ext cx="3263646" cy="2200656"/>
          </a:xfrm>
        </p:spPr>
        <p:txBody>
          <a:bodyPr/>
          <a:lstStyle/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0C4C39-E0B5-4E59-AB20-AC3A8CBCE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169" y="262129"/>
            <a:ext cx="5724144" cy="3196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DFA0496F-A4E7-43C9-8D36-3C2F71687780}"/>
              </a:ext>
            </a:extLst>
          </p:cNvPr>
          <p:cNvSpPr txBox="1">
            <a:spLocks/>
          </p:cNvSpPr>
          <p:nvPr/>
        </p:nvSpPr>
        <p:spPr>
          <a:xfrm>
            <a:off x="362712" y="1867626"/>
            <a:ext cx="2400300" cy="4442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700" b="0" kern="1200" spc="-38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00" dirty="0"/>
              <a:t>Monthly Graph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ABECBBB6-1EB6-4743-A051-09593FCA5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2712" y="2414015"/>
            <a:ext cx="2400300" cy="2003991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A complete cycle comprising of upward and downward trends can be observed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A3C44B-91D6-484E-82B6-2B3D29321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60" y="3658064"/>
            <a:ext cx="1079182" cy="109833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8FCD559-41B4-445B-A7AA-B2306A99E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8751" y="3788761"/>
            <a:ext cx="1154991" cy="87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045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7D37470-2B5D-4972-997A-A25FB935DAA0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4684713" y="1828800"/>
            <a:ext cx="4251325" cy="22958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itle 3">
            <a:extLst>
              <a:ext uri="{FF2B5EF4-FFF2-40B4-BE49-F238E27FC236}">
                <a16:creationId xmlns:a16="http://schemas.microsoft.com/office/drawing/2014/main" id="{E8EFD46D-F3EC-4EF3-AB59-9C69B096F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8343" y="115446"/>
            <a:ext cx="6143092" cy="652463"/>
          </a:xfrm>
        </p:spPr>
        <p:txBody>
          <a:bodyPr/>
          <a:lstStyle/>
          <a:p>
            <a:pPr algn="l"/>
            <a:r>
              <a:rPr lang="en-US" dirty="0"/>
              <a:t>Total volume per locations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04F424-D9B0-4DEE-9D85-512E51A24052}"/>
              </a:ext>
            </a:extLst>
          </p:cNvPr>
          <p:cNvSpPr txBox="1"/>
          <p:nvPr/>
        </p:nvSpPr>
        <p:spPr>
          <a:xfrm>
            <a:off x="859536" y="1151025"/>
            <a:ext cx="71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i="1" dirty="0"/>
              <a:t>‘</a:t>
            </a:r>
            <a:r>
              <a:rPr lang="en-AU" i="1" dirty="0" err="1"/>
              <a:t>total_vol</a:t>
            </a:r>
            <a:r>
              <a:rPr lang="en-AU" i="1" dirty="0"/>
              <a:t>’</a:t>
            </a:r>
            <a:r>
              <a:rPr lang="en-AU" dirty="0"/>
              <a:t> dropped significantly in 2019!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83CBC9F-CFE4-4D4B-BF72-95164BA6DF0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152400" y="1828800"/>
            <a:ext cx="4343400" cy="22958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91100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83EBFC-1570-4AA1-BB8A-3A8D587E524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95204" y="1572768"/>
            <a:ext cx="6988288" cy="2999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2" name="Title 2">
            <a:extLst>
              <a:ext uri="{FF2B5EF4-FFF2-40B4-BE49-F238E27FC236}">
                <a16:creationId xmlns:a16="http://schemas.microsoft.com/office/drawing/2014/main" id="{8B053525-D95A-42C8-8029-69B2472CD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8229" y="115446"/>
            <a:ext cx="6513206" cy="652463"/>
          </a:xfrm>
        </p:spPr>
        <p:txBody>
          <a:bodyPr/>
          <a:lstStyle/>
          <a:p>
            <a:pPr algn="l"/>
            <a:r>
              <a:rPr lang="en-US" dirty="0"/>
              <a:t>Price per product types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22EF05-FD01-4244-A3FC-0D70E80BCE61}"/>
              </a:ext>
            </a:extLst>
          </p:cNvPr>
          <p:cNvSpPr txBox="1"/>
          <p:nvPr/>
        </p:nvSpPr>
        <p:spPr>
          <a:xfrm>
            <a:off x="859536" y="1151025"/>
            <a:ext cx="71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Product</a:t>
            </a:r>
            <a:r>
              <a:rPr lang="en-AU" i="1" dirty="0"/>
              <a:t> </a:t>
            </a:r>
            <a:r>
              <a:rPr lang="en-AU" dirty="0"/>
              <a:t>type</a:t>
            </a:r>
            <a:r>
              <a:rPr lang="en-AU" i="1" dirty="0"/>
              <a:t> ‘C’ </a:t>
            </a:r>
            <a:r>
              <a:rPr lang="en-AU" dirty="0"/>
              <a:t>is typically expensive than type ‘</a:t>
            </a:r>
            <a:r>
              <a:rPr lang="en-AU" i="1" dirty="0"/>
              <a:t>A’</a:t>
            </a:r>
            <a:r>
              <a:rPr lang="en-AU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87029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89E4EA-7E7C-4F27-9C9D-CEAE2759CC6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398911" y="1591056"/>
            <a:ext cx="6581128" cy="29809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87656E0-D4F3-447A-8960-61ED058D6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AU" dirty="0"/>
              <a:t>Price per type and location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29D55F-518B-46EC-BB7C-48CF7E246172}"/>
              </a:ext>
            </a:extLst>
          </p:cNvPr>
          <p:cNvSpPr txBox="1"/>
          <p:nvPr/>
        </p:nvSpPr>
        <p:spPr>
          <a:xfrm>
            <a:off x="859536" y="1151025"/>
            <a:ext cx="71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Product</a:t>
            </a:r>
            <a:r>
              <a:rPr lang="en-AU" i="1" dirty="0"/>
              <a:t> </a:t>
            </a:r>
            <a:r>
              <a:rPr lang="en-AU" dirty="0"/>
              <a:t>type</a:t>
            </a:r>
            <a:r>
              <a:rPr lang="en-AU" i="1" dirty="0"/>
              <a:t> ‘C’ </a:t>
            </a:r>
            <a:r>
              <a:rPr lang="en-AU" dirty="0"/>
              <a:t>is still expensive in every US location compared to type </a:t>
            </a:r>
            <a:r>
              <a:rPr lang="en-AU" i="1" dirty="0"/>
              <a:t>‘A’</a:t>
            </a:r>
          </a:p>
        </p:txBody>
      </p:sp>
    </p:spTree>
    <p:extLst>
      <p:ext uri="{BB962C8B-B14F-4D97-AF65-F5344CB8AC3E}">
        <p14:creationId xmlns:p14="http://schemas.microsoft.com/office/powerpoint/2010/main" val="3259771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A6864E4B-9862-4C94-BDC8-908AFAF47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526" y="3980688"/>
            <a:ext cx="7584948" cy="617220"/>
          </a:xfrm>
        </p:spPr>
        <p:txBody>
          <a:bodyPr vert="horz" lIns="91440" tIns="0" rIns="91440" bIns="0" rtlCol="0" anchor="b">
            <a:normAutofit/>
          </a:bodyPr>
          <a:lstStyle/>
          <a:p>
            <a:r>
              <a:rPr lang="en-US" b="0" kern="1200" spc="-38" baseline="0">
                <a:latin typeface="+mj-lt"/>
                <a:ea typeface="+mj-ea"/>
                <a:cs typeface="+mj-cs"/>
              </a:rPr>
              <a:t>US Map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F17752-8250-418D-A311-6A40BDD17305}"/>
              </a:ext>
            </a:extLst>
          </p:cNvPr>
          <p:cNvSpPr txBox="1"/>
          <p:nvPr/>
        </p:nvSpPr>
        <p:spPr>
          <a:xfrm>
            <a:off x="779526" y="4604765"/>
            <a:ext cx="7584948" cy="351283"/>
          </a:xfrm>
          <a:prstGeom prst="rect">
            <a:avLst/>
          </a:prstGeom>
        </p:spPr>
        <p:txBody>
          <a:bodyPr vert="horz" lIns="91440" tIns="0" rIns="91440" bIns="0" rtlCol="0">
            <a:normAutofit fontScale="92500" lnSpcReduction="20000"/>
          </a:bodyPr>
          <a:lstStyle/>
          <a:p>
            <a:pPr marL="285750" indent="-285750" defTabSz="685800">
              <a:lnSpc>
                <a:spcPct val="90000"/>
              </a:lnSpc>
              <a:spcAft>
                <a:spcPts val="45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300" i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‘</a:t>
            </a:r>
            <a:r>
              <a:rPr lang="en-US" sz="1300" i="1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bags_t</a:t>
            </a:r>
            <a:r>
              <a:rPr lang="en-US" sz="1300" i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’</a:t>
            </a:r>
            <a:r>
              <a:rPr lang="en-US" sz="13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is color coded using ‘Pink’ (min) -&gt; ‘Orange’ (medium) -&gt; ‘Red’ (max)</a:t>
            </a:r>
          </a:p>
          <a:p>
            <a:pPr marL="285750" indent="-285750" defTabSz="685800">
              <a:lnSpc>
                <a:spcPct val="90000"/>
              </a:lnSpc>
              <a:spcAft>
                <a:spcPts val="45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FFFFFF"/>
                </a:solidFill>
              </a:rPr>
              <a:t>Radius of locations represents the average price of type </a:t>
            </a:r>
            <a:r>
              <a:rPr lang="en-US" sz="1300" i="1" dirty="0">
                <a:solidFill>
                  <a:srgbClr val="FFFFFF"/>
                </a:solidFill>
              </a:rPr>
              <a:t>‘A’</a:t>
            </a:r>
            <a:r>
              <a:rPr lang="en-US" sz="1300" dirty="0">
                <a:solidFill>
                  <a:srgbClr val="FFFFFF"/>
                </a:solidFill>
              </a:rPr>
              <a:t> product</a:t>
            </a:r>
            <a:endParaRPr lang="en-US" sz="13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B87D00-0C71-402D-B6A5-ECFBB8D5A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15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84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3106475" y="3047499"/>
            <a:ext cx="2540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>
                <a:latin typeface="Walkway Bold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727916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878886B-CA7E-4B41-B488-C79BD2A635DA}" vid="{00802207-7659-4A55-8BE6-965C189A80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179</Words>
  <Application>Microsoft Office PowerPoint</Application>
  <PresentationFormat>On-screen Show (16:9)</PresentationFormat>
  <Paragraphs>21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Walkway Bold</vt:lpstr>
      <vt:lpstr>Retrospect</vt:lpstr>
      <vt:lpstr>EDA of ‘product a’</vt:lpstr>
      <vt:lpstr>The Data</vt:lpstr>
      <vt:lpstr>Weekly Graph</vt:lpstr>
      <vt:lpstr>PowerPoint Presentation</vt:lpstr>
      <vt:lpstr>Total volume per locations</vt:lpstr>
      <vt:lpstr>Price per product types</vt:lpstr>
      <vt:lpstr>Price per type and location</vt:lpstr>
      <vt:lpstr>US Map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of ‘product a’</dc:title>
  <dc:creator>Kevin Patel</dc:creator>
  <cp:lastModifiedBy>Kevin Patel</cp:lastModifiedBy>
  <cp:revision>4</cp:revision>
  <dcterms:created xsi:type="dcterms:W3CDTF">2020-05-28T12:14:38Z</dcterms:created>
  <dcterms:modified xsi:type="dcterms:W3CDTF">2020-05-28T12:27:38Z</dcterms:modified>
</cp:coreProperties>
</file>