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363" r:id="rId8"/>
    <p:sldId id="262" r:id="rId9"/>
    <p:sldId id="263" r:id="rId10"/>
    <p:sldId id="265" r:id="rId11"/>
    <p:sldId id="266" r:id="rId12"/>
    <p:sldId id="346" r:id="rId13"/>
    <p:sldId id="345" r:id="rId14"/>
    <p:sldId id="268" r:id="rId15"/>
    <p:sldId id="364" r:id="rId16"/>
    <p:sldId id="269" r:id="rId17"/>
    <p:sldId id="270" r:id="rId18"/>
    <p:sldId id="271" r:id="rId19"/>
    <p:sldId id="272" r:id="rId20"/>
    <p:sldId id="274" r:id="rId21"/>
    <p:sldId id="353" r:id="rId22"/>
    <p:sldId id="365" r:id="rId23"/>
    <p:sldId id="370" r:id="rId24"/>
    <p:sldId id="366" r:id="rId25"/>
    <p:sldId id="367" r:id="rId26"/>
    <p:sldId id="368" r:id="rId27"/>
    <p:sldId id="292" r:id="rId28"/>
    <p:sldId id="3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meet4261@gmail.com" initials="p" lastIdx="1" clrIdx="0">
    <p:extLst>
      <p:ext uri="{19B8F6BF-5375-455C-9EA6-DF929625EA0E}">
        <p15:presenceInfo xmlns:p15="http://schemas.microsoft.com/office/powerpoint/2012/main" userId="90766e6ce3ca84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8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0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E7BA-5B6C-4896-A2E5-6A9DEAA77EB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VxNG08ZbzB4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youtu.be/8UaPBWf4y-E" TargetMode="External"/><Relationship Id="rId2" Type="http://schemas.openxmlformats.org/officeDocument/2006/relationships/hyperlink" Target="https://www.swigg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" TargetMode="External"/><Relationship Id="rId11" Type="http://schemas.openxmlformats.org/officeDocument/2006/relationships/hyperlink" Target="https://youtube.com/playlist?list=PLynWqC6VC9KMJ7ffdoGM3LjnYlJPK4kiR" TargetMode="External"/><Relationship Id="rId5" Type="http://schemas.openxmlformats.org/officeDocument/2006/relationships/hyperlink" Target="https://docs.flutter.dev/get-started/install" TargetMode="External"/><Relationship Id="rId10" Type="http://schemas.openxmlformats.org/officeDocument/2006/relationships/hyperlink" Target="https://youtube.com/playlist?list=PL8p2I9GklV45Oiq7svCLT2xmOoCogUgrO" TargetMode="External"/><Relationship Id="rId4" Type="http://schemas.openxmlformats.org/officeDocument/2006/relationships/hyperlink" Target="https://lapinozpizza.in/" TargetMode="External"/><Relationship Id="rId9" Type="http://schemas.openxmlformats.org/officeDocument/2006/relationships/hyperlink" Target="https://youtu.be/AOHrEPHy6H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illy_UsecaseDiagram_partner_Final.png" TargetMode="External"/><Relationship Id="rId2" Type="http://schemas.openxmlformats.org/officeDocument/2006/relationships/hyperlink" Target="Billy_UsecaseDiagram_Admin_Final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Billy_%20UsecaseDiagram_DeliveryBoy_Final.png" TargetMode="External"/><Relationship Id="rId4" Type="http://schemas.openxmlformats.org/officeDocument/2006/relationships/hyperlink" Target="Billy_UsecaseDiagram_Customer_Final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3A3C-F0FA-4EF4-9B6B-0C44B853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9999"/>
            <a:ext cx="9144000" cy="1102151"/>
          </a:xfrm>
        </p:spPr>
        <p:txBody>
          <a:bodyPr anchor="ctr"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14CE-CD70-4680-B10B-DD3D5AC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19350"/>
            <a:ext cx="9144000" cy="377190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Choksi(201906100110032)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Patel(201906100110015)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JIGNA SOLANKY</a:t>
            </a:r>
          </a:p>
        </p:txBody>
      </p:sp>
    </p:spTree>
    <p:extLst>
      <p:ext uri="{BB962C8B-B14F-4D97-AF65-F5344CB8AC3E}">
        <p14:creationId xmlns:p14="http://schemas.microsoft.com/office/powerpoint/2010/main" val="294335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Manage Menu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5A523-7296-D645-F9B6-F482ADE10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47" y="1002161"/>
            <a:ext cx="3838878" cy="5674864"/>
          </a:xfrm>
        </p:spPr>
      </p:pic>
    </p:spTree>
    <p:extLst>
      <p:ext uri="{BB962C8B-B14F-4D97-AF65-F5344CB8AC3E}">
        <p14:creationId xmlns:p14="http://schemas.microsoft.com/office/powerpoint/2010/main" val="286546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Checkout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BA1924-8AFE-B5EE-ED96-ECC8F42E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31" y="986198"/>
            <a:ext cx="3489369" cy="5709877"/>
          </a:xfrm>
        </p:spPr>
      </p:pic>
    </p:spTree>
    <p:extLst>
      <p:ext uri="{BB962C8B-B14F-4D97-AF65-F5344CB8AC3E}">
        <p14:creationId xmlns:p14="http://schemas.microsoft.com/office/powerpoint/2010/main" val="395201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3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User Registration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39CFB8-E1C1-A27B-BA13-87678A16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47780"/>
            <a:ext cx="5838825" cy="5605273"/>
          </a:xfrm>
        </p:spPr>
      </p:pic>
    </p:spTree>
    <p:extLst>
      <p:ext uri="{BB962C8B-B14F-4D97-AF65-F5344CB8AC3E}">
        <p14:creationId xmlns:p14="http://schemas.microsoft.com/office/powerpoint/2010/main" val="318366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Change Password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E5475A-B199-1F84-787D-74DCFB12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071835"/>
            <a:ext cx="4324350" cy="5700281"/>
          </a:xfrm>
        </p:spPr>
      </p:pic>
    </p:spTree>
    <p:extLst>
      <p:ext uri="{BB962C8B-B14F-4D97-AF65-F5344CB8AC3E}">
        <p14:creationId xmlns:p14="http://schemas.microsoft.com/office/powerpoint/2010/main" val="243604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61428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Schema</a:t>
            </a:r>
            <a:endParaRPr lang="en-IN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Admin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(ID[PK], 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lvl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Cuisines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cuisines (ID[PK], 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FD: ID-&gt; {Name,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86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97941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Restaurant Table</a:t>
            </a:r>
            <a:endParaRPr lang="en-IN" sz="19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(ID[PK], Restaurant Name, Restaurant Image, Restaurant Address, Restaurant City, Restaurant Contact No., Owner Name, Owner Contact No., Owner Email ID, Owner Password, </a:t>
            </a:r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eset Password Token, Restaurant Documents, Restaurant Timing, cuisines [FK],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Name, Restaurant Image, Restaurant Address, Restaurant City, Restaurant Contact No., Owner Name, Owner Contact No., Owner Email ID, Owner Password, </a:t>
            </a:r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eset Password Token, Restaurant Documents, Restaurant Timing, cuisines [FK],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Documents-&gt; {GST Certificate, FSSAI Certificate, Sample Bill, Sample Menu, Owner PAN Card}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Restaurant Timing-&gt; {Monday, Tuesday, Wednesday, Thursday, Friday, Saturday, Sunday}</a:t>
            </a:r>
            <a:endParaRPr lang="en-IN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0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127"/>
            <a:ext cx="7886700" cy="5827323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Added-On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 Extra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5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1012"/>
            <a:ext cx="7886700" cy="596123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Category Table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(ID[PK], 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Added-On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 Extra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5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13335"/>
            <a:ext cx="7991475" cy="5589597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Variant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variant (ID[PK], Name, UOM, Price, Sales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FD:ID -&gt; {Name, UOM, Price, Sales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Table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(ID[PK], 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9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302"/>
            <a:ext cx="7886700" cy="607969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(ID[PK], restaurant [FK], Name, Image, Approval Status,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Name, Image, Approval Status,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 Boy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deliveryboy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Name, Mobile, Password,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Mobile, Password,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 Code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couponcode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Coupon code, Coupon type, Coupon value, Cart min value, Expired on,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{Coupon code, Coupon type, Coupon value, Cart min value, Expired on, Status,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endParaRPr lang="en-IN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0130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74" y="1460669"/>
            <a:ext cx="7886700" cy="482463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earlier days, all restaurants can use manual ways to store their data and records so maintaining a large amount of data was difficult.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full function software to maintain their day-to-day life transaction, order, cash transaction, and customer feedback. Because of large data, they need some features or systems which can maintain and stores the data or records accurately.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Billy reduces the manual works and improves the efficiency of the store. 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all the disadvantages of conventional methods, a system is proposed which is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 Address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billingaddress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(ID[PK], Name, Email ID, Password, Contact No., Billing Address [FK], OTP, Hash,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Email ID, Password, Contact No., Billing Address [FK], OTP, Hash,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58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(ID[PK], 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addedon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addextra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ID-&gt; {customer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(ID[PK], customer [FK], item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addedon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Qty, Price,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item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addedon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Qty, Price,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85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Master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(ID[PK], customer [FK], Billing Address [FK], Price, Coupon Code [FK], Total Price, Delivery Boy [FK], Payment Status, Payment Type, Payment ID, Order Status, Cancel By, Cancel At, Delivered On, Refund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Billing Address [FK], Price, Coupon Code [FK], Total Price, Delivery Boy [FK], Payment Status, Payment Type, Payment ID, Order Status, Cancel By, Cancel At, Delivered On, Refund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52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Detail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(ID[PK], Order Master [FK], item [FK], Qty, variant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addedon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{Order Master [FK], item [FK], Qty, variant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addedon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0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 Touch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gettouch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 [PK], 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3988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Table (For Partner)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(ID [PK], restaurant [FK], 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(ID[PK], 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38046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(ID[PK], 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Amount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(ID[PK], 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2519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(ID[PK], 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6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(ID[PK], 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607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8C21-E806-47A6-AD35-FC006F2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94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8D0A-612A-4AE5-B023-23DFDEBB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0"/>
            <a:ext cx="7886700" cy="5053013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can be modified if the future according to the need of the organization.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future enhancement, we try to track the customer order and the customer's live location is automated fetch by using an AI system.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also, we will try to use the QR Code for the coupon code. So, the customer easily scanned the coupon code.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7A52AD-DD3E-9CD9-36F7-5A4DD91DAE6E}"/>
              </a:ext>
            </a:extLst>
          </p:cNvPr>
          <p:cNvSpPr txBox="1">
            <a:spLocks/>
          </p:cNvSpPr>
          <p:nvPr/>
        </p:nvSpPr>
        <p:spPr>
          <a:xfrm>
            <a:off x="628650" y="4091010"/>
            <a:ext cx="7886700" cy="61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7925A8-A50E-660B-E925-A535BBEF7F5C}"/>
              </a:ext>
            </a:extLst>
          </p:cNvPr>
          <p:cNvSpPr txBox="1">
            <a:spLocks/>
          </p:cNvSpPr>
          <p:nvPr/>
        </p:nvSpPr>
        <p:spPr>
          <a:xfrm>
            <a:off x="628650" y="4706959"/>
            <a:ext cx="7886700" cy="1270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proposed, useful in small family-run restaurants. This also helps restaurant owners to develop healthy customer relationships by providing reasonably good service.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1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50F408-A26B-47F8-B2B9-8F60AFAF8659}"/>
              </a:ext>
            </a:extLst>
          </p:cNvPr>
          <p:cNvSpPr txBox="1">
            <a:spLocks/>
          </p:cNvSpPr>
          <p:nvPr/>
        </p:nvSpPr>
        <p:spPr>
          <a:xfrm>
            <a:off x="628650" y="305832"/>
            <a:ext cx="7886700" cy="80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9D3C3-75C7-48A7-A156-B2FFA5694C27}"/>
              </a:ext>
            </a:extLst>
          </p:cNvPr>
          <p:cNvSpPr txBox="1">
            <a:spLocks/>
          </p:cNvSpPr>
          <p:nvPr/>
        </p:nvSpPr>
        <p:spPr>
          <a:xfrm>
            <a:off x="447890" y="1036773"/>
            <a:ext cx="7886700" cy="551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Referred:</a:t>
            </a:r>
            <a:endParaRPr lang="en-IN" sz="18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2"/>
              </a:rPr>
              <a:t>o	Order food online from India's best food delivery service. Order from restaurants near you (swiggy.com)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3"/>
              </a:rPr>
              <a:t>Stack Overflow - Where Developers Learn, Share, &amp; Build Careers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La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Pino'z</a:t>
            </a: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 Pizza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5"/>
              </a:rPr>
              <a:t>Flutter Dev Document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6"/>
              </a:rPr>
              <a:t>Pub Dev (Flutter Packages)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referred:</a:t>
            </a:r>
            <a:endParaRPr lang="en-IN" sz="20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Register on 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 || Add restaurant ||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रेस्टोरेंट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पे कैसे लाये ||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Hindi || March 2021</a:t>
            </a: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How to Edit Menu on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Swiggy|Add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items,Change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Price,Add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items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Photo,Delete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items|Step-By-Step|Swiggy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How To Order Food From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Se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Khana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Order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Kaise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Karen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GagTech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React and node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js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project in Hindi (MERN stack)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Getting Started with MERN Stack Application</a:t>
            </a:r>
            <a:endParaRPr lang="en-IN" sz="18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IN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IN" sz="1600" dirty="0">
              <a:effectLst/>
              <a:latin typeface="Caladea"/>
              <a:ea typeface="Caladea"/>
              <a:cs typeface="Caladea"/>
            </a:endParaRP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323"/>
            <a:ext cx="7886700" cy="357335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reduce the cost of the business operation.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customer service.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 the workflow.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the environment.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be adding on benefit for the customers as it will save their time, plus it adds on for the owner also.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6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D46-0DA2-4A9E-AED2-815264F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608"/>
            <a:ext cx="7886700" cy="59718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40BE6-2223-4E86-9B79-1F4BACFE93F0}"/>
              </a:ext>
            </a:extLst>
          </p:cNvPr>
          <p:cNvSpPr txBox="1">
            <a:spLocks/>
          </p:cNvSpPr>
          <p:nvPr/>
        </p:nvSpPr>
        <p:spPr>
          <a:xfrm>
            <a:off x="628650" y="1636236"/>
            <a:ext cx="7886700" cy="4412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first registration into the system and then the customer can buy food from the Billy. The system will deliver food only to Bardoli city.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scope of this system is confined to one city and involves multiple customers and partners.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is a multi-restaurants system, allowing customers to buy and browse items from various restaurants.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9281-F957-4819-AA88-B12A4788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41" y="252004"/>
            <a:ext cx="7886700" cy="747237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Interface/Hardware Specification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FF82A3-B486-4538-A86C-DE1AE4E60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54596"/>
              </p:ext>
            </p:extLst>
          </p:nvPr>
        </p:nvGraphicFramePr>
        <p:xfrm>
          <a:off x="628650" y="1083912"/>
          <a:ext cx="7886700" cy="1381386"/>
        </p:xfrm>
        <a:graphic>
          <a:graphicData uri="http://schemas.openxmlformats.org/drawingml/2006/table">
            <a:tbl>
              <a:tblPr firstRow="1" firstCol="1" bandRow="1"/>
              <a:tblGrid>
                <a:gridCol w="3727987">
                  <a:extLst>
                    <a:ext uri="{9D8B030D-6E8A-4147-A177-3AD203B41FA5}">
                      <a16:colId xmlns:a16="http://schemas.microsoft.com/office/drawing/2014/main" val="1899520552"/>
                    </a:ext>
                  </a:extLst>
                </a:gridCol>
                <a:gridCol w="4158713">
                  <a:extLst>
                    <a:ext uri="{9D8B030D-6E8A-4147-A177-3AD203B41FA5}">
                      <a16:colId xmlns:a16="http://schemas.microsoft.com/office/drawing/2014/main" val="891193149"/>
                    </a:ext>
                  </a:extLst>
                </a:gridCol>
              </a:tblGrid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 Core Pentium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94447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HDD Space: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GB HDD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80211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GB RAM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8592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E4AC202-93C8-4B4F-9905-6EF1564851EF}"/>
              </a:ext>
            </a:extLst>
          </p:cNvPr>
          <p:cNvSpPr txBox="1">
            <a:spLocks/>
          </p:cNvSpPr>
          <p:nvPr/>
        </p:nvSpPr>
        <p:spPr>
          <a:xfrm>
            <a:off x="712541" y="2732653"/>
            <a:ext cx="7886700" cy="61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Interface/Software Specification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6C1F6B-E0D0-65D3-B8EB-F644B3C6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94848"/>
              </p:ext>
            </p:extLst>
          </p:nvPr>
        </p:nvGraphicFramePr>
        <p:xfrm>
          <a:off x="628650" y="3377114"/>
          <a:ext cx="7886700" cy="32288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16889">
                  <a:extLst>
                    <a:ext uri="{9D8B030D-6E8A-4147-A177-3AD203B41FA5}">
                      <a16:colId xmlns:a16="http://schemas.microsoft.com/office/drawing/2014/main" val="1585838543"/>
                    </a:ext>
                  </a:extLst>
                </a:gridCol>
                <a:gridCol w="5769811">
                  <a:extLst>
                    <a:ext uri="{9D8B030D-6E8A-4147-A177-3AD203B41FA5}">
                      <a16:colId xmlns:a16="http://schemas.microsoft.com/office/drawing/2014/main" val="3943281386"/>
                    </a:ext>
                  </a:extLst>
                </a:gridCol>
              </a:tblGrid>
              <a:tr h="3806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Multi-Platform (Window, IOS, Linux, Web Server)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370142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 Technology: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JS, Flutter, HTML, CSS, Bootstrap, JavaScript, jQuery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982717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Back-end Technology: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JS, Express JS, MongoDB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3628304"/>
                  </a:ext>
                </a:extLst>
              </a:tr>
              <a:tr h="12217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Tool: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Code, MongoDB Compass, Postman,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Studio, Android Virtual Device, XCode, IOS Simulator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9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51426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 Login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Cuisines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Restaurant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Category</a:t>
            </a:r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Added On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 Extra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Variant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Banner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Wishlist</a:t>
            </a:r>
          </a:p>
        </p:txBody>
      </p:sp>
    </p:spTree>
    <p:extLst>
      <p:ext uri="{BB962C8B-B14F-4D97-AF65-F5344CB8AC3E}">
        <p14:creationId xmlns:p14="http://schemas.microsoft.com/office/powerpoint/2010/main" val="1378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4932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Cart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 Address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 Order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Delivery Boy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Get Touch (Help)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Setting (Partner Setting)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Question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Complain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Referral Amount</a:t>
            </a:r>
          </a:p>
        </p:txBody>
      </p:sp>
    </p:spTree>
    <p:extLst>
      <p:ext uri="{BB962C8B-B14F-4D97-AF65-F5344CB8AC3E}">
        <p14:creationId xmlns:p14="http://schemas.microsoft.com/office/powerpoint/2010/main" val="236736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550399-AE07-FD41-E745-90007182A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85981"/>
              </p:ext>
            </p:extLst>
          </p:nvPr>
        </p:nvGraphicFramePr>
        <p:xfrm>
          <a:off x="682625" y="1267524"/>
          <a:ext cx="7886700" cy="4932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59951">
                  <a:extLst>
                    <a:ext uri="{9D8B030D-6E8A-4147-A177-3AD203B41FA5}">
                      <a16:colId xmlns:a16="http://schemas.microsoft.com/office/drawing/2014/main" val="946994005"/>
                    </a:ext>
                  </a:extLst>
                </a:gridCol>
                <a:gridCol w="5592952">
                  <a:extLst>
                    <a:ext uri="{9D8B030D-6E8A-4147-A177-3AD203B41FA5}">
                      <a16:colId xmlns:a16="http://schemas.microsoft.com/office/drawing/2014/main" val="1936497977"/>
                    </a:ext>
                  </a:extLst>
                </a:gridCol>
                <a:gridCol w="1433797">
                  <a:extLst>
                    <a:ext uri="{9D8B030D-6E8A-4147-A177-3AD203B41FA5}">
                      <a16:colId xmlns:a16="http://schemas.microsoft.com/office/drawing/2014/main" val="1526676538"/>
                    </a:ext>
                  </a:extLst>
                </a:gridCol>
              </a:tblGrid>
              <a:tr h="31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RN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Comments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6551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This system has one feature called email verification. The user's entered email id is also verified by the system.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85673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This system prevents spam user attacks and automated software (bots) by using ReCAPTCHA.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53643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The architecture of our system is based on a typical MVC model.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20839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This system is </a:t>
                      </a: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SEO-friendly means that we apply the on-page SEO in this system.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Efficiency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95814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To send coupon codes to users the system provides the facility of sending bulk emails.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Efficiency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99445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NFR6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The system has feature translator users can change the system language according to their regional.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7527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The system is provided with a mechanism to verify the owner of certain JSON data using JWT token authentication.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33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09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E997F-63B1-5FF0-BBA8-0B36E995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 action="ppaction://hlinkfile"/>
              </a:rPr>
              <a:t>Use case Diagram – Admin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3" action="ppaction://hlinkfile"/>
              </a:rPr>
              <a:t>Use case Diagram – Partner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4" action="ppaction://hlinkfile"/>
              </a:rPr>
              <a:t>Use case Diagram – Customer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5" action="ppaction://hlinkfile"/>
              </a:rPr>
              <a:t>Use case Diagram - Delivery Boy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71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</TotalTime>
  <Words>2321</Words>
  <Application>Microsoft Office PowerPoint</Application>
  <PresentationFormat>On-screen Show (4:3)</PresentationFormat>
  <Paragraphs>217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Caladea</vt:lpstr>
      <vt:lpstr>Calibri</vt:lpstr>
      <vt:lpstr>Calibri Light</vt:lpstr>
      <vt:lpstr>Courier New</vt:lpstr>
      <vt:lpstr>Symbol</vt:lpstr>
      <vt:lpstr>Times New Roman</vt:lpstr>
      <vt:lpstr>Office Theme</vt:lpstr>
      <vt:lpstr>Billy</vt:lpstr>
      <vt:lpstr>Introduction</vt:lpstr>
      <vt:lpstr>Objective</vt:lpstr>
      <vt:lpstr>Product Scope</vt:lpstr>
      <vt:lpstr>Hardware Interface/Hardware Specification </vt:lpstr>
      <vt:lpstr>Functional Requirement </vt:lpstr>
      <vt:lpstr>Functional Requirement </vt:lpstr>
      <vt:lpstr>Non-Functional Requirement</vt:lpstr>
      <vt:lpstr>Use case Diagram </vt:lpstr>
      <vt:lpstr>Activity Diagram</vt:lpstr>
      <vt:lpstr>Activity Diagram</vt:lpstr>
      <vt:lpstr>Activity Diagram</vt:lpstr>
      <vt:lpstr>Activity Diagram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 </dc:title>
  <dc:creator>patelmeet4261@gmail.com</dc:creator>
  <cp:lastModifiedBy>Abhi Choksi</cp:lastModifiedBy>
  <cp:revision>947</cp:revision>
  <dcterms:created xsi:type="dcterms:W3CDTF">2021-10-20T03:31:00Z</dcterms:created>
  <dcterms:modified xsi:type="dcterms:W3CDTF">2023-04-28T11:11:21Z</dcterms:modified>
</cp:coreProperties>
</file>