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0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57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67.xml" ContentType="application/vnd.openxmlformats-officedocument.presentationml.slide+xml"/>
  <Override PartName="/ppt/slides/slide66.xml" ContentType="application/vnd.openxmlformats-officedocument.presentationml.slide+xml"/>
  <Override PartName="/ppt/slides/slide49.xml" ContentType="application/vnd.openxmlformats-officedocument.presentationml.slide+xml"/>
  <Override PartName="/ppt/slides/slide56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55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4.xml" ContentType="application/vnd.openxmlformats-officedocument.presentationml.slide+xml"/>
  <Override PartName="/ppt/slides/slide51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256" r:id="rId2"/>
    <p:sldId id="595" r:id="rId3"/>
    <p:sldId id="596" r:id="rId4"/>
    <p:sldId id="548" r:id="rId5"/>
    <p:sldId id="549" r:id="rId6"/>
    <p:sldId id="550" r:id="rId7"/>
    <p:sldId id="551" r:id="rId8"/>
    <p:sldId id="552" r:id="rId9"/>
    <p:sldId id="553" r:id="rId10"/>
    <p:sldId id="554" r:id="rId11"/>
    <p:sldId id="555" r:id="rId12"/>
    <p:sldId id="556" r:id="rId13"/>
    <p:sldId id="557" r:id="rId14"/>
    <p:sldId id="558" r:id="rId15"/>
    <p:sldId id="559" r:id="rId16"/>
    <p:sldId id="560" r:id="rId17"/>
    <p:sldId id="561" r:id="rId18"/>
    <p:sldId id="562" r:id="rId19"/>
    <p:sldId id="563" r:id="rId20"/>
    <p:sldId id="564" r:id="rId21"/>
    <p:sldId id="565" r:id="rId22"/>
    <p:sldId id="566" r:id="rId23"/>
    <p:sldId id="567" r:id="rId24"/>
    <p:sldId id="568" r:id="rId25"/>
    <p:sldId id="569" r:id="rId26"/>
    <p:sldId id="570" r:id="rId27"/>
    <p:sldId id="571" r:id="rId28"/>
    <p:sldId id="572" r:id="rId29"/>
    <p:sldId id="573" r:id="rId30"/>
    <p:sldId id="574" r:id="rId31"/>
    <p:sldId id="575" r:id="rId32"/>
    <p:sldId id="586" r:id="rId33"/>
    <p:sldId id="576" r:id="rId34"/>
    <p:sldId id="577" r:id="rId35"/>
    <p:sldId id="578" r:id="rId36"/>
    <p:sldId id="579" r:id="rId37"/>
    <p:sldId id="580" r:id="rId38"/>
    <p:sldId id="581" r:id="rId39"/>
    <p:sldId id="582" r:id="rId40"/>
    <p:sldId id="583" r:id="rId41"/>
    <p:sldId id="584" r:id="rId42"/>
    <p:sldId id="585" r:id="rId43"/>
    <p:sldId id="587" r:id="rId44"/>
    <p:sldId id="588" r:id="rId45"/>
    <p:sldId id="589" r:id="rId46"/>
    <p:sldId id="590" r:id="rId47"/>
    <p:sldId id="591" r:id="rId48"/>
    <p:sldId id="592" r:id="rId49"/>
    <p:sldId id="593" r:id="rId50"/>
    <p:sldId id="594" r:id="rId51"/>
    <p:sldId id="597" r:id="rId52"/>
    <p:sldId id="598" r:id="rId53"/>
    <p:sldId id="599" r:id="rId54"/>
    <p:sldId id="600" r:id="rId55"/>
    <p:sldId id="601" r:id="rId56"/>
    <p:sldId id="602" r:id="rId57"/>
    <p:sldId id="603" r:id="rId58"/>
    <p:sldId id="604" r:id="rId59"/>
    <p:sldId id="605" r:id="rId60"/>
    <p:sldId id="606" r:id="rId61"/>
    <p:sldId id="607" r:id="rId62"/>
    <p:sldId id="608" r:id="rId63"/>
    <p:sldId id="609" r:id="rId64"/>
    <p:sldId id="610" r:id="rId65"/>
    <p:sldId id="611" r:id="rId66"/>
    <p:sldId id="612" r:id="rId67"/>
    <p:sldId id="613" r:id="rId68"/>
    <p:sldId id="614" r:id="rId69"/>
    <p:sldId id="615" r:id="rId70"/>
    <p:sldId id="617" r:id="rId71"/>
    <p:sldId id="547" r:id="rId72"/>
  </p:sldIdLst>
  <p:sldSz cx="12188825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  <p15:guide id="3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A60E02"/>
    <a:srgbClr val="3801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258" y="60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54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handoutMaster" Target="handoutMasters/handoutMaster1.xml"/><Relationship Id="rId79" Type="http://schemas.openxmlformats.org/officeDocument/2006/relationships/customXml" Target="../customXml/item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8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AE9A0DC-27A4-466D-9557-AF3B0D160447}" type="datetimeFigureOut">
              <a:rPr lang="en-US"/>
              <a:pPr>
                <a:defRPr/>
              </a:pPr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Euphemia" pitchFamily="34" charset="0"/>
              </a:defRPr>
            </a:lvl1pPr>
          </a:lstStyle>
          <a:p>
            <a:fld id="{CEFE1B61-13C1-45CD-8591-DB4FB091570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475A8E0-0AE1-4D00-891F-E449C54185DE}" type="datetimeFigureOut">
              <a:rPr lang="en-US"/>
              <a:pPr>
                <a:defRPr/>
              </a:pPr>
              <a:t>10/26/2020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Euphemia" pitchFamily="34" charset="0"/>
              </a:defRPr>
            </a:lvl1pPr>
          </a:lstStyle>
          <a:p>
            <a:fld id="{06C8E760-608B-4CBE-8658-EB87CB83C99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11579225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5" name="Rectangle 4"/>
          <p:cNvSpPr/>
          <p:nvPr/>
        </p:nvSpPr>
        <p:spPr bwMode="gray">
          <a:xfrm>
            <a:off x="11274425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6" name="Rectangle 5"/>
          <p:cNvSpPr/>
          <p:nvPr/>
        </p:nvSpPr>
        <p:spPr bwMode="ltGray">
          <a:xfrm>
            <a:off x="1219200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0"/>
            <a:ext cx="12192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8" name="Rectangle 7"/>
          <p:cNvSpPr/>
          <p:nvPr userDrawn="1"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cxnSp>
        <p:nvCxnSpPr>
          <p:cNvPr id="9" name="Straight Connector 8"/>
          <p:cNvCxnSpPr/>
          <p:nvPr/>
        </p:nvCxnSpPr>
        <p:spPr bwMode="white">
          <a:xfrm>
            <a:off x="11572875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 bwMode="white">
          <a:xfrm>
            <a:off x="1219200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white">
          <a:xfrm>
            <a:off x="0" y="5630863"/>
            <a:ext cx="1828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0666413" y="6356350"/>
            <a:ext cx="609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79D80A-2030-4224-AB72-B31EC0FF25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5272874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83B6E-A4EB-4C4A-8934-AA65CA6E34B8}" type="datetimeFigureOut">
              <a:rPr lang="en-US"/>
              <a:pPr>
                <a:defRPr/>
              </a:pPr>
              <a:t>10/26/2020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0457E4-3E8B-45BB-AB73-4E3B186C33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5520074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black">
          <a:xfrm>
            <a:off x="11884025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5" name="Rectangle 4"/>
          <p:cNvSpPr/>
          <p:nvPr/>
        </p:nvSpPr>
        <p:spPr bwMode="ltGray">
          <a:xfrm>
            <a:off x="617538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7" name="Rectangle 6"/>
          <p:cNvSpPr/>
          <p:nvPr/>
        </p:nvSpPr>
        <p:spPr bwMode="black">
          <a:xfrm>
            <a:off x="617538" y="736600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cxnSp>
        <p:nvCxnSpPr>
          <p:cNvPr id="8" name="Straight Connector 7"/>
          <p:cNvCxnSpPr/>
          <p:nvPr/>
        </p:nvCxnSpPr>
        <p:spPr bwMode="white">
          <a:xfrm>
            <a:off x="617538" y="736600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white">
          <a:xfrm>
            <a:off x="617538" y="1346200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"/>
          <p:cNvSpPr>
            <a:spLocks/>
          </p:cNvSpPr>
          <p:nvPr/>
        </p:nvSpPr>
        <p:spPr bwMode="white">
          <a:xfrm rot="5400000">
            <a:off x="756445" y="897731"/>
            <a:ext cx="334962" cy="295275"/>
          </a:xfrm>
          <a:custGeom>
            <a:avLst/>
            <a:gdLst>
              <a:gd name="T0" fmla="*/ 2147483646 w 426"/>
              <a:gd name="T1" fmla="*/ 0 h 372"/>
              <a:gd name="T2" fmla="*/ 2147483646 w 426"/>
              <a:gd name="T3" fmla="*/ 0 h 372"/>
              <a:gd name="T4" fmla="*/ 2147483646 w 426"/>
              <a:gd name="T5" fmla="*/ 2147483646 h 372"/>
              <a:gd name="T6" fmla="*/ 2147483646 w 426"/>
              <a:gd name="T7" fmla="*/ 2147483646 h 372"/>
              <a:gd name="T8" fmla="*/ 2147483646 w 426"/>
              <a:gd name="T9" fmla="*/ 2147483646 h 372"/>
              <a:gd name="T10" fmla="*/ 2147483646 w 426"/>
              <a:gd name="T11" fmla="*/ 2147483646 h 372"/>
              <a:gd name="T12" fmla="*/ 2147483646 w 426"/>
              <a:gd name="T13" fmla="*/ 2147483646 h 372"/>
              <a:gd name="T14" fmla="*/ 2147483646 w 426"/>
              <a:gd name="T15" fmla="*/ 2147483646 h 372"/>
              <a:gd name="T16" fmla="*/ 2147483646 w 426"/>
              <a:gd name="T17" fmla="*/ 2147483646 h 372"/>
              <a:gd name="T18" fmla="*/ 2147483646 w 426"/>
              <a:gd name="T19" fmla="*/ 2147483646 h 372"/>
              <a:gd name="T20" fmla="*/ 2147483646 w 426"/>
              <a:gd name="T21" fmla="*/ 2147483646 h 372"/>
              <a:gd name="T22" fmla="*/ 2147483646 w 426"/>
              <a:gd name="T23" fmla="*/ 2147483646 h 372"/>
              <a:gd name="T24" fmla="*/ 2147483646 w 426"/>
              <a:gd name="T25" fmla="*/ 2147483646 h 372"/>
              <a:gd name="T26" fmla="*/ 2147483646 w 426"/>
              <a:gd name="T27" fmla="*/ 2147483646 h 372"/>
              <a:gd name="T28" fmla="*/ 2147483646 w 426"/>
              <a:gd name="T29" fmla="*/ 2147483646 h 372"/>
              <a:gd name="T30" fmla="*/ 2147483646 w 426"/>
              <a:gd name="T31" fmla="*/ 2147483646 h 372"/>
              <a:gd name="T32" fmla="*/ 2147483646 w 426"/>
              <a:gd name="T33" fmla="*/ 2147483646 h 372"/>
              <a:gd name="T34" fmla="*/ 2147483646 w 426"/>
              <a:gd name="T35" fmla="*/ 2147483646 h 372"/>
              <a:gd name="T36" fmla="*/ 2147483646 w 426"/>
              <a:gd name="T37" fmla="*/ 2147483646 h 372"/>
              <a:gd name="T38" fmla="*/ 2147483646 w 426"/>
              <a:gd name="T39" fmla="*/ 2147483646 h 372"/>
              <a:gd name="T40" fmla="*/ 2147483646 w 426"/>
              <a:gd name="T41" fmla="*/ 2147483646 h 372"/>
              <a:gd name="T42" fmla="*/ 2147483646 w 426"/>
              <a:gd name="T43" fmla="*/ 2147483646 h 372"/>
              <a:gd name="T44" fmla="*/ 2147483646 w 426"/>
              <a:gd name="T45" fmla="*/ 2147483646 h 372"/>
              <a:gd name="T46" fmla="*/ 2147483646 w 426"/>
              <a:gd name="T47" fmla="*/ 2147483646 h 372"/>
              <a:gd name="T48" fmla="*/ 2147483646 w 426"/>
              <a:gd name="T49" fmla="*/ 2147483646 h 372"/>
              <a:gd name="T50" fmla="*/ 2147483646 w 426"/>
              <a:gd name="T51" fmla="*/ 2147483646 h 372"/>
              <a:gd name="T52" fmla="*/ 2147483646 w 426"/>
              <a:gd name="T53" fmla="*/ 2147483646 h 372"/>
              <a:gd name="T54" fmla="*/ 2147483646 w 426"/>
              <a:gd name="T55" fmla="*/ 0 h 37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53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C97E7-860C-4358-8C2D-250F8F0E2E76}" type="datetimeFigureOut">
              <a:rPr lang="en-US"/>
              <a:pPr>
                <a:defRPr/>
              </a:pPr>
              <a:t>10/26/2020</a:t>
            </a:fld>
            <a:endParaRPr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68902-5A6D-489B-801B-96A3877DEC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897816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8013" y="838200"/>
            <a:ext cx="558800" cy="369888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7D9EB50-A11F-4506-B140-0CDF0F7E05B2}" type="slidenum">
              <a:rPr lang="en-US" altLang="en-US" b="1">
                <a:solidFill>
                  <a:schemeClr val="bg1"/>
                </a:solidFill>
                <a:latin typeface="Euphemia" pitchFamily="34" charset="0"/>
              </a:rPr>
              <a:pPr eaLnBrk="1" hangingPunct="1"/>
              <a:t>‹#›</a:t>
            </a:fld>
            <a:endParaRPr lang="en-US" altLang="en-US" b="1">
              <a:solidFill>
                <a:schemeClr val="bg1"/>
              </a:solidFill>
              <a:latin typeface="Euphemi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215674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black">
          <a:xfrm>
            <a:off x="11579225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5" name="Rectangle 4"/>
          <p:cNvSpPr/>
          <p:nvPr/>
        </p:nvSpPr>
        <p:spPr bwMode="gray">
          <a:xfrm>
            <a:off x="11274425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1216025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7" name="Rectangle 6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cxnSp>
        <p:nvCxnSpPr>
          <p:cNvPr id="8" name="Straight Connector 7"/>
          <p:cNvCxnSpPr/>
          <p:nvPr/>
        </p:nvCxnSpPr>
        <p:spPr bwMode="white">
          <a:xfrm>
            <a:off x="11572875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 bwMode="black">
          <a:xfrm>
            <a:off x="0" y="5643563"/>
            <a:ext cx="1216025" cy="1214437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216025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black">
          <a:xfrm>
            <a:off x="11579225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2" name="Rectangle 11"/>
          <p:cNvSpPr/>
          <p:nvPr/>
        </p:nvSpPr>
        <p:spPr bwMode="gray">
          <a:xfrm>
            <a:off x="11274425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3" name="Rectangle 12"/>
          <p:cNvSpPr/>
          <p:nvPr/>
        </p:nvSpPr>
        <p:spPr bwMode="gray">
          <a:xfrm>
            <a:off x="1219200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2192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5" name="Rectangle 14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11572875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 bwMode="black">
          <a:xfrm>
            <a:off x="0" y="0"/>
            <a:ext cx="1216025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cxnSp>
        <p:nvCxnSpPr>
          <p:cNvPr id="18" name="Straight Connector 17"/>
          <p:cNvCxnSpPr/>
          <p:nvPr/>
        </p:nvCxnSpPr>
        <p:spPr bwMode="white">
          <a:xfrm>
            <a:off x="1219200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B5D6435-E372-476A-B6D3-63DBE1D7CD0A}" type="datetimeFigureOut">
              <a:rPr lang="en-US"/>
              <a:pPr>
                <a:defRPr/>
              </a:pPr>
              <a:t>10/26/2020</a:t>
            </a:fld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Add a footer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3" y="6356350"/>
            <a:ext cx="609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A66647-B1C7-4202-B10E-D429575572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0508570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85DD4-8E83-4EAE-8A23-84FF3AC91791}" type="datetimeFigureOut">
              <a:rPr lang="en-US"/>
              <a:pPr>
                <a:defRPr/>
              </a:pPr>
              <a:t>10/26/2020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D9AB50-70E3-44D2-A1F0-C1B13B8976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4461526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F4A0C-EB85-4382-9FEE-DC90A23EE07F}" type="datetimeFigureOut">
              <a:rPr lang="en-US"/>
              <a:pPr>
                <a:defRPr/>
              </a:pPr>
              <a:t>10/26/2020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CE2CDD-18C7-4A0D-A340-47E07B52B3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5377503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92641-3AD2-43A3-97F7-6E28FEBFB5B7}" type="datetimeFigureOut">
              <a:rPr lang="en-US"/>
              <a:pPr>
                <a:defRPr/>
              </a:pPr>
              <a:t>10/26/2020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1C07E9-82E6-444E-AD7B-75215CC724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467536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ltGray">
          <a:xfrm>
            <a:off x="625475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3" name="Rectangle 2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cxnSp>
        <p:nvCxnSpPr>
          <p:cNvPr id="4" name="Straight Connector 3"/>
          <p:cNvCxnSpPr/>
          <p:nvPr/>
        </p:nvCxnSpPr>
        <p:spPr bwMode="white">
          <a:xfrm>
            <a:off x="61753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 bwMode="gray">
          <a:xfrm>
            <a:off x="10969625" y="0"/>
            <a:ext cx="922338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6" name="Rectangle 5"/>
          <p:cNvSpPr/>
          <p:nvPr/>
        </p:nvSpPr>
        <p:spPr bwMode="black">
          <a:xfrm>
            <a:off x="11891963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1B804-04EE-481D-9311-FAD27785D605}" type="datetimeFigureOut">
              <a:rPr lang="en-US"/>
              <a:pPr>
                <a:defRPr/>
              </a:pPr>
              <a:t>10/26/2020</a:t>
            </a:fld>
            <a:endParaRPr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51F3A2-166D-4061-9401-916BEAF86D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358952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622300" y="0"/>
            <a:ext cx="414655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6" name="Rectangle 5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22300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1884025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1C227-9F25-4740-8999-60DF9F791462}" type="datetimeFigureOut">
              <a:rPr lang="en-US"/>
              <a:pPr>
                <a:defRPr/>
              </a:pPr>
              <a:t>10/26/2020</a:t>
            </a:fld>
            <a:endParaRPr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4A16E-4414-455F-B990-16F2D648C0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4005596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6" name="Rectangle 5"/>
          <p:cNvSpPr/>
          <p:nvPr/>
        </p:nvSpPr>
        <p:spPr bwMode="black">
          <a:xfrm>
            <a:off x="11884025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7" name="Rectangle 6"/>
          <p:cNvSpPr/>
          <p:nvPr/>
        </p:nvSpPr>
        <p:spPr bwMode="ltGray">
          <a:xfrm>
            <a:off x="4875213" y="0"/>
            <a:ext cx="70167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cxnSp>
        <p:nvCxnSpPr>
          <p:cNvPr id="8" name="Straight Connector 7"/>
          <p:cNvCxnSpPr/>
          <p:nvPr/>
        </p:nvCxnSpPr>
        <p:spPr bwMode="white">
          <a:xfrm>
            <a:off x="1187926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46AC5B9-753D-4AA5-BA2E-4F9694B2FBC0}" type="datetimeFigureOut">
              <a:rPr lang="en-US"/>
              <a:pPr>
                <a:defRPr/>
              </a:pPr>
              <a:t>10/26/2020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Add a footer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2DB8F5-5CD3-493E-A5EC-BA61AE18A5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465146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025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538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538" y="736600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538" y="736600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538" y="1346200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61753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itle Placeholder 1"/>
          <p:cNvSpPr>
            <a:spLocks noGrp="1"/>
          </p:cNvSpPr>
          <p:nvPr>
            <p:ph type="title"/>
          </p:nvPr>
        </p:nvSpPr>
        <p:spPr bwMode="auto">
          <a:xfrm>
            <a:off x="1593850" y="177800"/>
            <a:ext cx="9782175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93850" y="1600200"/>
            <a:ext cx="978217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013" y="6356350"/>
            <a:ext cx="121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cap="all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34D40A-DAA1-481A-8023-47D4FEB17695}" type="datetimeFigureOut">
              <a:rPr lang="en-US"/>
              <a:pPr>
                <a:defRPr/>
              </a:pPr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6063" y="6356350"/>
            <a:ext cx="3973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cap="all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8013" y="838200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b="1">
                <a:solidFill>
                  <a:schemeClr val="bg1"/>
                </a:solidFill>
                <a:latin typeface="Euphemia" pitchFamily="34" charset="0"/>
              </a:defRPr>
            </a:lvl1pPr>
          </a:lstStyle>
          <a:p>
            <a:fld id="{7FB27ABD-783E-4CE7-BDB8-6304B3A92A7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35404A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35404A"/>
          </a:solidFill>
          <a:latin typeface="Euphemia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35404A"/>
          </a:solidFill>
          <a:latin typeface="Euphemia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35404A"/>
          </a:solidFill>
          <a:latin typeface="Euphemia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35404A"/>
          </a:solidFill>
          <a:latin typeface="Euphemia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35404A"/>
          </a:solidFill>
          <a:latin typeface="Euphemia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35404A"/>
          </a:solidFill>
          <a:latin typeface="Euphemia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35404A"/>
          </a:solidFill>
          <a:latin typeface="Euphemia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35404A"/>
          </a:solidFill>
          <a:latin typeface="Euphemia" pitchFamily="34" charset="0"/>
        </a:defRPr>
      </a:lvl9pPr>
    </p:titleStyle>
    <p:bodyStyle>
      <a:lvl1pPr marL="246063" indent="-246063" algn="l" rtl="0" eaLnBrk="0" fontAlgn="base" hangingPunct="0">
        <a:lnSpc>
          <a:spcPct val="90000"/>
        </a:lnSpc>
        <a:spcBef>
          <a:spcPts val="1400"/>
        </a:spcBef>
        <a:spcAft>
          <a:spcPct val="0"/>
        </a:spcAft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1188" indent="-246063" algn="l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7900" indent="-246063" algn="l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3025" indent="-246063" algn="l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738" indent="-246063" algn="l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1979613" y="304800"/>
            <a:ext cx="944880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Canonical Transformation</a:t>
            </a:r>
            <a:endParaRPr lang="en-US" altLang="en-US" b="1" smtClean="0"/>
          </a:p>
        </p:txBody>
      </p:sp>
      <p:pic>
        <p:nvPicPr>
          <p:cNvPr id="13315" name="Picture 2" descr="IMG-20160607-WA00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613" y="2209800"/>
            <a:ext cx="3251200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3" descr="svnit-survey-transparent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3" y="1676400"/>
            <a:ext cx="2439987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894013" y="3868738"/>
            <a:ext cx="8077200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3200" b="1" dirty="0">
                <a:solidFill>
                  <a:srgbClr val="336600"/>
                </a:solidFill>
                <a:latin typeface="+mj-lt"/>
                <a:ea typeface="Calibri" pitchFamily="34" charset="0"/>
                <a:cs typeface="CharterBT-Bold" charset="0"/>
              </a:rPr>
              <a:t>Dr.  </a:t>
            </a:r>
            <a:r>
              <a:rPr lang="en-US" sz="3200" b="1" dirty="0" err="1">
                <a:solidFill>
                  <a:srgbClr val="336600"/>
                </a:solidFill>
                <a:latin typeface="+mj-lt"/>
                <a:ea typeface="Calibri" pitchFamily="34" charset="0"/>
                <a:cs typeface="CharterBT-Bold" charset="0"/>
              </a:rPr>
              <a:t>Yogesh</a:t>
            </a:r>
            <a:r>
              <a:rPr lang="en-US" sz="3200" b="1" dirty="0">
                <a:solidFill>
                  <a:srgbClr val="336600"/>
                </a:solidFill>
                <a:latin typeface="+mj-lt"/>
                <a:ea typeface="Calibri" pitchFamily="34" charset="0"/>
                <a:cs typeface="CharterBT-Bold" charset="0"/>
              </a:rPr>
              <a:t> </a:t>
            </a:r>
            <a:r>
              <a:rPr lang="en-US" sz="3200" b="1" dirty="0" err="1">
                <a:solidFill>
                  <a:srgbClr val="336600"/>
                </a:solidFill>
                <a:latin typeface="+mj-lt"/>
                <a:ea typeface="Calibri" pitchFamily="34" charset="0"/>
                <a:cs typeface="CharterBT-Bold" charset="0"/>
              </a:rPr>
              <a:t>Sonvane</a:t>
            </a:r>
            <a:endParaRPr lang="en-US" sz="3200" b="1" dirty="0">
              <a:solidFill>
                <a:srgbClr val="336600"/>
              </a:solidFill>
              <a:latin typeface="+mj-lt"/>
              <a:ea typeface="Calibri" pitchFamily="34" charset="0"/>
              <a:cs typeface="CharterBT-Bold" charset="0"/>
            </a:endParaRPr>
          </a:p>
          <a:p>
            <a:pPr algn="ctr" eaLnBrk="1" hangingPunct="1">
              <a:defRPr/>
            </a:pPr>
            <a:r>
              <a:rPr lang="en-US" sz="2400" b="1" dirty="0">
                <a:solidFill>
                  <a:srgbClr val="336600"/>
                </a:solidFill>
                <a:latin typeface="+mj-lt"/>
                <a:ea typeface="Calibri" pitchFamily="34" charset="0"/>
                <a:cs typeface="CharterBT-Bold" charset="0"/>
              </a:rPr>
              <a:t>Assistant Professor</a:t>
            </a:r>
          </a:p>
          <a:p>
            <a:pPr algn="ctr" eaLnBrk="1" hangingPunct="1">
              <a:defRPr/>
            </a:pPr>
            <a:r>
              <a:rPr lang="en-US" sz="2400" b="1" dirty="0">
                <a:solidFill>
                  <a:srgbClr val="336600"/>
                </a:solidFill>
                <a:latin typeface="+mj-lt"/>
                <a:ea typeface="Calibri" pitchFamily="34" charset="0"/>
                <a:cs typeface="CharterBT-Bold" charset="0"/>
              </a:rPr>
              <a:t>Department of Applied Physics</a:t>
            </a:r>
            <a:endParaRPr lang="en-US" sz="2400" b="1" dirty="0">
              <a:solidFill>
                <a:srgbClr val="336600"/>
              </a:solidFill>
              <a:latin typeface="+mj-lt"/>
              <a:cs typeface="Arial" charset="0"/>
            </a:endParaRPr>
          </a:p>
          <a:p>
            <a:pPr algn="ctr">
              <a:defRPr/>
            </a:pPr>
            <a:r>
              <a:rPr lang="en-US" sz="2300" b="1" dirty="0" err="1">
                <a:solidFill>
                  <a:srgbClr val="336600"/>
                </a:solidFill>
                <a:latin typeface="+mj-lt"/>
                <a:ea typeface="Calibri" pitchFamily="34" charset="0"/>
                <a:cs typeface="CharterBT-Bold" charset="0"/>
              </a:rPr>
              <a:t>Sardar</a:t>
            </a:r>
            <a:r>
              <a:rPr lang="en-US" sz="2300" b="1" dirty="0">
                <a:solidFill>
                  <a:srgbClr val="336600"/>
                </a:solidFill>
                <a:latin typeface="+mj-lt"/>
                <a:ea typeface="Calibri" pitchFamily="34" charset="0"/>
                <a:cs typeface="CharterBT-Bold" charset="0"/>
              </a:rPr>
              <a:t> </a:t>
            </a:r>
            <a:r>
              <a:rPr lang="en-US" sz="2300" b="1" dirty="0" err="1">
                <a:solidFill>
                  <a:srgbClr val="336600"/>
                </a:solidFill>
                <a:latin typeface="+mj-lt"/>
                <a:ea typeface="Calibri" pitchFamily="34" charset="0"/>
                <a:cs typeface="CharterBT-Bold" charset="0"/>
              </a:rPr>
              <a:t>Vallabhbhai</a:t>
            </a:r>
            <a:r>
              <a:rPr lang="en-US" sz="2300" b="1" dirty="0">
                <a:solidFill>
                  <a:srgbClr val="336600"/>
                </a:solidFill>
                <a:latin typeface="+mj-lt"/>
                <a:ea typeface="Calibri" pitchFamily="34" charset="0"/>
                <a:cs typeface="CharterBT-Bold" charset="0"/>
              </a:rPr>
              <a:t> National Institute of Technology, </a:t>
            </a:r>
            <a:r>
              <a:rPr lang="en-US" sz="2300" b="1" dirty="0" err="1">
                <a:solidFill>
                  <a:srgbClr val="336600"/>
                </a:solidFill>
                <a:latin typeface="+mj-lt"/>
                <a:ea typeface="Calibri" pitchFamily="34" charset="0"/>
                <a:cs typeface="CharterBT-Bold" charset="0"/>
              </a:rPr>
              <a:t>Surat</a:t>
            </a:r>
            <a:r>
              <a:rPr lang="en-US" sz="2300" b="1" dirty="0">
                <a:solidFill>
                  <a:srgbClr val="336600"/>
                </a:solidFill>
                <a:latin typeface="+mj-lt"/>
                <a:ea typeface="Calibri" pitchFamily="34" charset="0"/>
                <a:cs typeface="CharterBT-Bold" charset="0"/>
              </a:rPr>
              <a:t> </a:t>
            </a:r>
            <a:endParaRPr lang="en-US" sz="2300" b="1" dirty="0">
              <a:solidFill>
                <a:srgbClr val="336600"/>
              </a:solidFill>
              <a:latin typeface="+mj-lt"/>
              <a:cs typeface="Arial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736600"/>
          </a:xfrm>
        </p:spPr>
        <p:txBody>
          <a:bodyPr/>
          <a:lstStyle/>
          <a:p>
            <a:r>
              <a:rPr lang="en-US" altLang="en-US" smtClean="0"/>
              <a:t>Arbitrarity</a:t>
            </a:r>
          </a:p>
        </p:txBody>
      </p:sp>
      <p:pic>
        <p:nvPicPr>
          <p:cNvPr id="2253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1066800"/>
            <a:ext cx="9801225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736600"/>
          </a:xfrm>
        </p:spPr>
        <p:txBody>
          <a:bodyPr/>
          <a:lstStyle/>
          <a:p>
            <a:r>
              <a:rPr lang="en-US" altLang="en-US" smtClean="0"/>
              <a:t>Finding the Generator</a:t>
            </a:r>
          </a:p>
        </p:txBody>
      </p:sp>
      <p:pic>
        <p:nvPicPr>
          <p:cNvPr id="2355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0" y="1143000"/>
            <a:ext cx="9782175" cy="555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593850" y="96838"/>
            <a:ext cx="9782175" cy="812800"/>
          </a:xfrm>
        </p:spPr>
        <p:txBody>
          <a:bodyPr/>
          <a:lstStyle/>
          <a:p>
            <a:r>
              <a:rPr lang="en-US" altLang="en-US" smtClean="0"/>
              <a:t>Type -1 Generator</a:t>
            </a:r>
          </a:p>
        </p:txBody>
      </p:sp>
      <p:pic>
        <p:nvPicPr>
          <p:cNvPr id="2457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0" y="936625"/>
            <a:ext cx="9326563" cy="589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3" y="284163"/>
            <a:ext cx="281940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736600"/>
          </a:xfrm>
        </p:spPr>
        <p:txBody>
          <a:bodyPr/>
          <a:lstStyle/>
          <a:p>
            <a:r>
              <a:rPr lang="en-US" altLang="en-US" smtClean="0"/>
              <a:t>Harmonic Oscillator</a:t>
            </a:r>
          </a:p>
        </p:txBody>
      </p:sp>
      <p:pic>
        <p:nvPicPr>
          <p:cNvPr id="2560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0" y="1143000"/>
            <a:ext cx="9880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660400"/>
          </a:xfrm>
        </p:spPr>
        <p:txBody>
          <a:bodyPr/>
          <a:lstStyle/>
          <a:p>
            <a:r>
              <a:rPr lang="en-US" altLang="en-US" smtClean="0"/>
              <a:t>Continue…</a:t>
            </a:r>
          </a:p>
        </p:txBody>
      </p:sp>
      <p:pic>
        <p:nvPicPr>
          <p:cNvPr id="2662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3" y="838200"/>
            <a:ext cx="9331325" cy="572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660400"/>
          </a:xfrm>
        </p:spPr>
        <p:txBody>
          <a:bodyPr/>
          <a:lstStyle/>
          <a:p>
            <a:r>
              <a:rPr lang="en-US" altLang="en-US" smtClean="0"/>
              <a:t>Continue…</a:t>
            </a:r>
          </a:p>
        </p:txBody>
      </p:sp>
      <p:pic>
        <p:nvPicPr>
          <p:cNvPr id="2765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1036638"/>
            <a:ext cx="7924800" cy="579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584200"/>
          </a:xfrm>
        </p:spPr>
        <p:txBody>
          <a:bodyPr/>
          <a:lstStyle/>
          <a:p>
            <a:r>
              <a:rPr lang="en-US" altLang="en-US" smtClean="0"/>
              <a:t>Continue…</a:t>
            </a:r>
          </a:p>
        </p:txBody>
      </p:sp>
      <p:pic>
        <p:nvPicPr>
          <p:cNvPr id="2867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0" y="1066800"/>
            <a:ext cx="8701088" cy="403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736600"/>
          </a:xfrm>
        </p:spPr>
        <p:txBody>
          <a:bodyPr/>
          <a:lstStyle/>
          <a:p>
            <a:r>
              <a:rPr lang="en-US" altLang="en-US" smtClean="0"/>
              <a:t>Phase Space</a:t>
            </a:r>
          </a:p>
        </p:txBody>
      </p:sp>
      <p:pic>
        <p:nvPicPr>
          <p:cNvPr id="2969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1219200"/>
            <a:ext cx="9731375" cy="508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736600"/>
          </a:xfrm>
        </p:spPr>
        <p:txBody>
          <a:bodyPr/>
          <a:lstStyle/>
          <a:p>
            <a:r>
              <a:rPr lang="en-US" altLang="en-US" smtClean="0"/>
              <a:t>Other types of generator</a:t>
            </a:r>
          </a:p>
        </p:txBody>
      </p:sp>
      <p:pic>
        <p:nvPicPr>
          <p:cNvPr id="3072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066800"/>
            <a:ext cx="9961563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812800"/>
          </a:xfrm>
        </p:spPr>
        <p:txBody>
          <a:bodyPr/>
          <a:lstStyle/>
          <a:p>
            <a:r>
              <a:rPr lang="en-US" altLang="en-US" smtClean="0"/>
              <a:t>Continue…</a:t>
            </a:r>
          </a:p>
        </p:txBody>
      </p:sp>
      <p:pic>
        <p:nvPicPr>
          <p:cNvPr id="3174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75" y="1295400"/>
            <a:ext cx="9798050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508000"/>
          </a:xfrm>
        </p:spPr>
        <p:txBody>
          <a:bodyPr/>
          <a:lstStyle/>
          <a:p>
            <a:r>
              <a:rPr lang="en-US" altLang="en-US" smtClean="0"/>
              <a:t>Two Points of View</a:t>
            </a:r>
          </a:p>
        </p:txBody>
      </p:sp>
      <p:pic>
        <p:nvPicPr>
          <p:cNvPr id="1433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438" y="914400"/>
            <a:ext cx="10033000" cy="571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584200"/>
          </a:xfrm>
        </p:spPr>
        <p:txBody>
          <a:bodyPr/>
          <a:lstStyle/>
          <a:p>
            <a:r>
              <a:rPr lang="en-US" altLang="en-US" smtClean="0"/>
              <a:t>Continue…</a:t>
            </a:r>
          </a:p>
        </p:txBody>
      </p:sp>
      <p:pic>
        <p:nvPicPr>
          <p:cNvPr id="3277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990600"/>
            <a:ext cx="9901237" cy="518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584200"/>
          </a:xfrm>
        </p:spPr>
        <p:txBody>
          <a:bodyPr/>
          <a:lstStyle/>
          <a:p>
            <a:r>
              <a:rPr lang="en-US" altLang="en-US" smtClean="0"/>
              <a:t>Four Basics Generator</a:t>
            </a:r>
          </a:p>
        </p:txBody>
      </p:sp>
      <p:pic>
        <p:nvPicPr>
          <p:cNvPr id="3379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3" y="1143000"/>
            <a:ext cx="10326687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584200"/>
          </a:xfrm>
        </p:spPr>
        <p:txBody>
          <a:bodyPr/>
          <a:lstStyle/>
          <a:p>
            <a:r>
              <a:rPr lang="en-US" altLang="en-US" smtClean="0"/>
              <a:t>Continue…</a:t>
            </a:r>
          </a:p>
        </p:txBody>
      </p:sp>
      <p:pic>
        <p:nvPicPr>
          <p:cNvPr id="3481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990600"/>
            <a:ext cx="10410825" cy="541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584200"/>
          </a:xfrm>
        </p:spPr>
        <p:txBody>
          <a:bodyPr/>
          <a:lstStyle/>
          <a:p>
            <a:r>
              <a:rPr lang="en-US" altLang="en-US" smtClean="0"/>
              <a:t>Continue…</a:t>
            </a:r>
          </a:p>
        </p:txBody>
      </p:sp>
      <p:pic>
        <p:nvPicPr>
          <p:cNvPr id="3584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1066800"/>
            <a:ext cx="9969500" cy="529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584200"/>
          </a:xfrm>
        </p:spPr>
        <p:txBody>
          <a:bodyPr/>
          <a:lstStyle/>
          <a:p>
            <a:r>
              <a:rPr lang="en-US" altLang="en-US" smtClean="0"/>
              <a:t>Example</a:t>
            </a:r>
          </a:p>
        </p:txBody>
      </p:sp>
      <p:pic>
        <p:nvPicPr>
          <p:cNvPr id="3686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990600"/>
            <a:ext cx="10296525" cy="562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584200"/>
          </a:xfrm>
        </p:spPr>
        <p:txBody>
          <a:bodyPr/>
          <a:lstStyle/>
          <a:p>
            <a:r>
              <a:rPr lang="en-US" altLang="en-US" smtClean="0"/>
              <a:t>Continue…</a:t>
            </a:r>
          </a:p>
        </p:txBody>
      </p:sp>
      <p:pic>
        <p:nvPicPr>
          <p:cNvPr id="3789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0" y="914400"/>
            <a:ext cx="9072563" cy="546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584200"/>
          </a:xfrm>
        </p:spPr>
        <p:txBody>
          <a:bodyPr/>
          <a:lstStyle/>
          <a:p>
            <a:r>
              <a:rPr lang="en-US" altLang="en-US" smtClean="0"/>
              <a:t>Summary</a:t>
            </a:r>
          </a:p>
        </p:txBody>
      </p:sp>
      <p:pic>
        <p:nvPicPr>
          <p:cNvPr id="3891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88" y="1219200"/>
            <a:ext cx="10618787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584200"/>
          </a:xfrm>
        </p:spPr>
        <p:txBody>
          <a:bodyPr/>
          <a:lstStyle/>
          <a:p>
            <a:r>
              <a:rPr lang="en-US" altLang="en-US" smtClean="0"/>
              <a:t>Continue…</a:t>
            </a:r>
          </a:p>
        </p:txBody>
      </p:sp>
      <p:pic>
        <p:nvPicPr>
          <p:cNvPr id="3993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3" y="914400"/>
            <a:ext cx="102743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584200"/>
          </a:xfrm>
        </p:spPr>
        <p:txBody>
          <a:bodyPr/>
          <a:lstStyle/>
          <a:p>
            <a:r>
              <a:rPr lang="en-US" altLang="en-US" smtClean="0"/>
              <a:t>Infinitesimal CT</a:t>
            </a:r>
          </a:p>
        </p:txBody>
      </p:sp>
      <p:pic>
        <p:nvPicPr>
          <p:cNvPr id="4096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820738"/>
            <a:ext cx="9796463" cy="580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584200"/>
          </a:xfrm>
        </p:spPr>
        <p:txBody>
          <a:bodyPr/>
          <a:lstStyle/>
          <a:p>
            <a:r>
              <a:rPr lang="en-US" altLang="en-US" smtClean="0"/>
              <a:t>Generator of ICT</a:t>
            </a:r>
          </a:p>
        </p:txBody>
      </p:sp>
      <p:pic>
        <p:nvPicPr>
          <p:cNvPr id="4198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990600"/>
            <a:ext cx="10028237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370013" y="101600"/>
            <a:ext cx="9396412" cy="736600"/>
          </a:xfrm>
        </p:spPr>
        <p:txBody>
          <a:bodyPr/>
          <a:lstStyle/>
          <a:p>
            <a:r>
              <a:rPr lang="en-US" altLang="en-US" smtClean="0"/>
              <a:t>Dynamics View of CT</a:t>
            </a:r>
          </a:p>
        </p:txBody>
      </p:sp>
      <p:pic>
        <p:nvPicPr>
          <p:cNvPr id="1536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3" y="838200"/>
            <a:ext cx="9525000" cy="586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584200"/>
          </a:xfrm>
        </p:spPr>
        <p:txBody>
          <a:bodyPr/>
          <a:lstStyle/>
          <a:p>
            <a:r>
              <a:rPr lang="en-US" altLang="en-US" smtClean="0"/>
              <a:t>Hamiltonian</a:t>
            </a:r>
          </a:p>
        </p:txBody>
      </p:sp>
      <p:pic>
        <p:nvPicPr>
          <p:cNvPr id="4301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5" y="838200"/>
            <a:ext cx="9348788" cy="524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584200"/>
          </a:xfrm>
        </p:spPr>
        <p:txBody>
          <a:bodyPr/>
          <a:lstStyle/>
          <a:p>
            <a:r>
              <a:rPr lang="en-US" altLang="en-US" smtClean="0"/>
              <a:t>Direct Condition</a:t>
            </a:r>
          </a:p>
        </p:txBody>
      </p:sp>
      <p:pic>
        <p:nvPicPr>
          <p:cNvPr id="4403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914400"/>
            <a:ext cx="10023475" cy="561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584200"/>
          </a:xfrm>
        </p:spPr>
        <p:txBody>
          <a:bodyPr/>
          <a:lstStyle/>
          <a:p>
            <a:r>
              <a:rPr lang="en-US" altLang="en-US" smtClean="0"/>
              <a:t>Continue…</a:t>
            </a:r>
          </a:p>
        </p:txBody>
      </p:sp>
      <p:pic>
        <p:nvPicPr>
          <p:cNvPr id="4505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976313"/>
            <a:ext cx="10364787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584200"/>
          </a:xfrm>
        </p:spPr>
        <p:txBody>
          <a:bodyPr/>
          <a:lstStyle/>
          <a:p>
            <a:r>
              <a:rPr lang="en-US" altLang="en-US" smtClean="0"/>
              <a:t>Continue…</a:t>
            </a:r>
          </a:p>
        </p:txBody>
      </p:sp>
      <p:pic>
        <p:nvPicPr>
          <p:cNvPr id="4608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990600"/>
            <a:ext cx="10194925" cy="524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584200"/>
          </a:xfrm>
        </p:spPr>
        <p:txBody>
          <a:bodyPr/>
          <a:lstStyle/>
          <a:p>
            <a:r>
              <a:rPr lang="en-US" altLang="en-US" smtClean="0"/>
              <a:t>Continue…</a:t>
            </a:r>
          </a:p>
        </p:txBody>
      </p:sp>
      <p:pic>
        <p:nvPicPr>
          <p:cNvPr id="4710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163" y="2006600"/>
            <a:ext cx="10115550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13" y="69850"/>
            <a:ext cx="22860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944563"/>
            <a:ext cx="2644775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TextBox 5"/>
          <p:cNvSpPr txBox="1">
            <a:spLocks noChangeArrowheads="1"/>
          </p:cNvSpPr>
          <p:nvPr/>
        </p:nvSpPr>
        <p:spPr bwMode="auto">
          <a:xfrm>
            <a:off x="1593850" y="1338263"/>
            <a:ext cx="58721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Does an ICT satisfy the DCs?</a:t>
            </a:r>
          </a:p>
        </p:txBody>
      </p:sp>
    </p:spTree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584200"/>
          </a:xfrm>
        </p:spPr>
        <p:txBody>
          <a:bodyPr/>
          <a:lstStyle/>
          <a:p>
            <a:r>
              <a:rPr lang="en-US" altLang="en-US" smtClean="0"/>
              <a:t>Continue…</a:t>
            </a:r>
          </a:p>
        </p:txBody>
      </p:sp>
      <p:pic>
        <p:nvPicPr>
          <p:cNvPr id="4813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0" y="788988"/>
            <a:ext cx="9620250" cy="584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584200"/>
          </a:xfrm>
        </p:spPr>
        <p:txBody>
          <a:bodyPr/>
          <a:lstStyle/>
          <a:p>
            <a:r>
              <a:rPr lang="en-US" altLang="en-US" smtClean="0"/>
              <a:t>Unrestricted CT</a:t>
            </a:r>
          </a:p>
        </p:txBody>
      </p:sp>
      <p:pic>
        <p:nvPicPr>
          <p:cNvPr id="4915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50" y="914400"/>
            <a:ext cx="9629775" cy="535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584200"/>
          </a:xfrm>
        </p:spPr>
        <p:txBody>
          <a:bodyPr/>
          <a:lstStyle/>
          <a:p>
            <a:r>
              <a:rPr lang="en-US" altLang="en-US" smtClean="0"/>
              <a:t>Continue…</a:t>
            </a:r>
          </a:p>
        </p:txBody>
      </p:sp>
      <p:pic>
        <p:nvPicPr>
          <p:cNvPr id="5017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914400"/>
            <a:ext cx="10112375" cy="530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584200"/>
          </a:xfrm>
        </p:spPr>
        <p:txBody>
          <a:bodyPr/>
          <a:lstStyle/>
          <a:p>
            <a:r>
              <a:rPr lang="en-US" altLang="en-US" smtClean="0"/>
              <a:t>Poisson Bracket</a:t>
            </a:r>
          </a:p>
        </p:txBody>
      </p:sp>
      <p:pic>
        <p:nvPicPr>
          <p:cNvPr id="5120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914400"/>
            <a:ext cx="10326687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584200"/>
          </a:xfrm>
        </p:spPr>
        <p:txBody>
          <a:bodyPr/>
          <a:lstStyle/>
          <a:p>
            <a:r>
              <a:rPr lang="en-US" altLang="en-US" smtClean="0"/>
              <a:t>Continue…</a:t>
            </a:r>
          </a:p>
        </p:txBody>
      </p:sp>
      <p:pic>
        <p:nvPicPr>
          <p:cNvPr id="5222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0" y="2286000"/>
            <a:ext cx="9121775" cy="413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8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13" y="762000"/>
            <a:ext cx="4191000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TextBox 6"/>
          <p:cNvSpPr txBox="1">
            <a:spLocks noChangeArrowheads="1"/>
          </p:cNvSpPr>
          <p:nvPr/>
        </p:nvSpPr>
        <p:spPr bwMode="auto">
          <a:xfrm>
            <a:off x="1446213" y="1219200"/>
            <a:ext cx="47085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For quantities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and constants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736600"/>
          </a:xfrm>
        </p:spPr>
        <p:txBody>
          <a:bodyPr/>
          <a:lstStyle/>
          <a:p>
            <a:r>
              <a:rPr lang="en-US" altLang="en-US" smtClean="0"/>
              <a:t>Canonical Transformation</a:t>
            </a:r>
          </a:p>
        </p:txBody>
      </p:sp>
      <p:pic>
        <p:nvPicPr>
          <p:cNvPr id="1638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219200"/>
            <a:ext cx="1059497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584200"/>
          </a:xfrm>
        </p:spPr>
        <p:txBody>
          <a:bodyPr/>
          <a:lstStyle/>
          <a:p>
            <a:r>
              <a:rPr lang="en-US" altLang="en-US" smtClean="0"/>
              <a:t>Continue…</a:t>
            </a:r>
          </a:p>
        </p:txBody>
      </p:sp>
      <p:pic>
        <p:nvPicPr>
          <p:cNvPr id="5325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990600"/>
            <a:ext cx="9350375" cy="557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584200"/>
          </a:xfrm>
        </p:spPr>
        <p:txBody>
          <a:bodyPr/>
          <a:lstStyle/>
          <a:p>
            <a:r>
              <a:rPr lang="en-US" altLang="en-US" smtClean="0"/>
              <a:t>Fundamentals of PB and CT</a:t>
            </a:r>
          </a:p>
        </p:txBody>
      </p:sp>
      <p:pic>
        <p:nvPicPr>
          <p:cNvPr id="5427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1143000"/>
            <a:ext cx="10213975" cy="50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584200"/>
          </a:xfrm>
        </p:spPr>
        <p:txBody>
          <a:bodyPr/>
          <a:lstStyle/>
          <a:p>
            <a:r>
              <a:rPr lang="en-US" altLang="en-US" smtClean="0"/>
              <a:t>Poisson Bracket &amp; CT</a:t>
            </a:r>
          </a:p>
        </p:txBody>
      </p:sp>
      <p:pic>
        <p:nvPicPr>
          <p:cNvPr id="5529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50" y="1055688"/>
            <a:ext cx="10180638" cy="519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584200"/>
          </a:xfrm>
        </p:spPr>
        <p:txBody>
          <a:bodyPr/>
          <a:lstStyle/>
          <a:p>
            <a:r>
              <a:rPr lang="en-US" altLang="en-US" smtClean="0"/>
              <a:t>Invariance of Poisson Bracket</a:t>
            </a:r>
          </a:p>
        </p:txBody>
      </p:sp>
      <p:pic>
        <p:nvPicPr>
          <p:cNvPr id="5632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3" y="914400"/>
            <a:ext cx="9375775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584200"/>
          </a:xfrm>
        </p:spPr>
        <p:txBody>
          <a:bodyPr/>
          <a:lstStyle/>
          <a:p>
            <a:r>
              <a:rPr lang="en-US" altLang="en-US" smtClean="0"/>
              <a:t>ICT and Poisson Bracket</a:t>
            </a:r>
          </a:p>
        </p:txBody>
      </p:sp>
      <p:pic>
        <p:nvPicPr>
          <p:cNvPr id="5734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3" y="990600"/>
            <a:ext cx="100266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584200"/>
          </a:xfrm>
        </p:spPr>
        <p:txBody>
          <a:bodyPr/>
          <a:lstStyle/>
          <a:p>
            <a:r>
              <a:rPr lang="en-US" altLang="en-US" smtClean="0"/>
              <a:t>Continue…</a:t>
            </a:r>
          </a:p>
        </p:txBody>
      </p:sp>
      <p:pic>
        <p:nvPicPr>
          <p:cNvPr id="5837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1066800"/>
            <a:ext cx="9170987" cy="496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584200"/>
          </a:xfrm>
        </p:spPr>
        <p:txBody>
          <a:bodyPr/>
          <a:lstStyle/>
          <a:p>
            <a:r>
              <a:rPr lang="en-US" altLang="en-US" smtClean="0"/>
              <a:t>Infinitesimal Time Transf.</a:t>
            </a:r>
          </a:p>
        </p:txBody>
      </p:sp>
      <p:pic>
        <p:nvPicPr>
          <p:cNvPr id="5939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914400"/>
            <a:ext cx="9906000" cy="500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584200"/>
          </a:xfrm>
        </p:spPr>
        <p:txBody>
          <a:bodyPr/>
          <a:lstStyle/>
          <a:p>
            <a:r>
              <a:rPr lang="en-US" altLang="en-US" smtClean="0"/>
              <a:t>Continue…</a:t>
            </a:r>
          </a:p>
        </p:txBody>
      </p:sp>
      <p:pic>
        <p:nvPicPr>
          <p:cNvPr id="6041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88" y="990600"/>
            <a:ext cx="9863137" cy="453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584200"/>
          </a:xfrm>
        </p:spPr>
        <p:txBody>
          <a:bodyPr/>
          <a:lstStyle/>
          <a:p>
            <a:r>
              <a:rPr lang="en-US" altLang="en-US" smtClean="0"/>
              <a:t>Summary</a:t>
            </a:r>
          </a:p>
        </p:txBody>
      </p:sp>
      <p:pic>
        <p:nvPicPr>
          <p:cNvPr id="6144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914400"/>
            <a:ext cx="10137775" cy="542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584200"/>
          </a:xfrm>
        </p:spPr>
        <p:txBody>
          <a:bodyPr/>
          <a:lstStyle/>
          <a:p>
            <a:r>
              <a:rPr lang="en-US" altLang="en-US" smtClean="0"/>
              <a:t>Infinitesimal Time CT</a:t>
            </a:r>
          </a:p>
        </p:txBody>
      </p:sp>
      <p:pic>
        <p:nvPicPr>
          <p:cNvPr id="6246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63" y="787400"/>
            <a:ext cx="9582150" cy="580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584200"/>
          </a:xfrm>
        </p:spPr>
        <p:txBody>
          <a:bodyPr/>
          <a:lstStyle/>
          <a:p>
            <a:r>
              <a:rPr lang="en-US" altLang="en-US" smtClean="0"/>
              <a:t>General Transformation</a:t>
            </a:r>
          </a:p>
        </p:txBody>
      </p:sp>
      <p:pic>
        <p:nvPicPr>
          <p:cNvPr id="1741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88" y="990600"/>
            <a:ext cx="9939337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584200"/>
          </a:xfrm>
        </p:spPr>
        <p:txBody>
          <a:bodyPr/>
          <a:lstStyle/>
          <a:p>
            <a:r>
              <a:rPr lang="en-US" altLang="en-US" smtClean="0"/>
              <a:t>Static Vs Dynamics</a:t>
            </a:r>
          </a:p>
        </p:txBody>
      </p:sp>
      <p:pic>
        <p:nvPicPr>
          <p:cNvPr id="6349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13" y="1295400"/>
            <a:ext cx="1012825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584200"/>
          </a:xfrm>
        </p:spPr>
        <p:txBody>
          <a:bodyPr/>
          <a:lstStyle/>
          <a:p>
            <a:r>
              <a:rPr lang="en-US" altLang="en-US" smtClean="0"/>
              <a:t>Conservation</a:t>
            </a:r>
          </a:p>
        </p:txBody>
      </p:sp>
      <p:pic>
        <p:nvPicPr>
          <p:cNvPr id="6451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0" y="1066800"/>
            <a:ext cx="9732963" cy="549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584200"/>
          </a:xfrm>
        </p:spPr>
        <p:txBody>
          <a:bodyPr/>
          <a:lstStyle/>
          <a:p>
            <a:r>
              <a:rPr lang="en-US" altLang="en-US" smtClean="0"/>
              <a:t>Continue…</a:t>
            </a:r>
          </a:p>
        </p:txBody>
      </p:sp>
      <p:pic>
        <p:nvPicPr>
          <p:cNvPr id="6553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25" y="960438"/>
            <a:ext cx="10309225" cy="566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584200"/>
          </a:xfrm>
        </p:spPr>
        <p:txBody>
          <a:bodyPr/>
          <a:lstStyle/>
          <a:p>
            <a:r>
              <a:rPr lang="en-US" altLang="en-US" smtClean="0"/>
              <a:t>Angular Momentum</a:t>
            </a:r>
          </a:p>
        </p:txBody>
      </p:sp>
      <p:pic>
        <p:nvPicPr>
          <p:cNvPr id="6656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747713"/>
            <a:ext cx="9934575" cy="609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584200"/>
          </a:xfrm>
        </p:spPr>
        <p:txBody>
          <a:bodyPr/>
          <a:lstStyle/>
          <a:p>
            <a:r>
              <a:rPr lang="en-US" altLang="en-US" smtClean="0"/>
              <a:t>Continue…</a:t>
            </a:r>
          </a:p>
        </p:txBody>
      </p:sp>
      <p:pic>
        <p:nvPicPr>
          <p:cNvPr id="6758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350" y="990600"/>
            <a:ext cx="10226675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584200"/>
          </a:xfrm>
        </p:spPr>
        <p:txBody>
          <a:bodyPr/>
          <a:lstStyle/>
          <a:p>
            <a:r>
              <a:rPr lang="en-US" altLang="en-US" smtClean="0"/>
              <a:t>Integrating ICT</a:t>
            </a:r>
          </a:p>
        </p:txBody>
      </p:sp>
      <p:pic>
        <p:nvPicPr>
          <p:cNvPr id="6861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914400"/>
            <a:ext cx="102584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584200"/>
          </a:xfrm>
        </p:spPr>
        <p:txBody>
          <a:bodyPr/>
          <a:lstStyle/>
          <a:p>
            <a:r>
              <a:rPr lang="en-US" altLang="en-US" smtClean="0"/>
              <a:t>Continue…</a:t>
            </a:r>
          </a:p>
        </p:txBody>
      </p:sp>
      <p:pic>
        <p:nvPicPr>
          <p:cNvPr id="6963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13" y="769938"/>
            <a:ext cx="10128250" cy="589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584200"/>
          </a:xfrm>
        </p:spPr>
        <p:txBody>
          <a:bodyPr/>
          <a:lstStyle/>
          <a:p>
            <a:r>
              <a:rPr lang="en-US" altLang="en-US" smtClean="0"/>
              <a:t>Rotation CT</a:t>
            </a:r>
          </a:p>
        </p:txBody>
      </p:sp>
      <p:pic>
        <p:nvPicPr>
          <p:cNvPr id="7065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838200"/>
            <a:ext cx="10210800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584200"/>
          </a:xfrm>
        </p:spPr>
        <p:txBody>
          <a:bodyPr/>
          <a:lstStyle/>
          <a:p>
            <a:r>
              <a:rPr lang="en-US" altLang="en-US" smtClean="0"/>
              <a:t>Continue…</a:t>
            </a:r>
          </a:p>
        </p:txBody>
      </p:sp>
      <p:pic>
        <p:nvPicPr>
          <p:cNvPr id="7168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779463"/>
            <a:ext cx="9220200" cy="597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584200"/>
          </a:xfrm>
        </p:spPr>
        <p:txBody>
          <a:bodyPr/>
          <a:lstStyle/>
          <a:p>
            <a:r>
              <a:rPr lang="en-US" altLang="en-US" smtClean="0"/>
              <a:t>Free fall</a:t>
            </a:r>
          </a:p>
        </p:txBody>
      </p:sp>
      <p:pic>
        <p:nvPicPr>
          <p:cNvPr id="7270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3" y="914400"/>
            <a:ext cx="1043305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660400"/>
          </a:xfrm>
        </p:spPr>
        <p:txBody>
          <a:bodyPr/>
          <a:lstStyle/>
          <a:p>
            <a:r>
              <a:rPr lang="en-US" altLang="en-US" smtClean="0"/>
              <a:t>Scale Transformation</a:t>
            </a:r>
          </a:p>
        </p:txBody>
      </p:sp>
      <p:pic>
        <p:nvPicPr>
          <p:cNvPr id="1843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3" y="1066800"/>
            <a:ext cx="10439400" cy="539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584200"/>
          </a:xfrm>
        </p:spPr>
        <p:txBody>
          <a:bodyPr/>
          <a:lstStyle/>
          <a:p>
            <a:r>
              <a:rPr lang="en-US" altLang="en-US" smtClean="0"/>
              <a:t>Infinitesimal Rotation</a:t>
            </a:r>
          </a:p>
        </p:txBody>
      </p:sp>
      <p:pic>
        <p:nvPicPr>
          <p:cNvPr id="7373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1053147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584200"/>
          </a:xfrm>
        </p:spPr>
        <p:txBody>
          <a:bodyPr/>
          <a:lstStyle/>
          <a:p>
            <a:r>
              <a:rPr lang="en-US" altLang="en-US" smtClean="0"/>
              <a:t>Scalar Product</a:t>
            </a:r>
          </a:p>
        </p:txBody>
      </p:sp>
      <p:pic>
        <p:nvPicPr>
          <p:cNvPr id="7475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1219200"/>
            <a:ext cx="9929813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3" y="520700"/>
            <a:ext cx="23558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584200"/>
          </a:xfrm>
        </p:spPr>
        <p:txBody>
          <a:bodyPr/>
          <a:lstStyle/>
          <a:p>
            <a:r>
              <a:rPr lang="en-US" altLang="en-US" smtClean="0"/>
              <a:t>Angular Momentum</a:t>
            </a:r>
          </a:p>
        </p:txBody>
      </p:sp>
      <p:pic>
        <p:nvPicPr>
          <p:cNvPr id="7577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563" y="1143000"/>
            <a:ext cx="10074275" cy="410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584200"/>
          </a:xfrm>
        </p:spPr>
        <p:txBody>
          <a:bodyPr/>
          <a:lstStyle/>
          <a:p>
            <a:r>
              <a:rPr lang="en-US" altLang="en-US" smtClean="0"/>
              <a:t>Continue…</a:t>
            </a:r>
          </a:p>
        </p:txBody>
      </p:sp>
      <p:pic>
        <p:nvPicPr>
          <p:cNvPr id="7680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3" y="914400"/>
            <a:ext cx="10210800" cy="503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584200"/>
          </a:xfrm>
        </p:spPr>
        <p:txBody>
          <a:bodyPr/>
          <a:lstStyle/>
          <a:p>
            <a:r>
              <a:rPr lang="en-US" altLang="en-US" smtClean="0"/>
              <a:t>Continue…</a:t>
            </a:r>
          </a:p>
        </p:txBody>
      </p:sp>
      <p:pic>
        <p:nvPicPr>
          <p:cNvPr id="7782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3" y="762000"/>
            <a:ext cx="9859962" cy="595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584200"/>
          </a:xfrm>
        </p:spPr>
        <p:txBody>
          <a:bodyPr/>
          <a:lstStyle/>
          <a:p>
            <a:r>
              <a:rPr lang="en-US" altLang="en-US" smtClean="0"/>
              <a:t>Phase Volume</a:t>
            </a:r>
          </a:p>
        </p:txBody>
      </p:sp>
      <p:pic>
        <p:nvPicPr>
          <p:cNvPr id="7885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3" y="814388"/>
            <a:ext cx="9867900" cy="596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584200"/>
          </a:xfrm>
        </p:spPr>
        <p:txBody>
          <a:bodyPr/>
          <a:lstStyle/>
          <a:p>
            <a:r>
              <a:rPr lang="en-US" altLang="en-US" smtClean="0"/>
              <a:t>Continue…</a:t>
            </a:r>
          </a:p>
        </p:txBody>
      </p:sp>
      <p:pic>
        <p:nvPicPr>
          <p:cNvPr id="7987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0" y="990600"/>
            <a:ext cx="10063163" cy="568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584200"/>
          </a:xfrm>
        </p:spPr>
        <p:txBody>
          <a:bodyPr/>
          <a:lstStyle/>
          <a:p>
            <a:r>
              <a:rPr lang="en-US" altLang="en-US" smtClean="0"/>
              <a:t>Dynamic View</a:t>
            </a:r>
          </a:p>
        </p:txBody>
      </p:sp>
      <p:pic>
        <p:nvPicPr>
          <p:cNvPr id="8089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150" y="762000"/>
            <a:ext cx="9553575" cy="605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584200"/>
          </a:xfrm>
        </p:spPr>
        <p:txBody>
          <a:bodyPr/>
          <a:lstStyle/>
          <a:p>
            <a:r>
              <a:rPr lang="en-US" altLang="en-US" smtClean="0"/>
              <a:t>Ideal Gas Dynamics</a:t>
            </a:r>
          </a:p>
        </p:txBody>
      </p:sp>
      <p:pic>
        <p:nvPicPr>
          <p:cNvPr id="8192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914400"/>
            <a:ext cx="10160000" cy="569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584200"/>
          </a:xfrm>
        </p:spPr>
        <p:txBody>
          <a:bodyPr/>
          <a:lstStyle/>
          <a:p>
            <a:r>
              <a:rPr lang="en-US" altLang="en-US" smtClean="0"/>
              <a:t>Liouville’s Theorem</a:t>
            </a:r>
          </a:p>
        </p:txBody>
      </p:sp>
      <p:pic>
        <p:nvPicPr>
          <p:cNvPr id="8294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1447800"/>
            <a:ext cx="1058862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812800"/>
          </a:xfrm>
        </p:spPr>
        <p:txBody>
          <a:bodyPr/>
          <a:lstStyle/>
          <a:p>
            <a:r>
              <a:rPr lang="en-US" altLang="en-US" smtClean="0"/>
              <a:t>Canonical Transformation</a:t>
            </a:r>
          </a:p>
        </p:txBody>
      </p:sp>
      <p:pic>
        <p:nvPicPr>
          <p:cNvPr id="1945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225" y="1219200"/>
            <a:ext cx="1006475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584200"/>
          </a:xfrm>
        </p:spPr>
        <p:txBody>
          <a:bodyPr/>
          <a:lstStyle/>
          <a:p>
            <a:r>
              <a:rPr lang="en-US" altLang="en-US" smtClean="0"/>
              <a:t>Continue…</a:t>
            </a:r>
          </a:p>
        </p:txBody>
      </p:sp>
    </p:spTree>
  </p:cSld>
  <p:clrMapOvr>
    <a:masterClrMapping/>
  </p:clrMapOvr>
  <p:transition spd="med"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 descr="National_Thank_You_D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1219200"/>
            <a:ext cx="886142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660400"/>
          </a:xfrm>
        </p:spPr>
        <p:txBody>
          <a:bodyPr/>
          <a:lstStyle/>
          <a:p>
            <a:r>
              <a:rPr lang="en-US" altLang="en-US" smtClean="0"/>
              <a:t>Simple Example</a:t>
            </a:r>
          </a:p>
        </p:txBody>
      </p:sp>
      <p:pic>
        <p:nvPicPr>
          <p:cNvPr id="2048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088" y="1143000"/>
            <a:ext cx="9786937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213" y="195263"/>
            <a:ext cx="33051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889000"/>
          </a:xfrm>
        </p:spPr>
        <p:txBody>
          <a:bodyPr/>
          <a:lstStyle/>
          <a:p>
            <a:r>
              <a:rPr lang="en-US" altLang="en-US" smtClean="0"/>
              <a:t>Continue…</a:t>
            </a:r>
          </a:p>
        </p:txBody>
      </p:sp>
      <p:pic>
        <p:nvPicPr>
          <p:cNvPr id="2150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0" y="1066800"/>
            <a:ext cx="978217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13" y="249238"/>
            <a:ext cx="3203575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f02787947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C9686107C6C449ADA54702B34EC247" ma:contentTypeVersion="4" ma:contentTypeDescription="Create a new document." ma:contentTypeScope="" ma:versionID="d503b975f47bcd00eeb8b5e1db633dc9">
  <xsd:schema xmlns:xsd="http://www.w3.org/2001/XMLSchema" xmlns:xs="http://www.w3.org/2001/XMLSchema" xmlns:p="http://schemas.microsoft.com/office/2006/metadata/properties" xmlns:ns2="52de376f-a77f-4a48-91bc-f036b955bf95" xmlns:ns3="f4c6133a-0f55-4947-9ba0-aa181e5c08e0" targetNamespace="http://schemas.microsoft.com/office/2006/metadata/properties" ma:root="true" ma:fieldsID="443c5fd402abaa6a065cf4873f7746df" ns2:_="" ns3:_="">
    <xsd:import namespace="52de376f-a77f-4a48-91bc-f036b955bf95"/>
    <xsd:import namespace="f4c6133a-0f55-4947-9ba0-aa181e5c08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de376f-a77f-4a48-91bc-f036b955bf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c6133a-0f55-4947-9ba0-aa181e5c08e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1DB86C-3FB4-452C-955B-B37508AEF799}"/>
</file>

<file path=customXml/itemProps2.xml><?xml version="1.0" encoding="utf-8"?>
<ds:datastoreItem xmlns:ds="http://schemas.openxmlformats.org/officeDocument/2006/customXml" ds:itemID="{B9D2C2A9-154C-4C04-8989-06448ACE75F8}"/>
</file>

<file path=customXml/itemProps3.xml><?xml version="1.0" encoding="utf-8"?>
<ds:datastoreItem xmlns:ds="http://schemas.openxmlformats.org/officeDocument/2006/customXml" ds:itemID="{266F31C1-7ABE-49C0-80BD-4AE77F4A34F3}"/>
</file>

<file path=docProps/app.xml><?xml version="1.0" encoding="utf-8"?>
<Properties xmlns="http://schemas.openxmlformats.org/officeDocument/2006/extended-properties" xmlns:vt="http://schemas.openxmlformats.org/officeDocument/2006/docPropsVTypes">
  <Template>tf02787947</Template>
  <TotalTime>5481</TotalTime>
  <Words>196</Words>
  <Application>Microsoft Office PowerPoint</Application>
  <PresentationFormat>Custom</PresentationFormat>
  <Paragraphs>76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8" baseType="lpstr">
      <vt:lpstr>Arial</vt:lpstr>
      <vt:lpstr>Euphemia</vt:lpstr>
      <vt:lpstr>Calibri</vt:lpstr>
      <vt:lpstr>CharterBT-Bold</vt:lpstr>
      <vt:lpstr>Times New Roman</vt:lpstr>
      <vt:lpstr>Wingdings</vt:lpstr>
      <vt:lpstr>tf02787947</vt:lpstr>
      <vt:lpstr>Canonical Transformation</vt:lpstr>
      <vt:lpstr>Two Points of View</vt:lpstr>
      <vt:lpstr>Dynamics View of CT</vt:lpstr>
      <vt:lpstr>Canonical Transformation</vt:lpstr>
      <vt:lpstr>General Transformation</vt:lpstr>
      <vt:lpstr>Scale Transformation</vt:lpstr>
      <vt:lpstr>Canonical Transformation</vt:lpstr>
      <vt:lpstr>Simple Example</vt:lpstr>
      <vt:lpstr>Continue…</vt:lpstr>
      <vt:lpstr>Arbitrarity</vt:lpstr>
      <vt:lpstr>Finding the Generator</vt:lpstr>
      <vt:lpstr>Type -1 Generator</vt:lpstr>
      <vt:lpstr>Harmonic Oscillator</vt:lpstr>
      <vt:lpstr>Continue…</vt:lpstr>
      <vt:lpstr>Continue…</vt:lpstr>
      <vt:lpstr>Continue…</vt:lpstr>
      <vt:lpstr>Phase Space</vt:lpstr>
      <vt:lpstr>Other types of generator</vt:lpstr>
      <vt:lpstr>Continue…</vt:lpstr>
      <vt:lpstr>Continue…</vt:lpstr>
      <vt:lpstr>Four Basics Generator</vt:lpstr>
      <vt:lpstr>Continue…</vt:lpstr>
      <vt:lpstr>Continue…</vt:lpstr>
      <vt:lpstr>Example</vt:lpstr>
      <vt:lpstr>Continue…</vt:lpstr>
      <vt:lpstr>Summary</vt:lpstr>
      <vt:lpstr>Continue…</vt:lpstr>
      <vt:lpstr>Infinitesimal CT</vt:lpstr>
      <vt:lpstr>Generator of ICT</vt:lpstr>
      <vt:lpstr>Hamiltonian</vt:lpstr>
      <vt:lpstr>Direct Condition</vt:lpstr>
      <vt:lpstr>Continue…</vt:lpstr>
      <vt:lpstr>Continue…</vt:lpstr>
      <vt:lpstr>Continue…</vt:lpstr>
      <vt:lpstr>Continue…</vt:lpstr>
      <vt:lpstr>Unrestricted CT</vt:lpstr>
      <vt:lpstr>Continue…</vt:lpstr>
      <vt:lpstr>Poisson Bracket</vt:lpstr>
      <vt:lpstr>Continue…</vt:lpstr>
      <vt:lpstr>Continue…</vt:lpstr>
      <vt:lpstr>Fundamentals of PB and CT</vt:lpstr>
      <vt:lpstr>Poisson Bracket &amp; CT</vt:lpstr>
      <vt:lpstr>Invariance of Poisson Bracket</vt:lpstr>
      <vt:lpstr>ICT and Poisson Bracket</vt:lpstr>
      <vt:lpstr>Continue…</vt:lpstr>
      <vt:lpstr>Infinitesimal Time Transf.</vt:lpstr>
      <vt:lpstr>Continue…</vt:lpstr>
      <vt:lpstr>Summary</vt:lpstr>
      <vt:lpstr>Infinitesimal Time CT</vt:lpstr>
      <vt:lpstr>Static Vs Dynamics</vt:lpstr>
      <vt:lpstr>Conservation</vt:lpstr>
      <vt:lpstr>Continue…</vt:lpstr>
      <vt:lpstr>Angular Momentum</vt:lpstr>
      <vt:lpstr>Continue…</vt:lpstr>
      <vt:lpstr>Integrating ICT</vt:lpstr>
      <vt:lpstr>Continue…</vt:lpstr>
      <vt:lpstr>Rotation CT</vt:lpstr>
      <vt:lpstr>Continue…</vt:lpstr>
      <vt:lpstr>Free fall</vt:lpstr>
      <vt:lpstr>Infinitesimal Rotation</vt:lpstr>
      <vt:lpstr>Scalar Product</vt:lpstr>
      <vt:lpstr>Angular Momentum</vt:lpstr>
      <vt:lpstr>Continue…</vt:lpstr>
      <vt:lpstr>Continue…</vt:lpstr>
      <vt:lpstr>Phase Volume</vt:lpstr>
      <vt:lpstr>Continue…</vt:lpstr>
      <vt:lpstr>Dynamic View</vt:lpstr>
      <vt:lpstr>Ideal Gas Dynamics</vt:lpstr>
      <vt:lpstr>Liouville’s Theorem</vt:lpstr>
      <vt:lpstr>Continue…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Dr. Y. A. SONVANE</dc:creator>
  <cp:lastModifiedBy>Yogeshkumar Sonvane</cp:lastModifiedBy>
  <cp:revision>213</cp:revision>
  <dcterms:created xsi:type="dcterms:W3CDTF">2018-05-13T06:11:56Z</dcterms:created>
  <dcterms:modified xsi:type="dcterms:W3CDTF">2020-10-26T09:46:24Z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0x01010081C9686107C6C449ADA54702B34EC247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