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38613ddf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38613ddf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3917f3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3917f3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3917f3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3917f3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3917f3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3917f3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392763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392763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392763ee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392763ee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392763e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392763e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392763e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392763e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997fdac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997fda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997fdac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997fdac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392763e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392763e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38613dd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38613dd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392763e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392763e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392763e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5392763e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995ecf15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995ecf15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53917f37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53917f37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38613dd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38613dd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38613dd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38613dd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38613dd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38613dd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38613dd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38613dd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38613dd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38613dd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38613dd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38613dd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3917f3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3917f3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311700" y="445025"/>
            <a:ext cx="85206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2743200" rtl="0" algn="l">
              <a:spcBef>
                <a:spcPts val="0"/>
              </a:spcBef>
              <a:spcAft>
                <a:spcPts val="0"/>
              </a:spcAft>
              <a:buNone/>
            </a:pPr>
            <a:r>
              <a:t/>
            </a:r>
            <a:endParaRPr/>
          </a:p>
          <a:p>
            <a:pPr indent="0" lvl="0" marL="0" rtl="0" algn="ctr">
              <a:spcBef>
                <a:spcPts val="0"/>
              </a:spcBef>
              <a:spcAft>
                <a:spcPts val="0"/>
              </a:spcAft>
              <a:buNone/>
            </a:pPr>
            <a:r>
              <a:rPr lang="en" sz="3600"/>
              <a:t>Split Smart</a:t>
            </a:r>
            <a:endParaRPr sz="3600"/>
          </a:p>
        </p:txBody>
      </p:sp>
      <p:sp>
        <p:nvSpPr>
          <p:cNvPr id="278" name="Google Shape;278;p13"/>
          <p:cNvSpPr txBox="1"/>
          <p:nvPr>
            <p:ph idx="1" type="body"/>
          </p:nvPr>
        </p:nvSpPr>
        <p:spPr>
          <a:xfrm>
            <a:off x="311700" y="399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rPr>
              <a:t>By: Nidhi Patel, Elishbah, Zan, Pamela Shahu, Ahmed</a:t>
            </a:r>
            <a:endParaRPr>
              <a:solidFill>
                <a:srgbClr val="20212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1100150" y="0"/>
            <a:ext cx="8043900" cy="5143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2500">
                <a:solidFill>
                  <a:srgbClr val="000000"/>
                </a:solidFill>
                <a:latin typeface="Arial"/>
                <a:ea typeface="Arial"/>
                <a:cs typeface="Arial"/>
                <a:sym typeface="Arial"/>
              </a:rPr>
              <a:t>2.2 Medium Priority</a:t>
            </a:r>
            <a:endParaRPr b="1" sz="2500">
              <a:solidFill>
                <a:srgbClr val="000000"/>
              </a:solidFill>
              <a:latin typeface="Arial"/>
              <a:ea typeface="Arial"/>
              <a:cs typeface="Arial"/>
              <a:sym typeface="Arial"/>
            </a:endParaRPr>
          </a:p>
          <a:p>
            <a:pPr indent="-374650" lvl="0" marL="457200" rtl="0" algn="l">
              <a:spcBef>
                <a:spcPts val="120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This system will provide a function to track the balance owed by each user to every other user, taking into account all expenses that have been entered. </a:t>
            </a:r>
            <a:br>
              <a:rPr lang="en"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The system will provide a function that will allow users to record when payments have been made to settle balances owed so that the balances are accurately reflected in the system. </a:t>
            </a:r>
            <a:br>
              <a:rPr lang="en"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AutoNum type="arabicPeriod"/>
            </a:pPr>
            <a:r>
              <a:rPr lang="en" sz="2300">
                <a:solidFill>
                  <a:schemeClr val="dk1"/>
                </a:solidFill>
                <a:latin typeface="Arial"/>
                <a:ea typeface="Arial"/>
                <a:cs typeface="Arial"/>
                <a:sym typeface="Arial"/>
              </a:rPr>
              <a:t>The system will provide a function that will provide users with reports and summaries of their expenses, balances, and payments. </a:t>
            </a:r>
            <a:endParaRPr b="1" sz="29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157300" y="0"/>
            <a:ext cx="70305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200">
                <a:solidFill>
                  <a:srgbClr val="000000"/>
                </a:solidFill>
                <a:latin typeface="Arial"/>
                <a:ea typeface="Arial"/>
                <a:cs typeface="Arial"/>
                <a:sym typeface="Arial"/>
              </a:rPr>
              <a:t>3. Non-Functional Objectives</a:t>
            </a:r>
            <a:endParaRPr sz="3600"/>
          </a:p>
        </p:txBody>
      </p:sp>
      <p:sp>
        <p:nvSpPr>
          <p:cNvPr id="337" name="Google Shape;337;p23"/>
          <p:cNvSpPr txBox="1"/>
          <p:nvPr>
            <p:ph idx="1" type="body"/>
          </p:nvPr>
        </p:nvSpPr>
        <p:spPr>
          <a:xfrm>
            <a:off x="1157300" y="485700"/>
            <a:ext cx="7986600" cy="46578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1200"/>
              </a:spcBef>
              <a:spcAft>
                <a:spcPts val="0"/>
              </a:spcAft>
              <a:buClr>
                <a:schemeClr val="dk1"/>
              </a:buClr>
              <a:buSzPct val="100000"/>
              <a:buFont typeface="Arial"/>
              <a:buChar char="-"/>
            </a:pPr>
            <a:r>
              <a:rPr b="1" lang="en" sz="2000">
                <a:solidFill>
                  <a:schemeClr val="dk1"/>
                </a:solidFill>
                <a:latin typeface="Arial"/>
                <a:ea typeface="Arial"/>
                <a:cs typeface="Arial"/>
                <a:sym typeface="Arial"/>
              </a:rPr>
              <a:t> Reliability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Arial"/>
              <a:buChar char="●"/>
            </a:pPr>
            <a:r>
              <a:rPr lang="en" sz="1800">
                <a:solidFill>
                  <a:schemeClr val="dk1"/>
                </a:solidFill>
                <a:latin typeface="Arial"/>
                <a:ea typeface="Arial"/>
                <a:cs typeface="Arial"/>
                <a:sym typeface="Arial"/>
              </a:rPr>
              <a:t>The system should be functional and available to the users 98% of the time, error prevention should be handled in this way. </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Usability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There should be a user-friendly interface so users learn it quickly and they should be able to create an expense and user groups after 2 days of use. </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Performance</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 system should be able to handle 1000 users at a time and performance should not go down with the increasing number of users.</a:t>
            </a:r>
            <a:br>
              <a:rPr lang="en" sz="18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a:p>
            <a:pPr indent="-346075" lvl="0" marL="457200" rtl="0" algn="l">
              <a:spcBef>
                <a:spcPts val="0"/>
              </a:spcBef>
              <a:spcAft>
                <a:spcPts val="0"/>
              </a:spcAft>
              <a:buClr>
                <a:schemeClr val="dk1"/>
              </a:buClr>
              <a:buSzPct val="100000"/>
              <a:buFont typeface="Arial"/>
              <a:buChar char="-"/>
            </a:pPr>
            <a:r>
              <a:rPr b="1" lang="en" sz="2000">
                <a:solidFill>
                  <a:schemeClr val="dk1"/>
                </a:solidFill>
                <a:latin typeface="Arial"/>
                <a:ea typeface="Arial"/>
                <a:cs typeface="Arial"/>
                <a:sym typeface="Arial"/>
              </a:rPr>
              <a:t>Security</a:t>
            </a:r>
            <a:endParaRPr b="1" sz="200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00000"/>
              <a:buFont typeface="Verdana"/>
              <a:buChar char="●"/>
            </a:pPr>
            <a:r>
              <a:rPr lang="en" sz="1800">
                <a:solidFill>
                  <a:schemeClr val="dk1"/>
                </a:solidFill>
                <a:latin typeface="Arial"/>
                <a:ea typeface="Arial"/>
                <a:cs typeface="Arial"/>
                <a:sym typeface="Arial"/>
              </a:rPr>
              <a:t>The system should have a secure user authentication system that stores passwords and keys in encrypted form so unauthorized users may not access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1143000" y="0"/>
            <a:ext cx="8001000" cy="5143500"/>
          </a:xfrm>
          <a:prstGeom prst="rect">
            <a:avLst/>
          </a:prstGeom>
        </p:spPr>
        <p:txBody>
          <a:bodyPr anchorCtr="0" anchor="t" bIns="91425" lIns="91425" spcFirstLastPara="1" rIns="91425" wrap="square" tIns="91425">
            <a:normAutofit lnSpcReduction="10000"/>
          </a:bodyPr>
          <a:lstStyle/>
          <a:p>
            <a:pPr indent="-368300" lvl="0" marL="457200" rtl="0" algn="l">
              <a:spcBef>
                <a:spcPts val="1200"/>
              </a:spcBef>
              <a:spcAft>
                <a:spcPts val="0"/>
              </a:spcAft>
              <a:buClr>
                <a:schemeClr val="dk1"/>
              </a:buClr>
              <a:buSzPts val="2200"/>
              <a:buFont typeface="Arial"/>
              <a:buChar char="-"/>
            </a:pPr>
            <a:r>
              <a:rPr b="1" lang="en" sz="2200">
                <a:solidFill>
                  <a:schemeClr val="dk1"/>
                </a:solidFill>
                <a:latin typeface="Arial"/>
                <a:ea typeface="Arial"/>
                <a:cs typeface="Arial"/>
                <a:sym typeface="Arial"/>
              </a:rPr>
              <a:t>Supportability</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Verdana"/>
              <a:buChar char="●"/>
            </a:pPr>
            <a:r>
              <a:rPr lang="en" sz="2000">
                <a:solidFill>
                  <a:schemeClr val="dk1"/>
                </a:solidFill>
                <a:latin typeface="Arial"/>
                <a:ea typeface="Arial"/>
                <a:cs typeface="Arial"/>
                <a:sym typeface="Arial"/>
              </a:rPr>
              <a:t>The system should be capable of adding new features in the future to enhance the functionality of the system. </a:t>
            </a:r>
            <a:br>
              <a:rPr lang="en"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Online user Documentation and Help</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Verdana"/>
              <a:buChar char="●"/>
            </a:pPr>
            <a:r>
              <a:rPr lang="en" sz="2000">
                <a:solidFill>
                  <a:schemeClr val="dk1"/>
                </a:solidFill>
                <a:latin typeface="Arial"/>
                <a:ea typeface="Arial"/>
                <a:cs typeface="Arial"/>
                <a:sym typeface="Arial"/>
              </a:rPr>
              <a:t>There should be a user guide that has complete information to perform the task and explain all the steps to perform that task. </a:t>
            </a:r>
            <a:br>
              <a:rPr lang="en" sz="2000">
                <a:solidFill>
                  <a:schemeClr val="dk1"/>
                </a:solidFill>
                <a:latin typeface="Arial"/>
                <a:ea typeface="Arial"/>
                <a:cs typeface="Arial"/>
                <a:sym typeface="Arial"/>
              </a:rPr>
            </a:br>
            <a:endParaRPr b="1"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Purchased Components</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None as we are utilizing free software available to us to program this project, the software we are utilizing is Android Studios.</a:t>
            </a:r>
            <a:br>
              <a:rPr lang="en" sz="2000">
                <a:solidFill>
                  <a:schemeClr val="dk1"/>
                </a:solidFill>
                <a:latin typeface="Arial"/>
                <a:ea typeface="Arial"/>
                <a:cs typeface="Arial"/>
                <a:sym typeface="Arial"/>
              </a:rPr>
            </a:br>
            <a:r>
              <a:rPr lang="en" sz="2000">
                <a:solidFill>
                  <a:schemeClr val="dk1"/>
                </a:solidFill>
                <a:latin typeface="Arial"/>
                <a:ea typeface="Arial"/>
                <a:cs typeface="Arial"/>
                <a:sym typeface="Arial"/>
              </a:rPr>
              <a:t> </a:t>
            </a:r>
            <a:endParaRPr b="1"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b="1" lang="en" sz="2200">
                <a:solidFill>
                  <a:schemeClr val="dk1"/>
                </a:solidFill>
                <a:latin typeface="Arial"/>
                <a:ea typeface="Arial"/>
                <a:cs typeface="Arial"/>
                <a:sym typeface="Arial"/>
              </a:rPr>
              <a:t>Interfaces</a:t>
            </a:r>
            <a:endParaRPr b="1" sz="22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Built in Database provided by Android Studios known as SQLite Database</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Context Model - Goals</a:t>
            </a:r>
            <a:endParaRPr>
              <a:solidFill>
                <a:schemeClr val="dk1"/>
              </a:solidFill>
            </a:endParaRPr>
          </a:p>
        </p:txBody>
      </p:sp>
      <p:sp>
        <p:nvSpPr>
          <p:cNvPr id="348" name="Google Shape;348;p25"/>
          <p:cNvSpPr txBox="1"/>
          <p:nvPr>
            <p:ph idx="1" type="body"/>
          </p:nvPr>
        </p:nvSpPr>
        <p:spPr>
          <a:xfrm>
            <a:off x="557225" y="1157300"/>
            <a:ext cx="7777200" cy="3374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goal of the system is to provide a way for users to track expenses and plan events with groups of varying size.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SplitSmart system should provide an organized consolidation of all expenses for an event and a way to track payments.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system should be secure and protect against unauthorized access of user accounts.</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704800" y="69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Context Model - Context Diagram</a:t>
            </a:r>
            <a:endParaRPr>
              <a:solidFill>
                <a:schemeClr val="dk1"/>
              </a:solidFill>
            </a:endParaRPr>
          </a:p>
        </p:txBody>
      </p:sp>
      <p:pic>
        <p:nvPicPr>
          <p:cNvPr id="354" name="Google Shape;354;p26"/>
          <p:cNvPicPr preferRelativeResize="0"/>
          <p:nvPr/>
        </p:nvPicPr>
        <p:blipFill rotWithShape="1">
          <a:blip r:embed="rId3">
            <a:alphaModFix/>
          </a:blip>
          <a:srcRect b="6331" l="0" r="0" t="0"/>
          <a:stretch/>
        </p:blipFill>
        <p:spPr>
          <a:xfrm>
            <a:off x="0" y="685825"/>
            <a:ext cx="8758249" cy="459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Context Model - Externals</a:t>
            </a:r>
            <a:endParaRPr>
              <a:solidFill>
                <a:schemeClr val="dk1"/>
              </a:solidFill>
            </a:endParaRPr>
          </a:p>
        </p:txBody>
      </p:sp>
      <p:sp>
        <p:nvSpPr>
          <p:cNvPr id="360" name="Google Shape;360;p27"/>
          <p:cNvSpPr txBox="1"/>
          <p:nvPr>
            <p:ph idx="1" type="body"/>
          </p:nvPr>
        </p:nvSpPr>
        <p:spPr>
          <a:xfrm>
            <a:off x="728675" y="1128725"/>
            <a:ext cx="8158200" cy="38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900">
                <a:solidFill>
                  <a:schemeClr val="dk1"/>
                </a:solidFill>
              </a:rPr>
              <a:t>Users: </a:t>
            </a:r>
            <a:r>
              <a:rPr lang="en" sz="1800">
                <a:solidFill>
                  <a:schemeClr val="dk1"/>
                </a:solidFill>
                <a:latin typeface="Arial"/>
                <a:ea typeface="Arial"/>
                <a:cs typeface="Arial"/>
                <a:sym typeface="Arial"/>
              </a:rPr>
              <a:t>a user is any individual who uses the SplitSmart software. A user can create a SplitSmart expense sheet and share it with other users, pay and receive payment from other users, and add/remove expenses from the sheet. The users will receive a notification for different events within the system. The system will also provide a summary of the expenses.</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sz="1800">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en" sz="1800">
                <a:solidFill>
                  <a:schemeClr val="dk1"/>
                </a:solidFill>
                <a:latin typeface="Arial"/>
                <a:ea typeface="Arial"/>
                <a:cs typeface="Arial"/>
                <a:sym typeface="Arial"/>
              </a:rPr>
              <a:t>Payment interface: A payment interface is a system such as PayPal, Zelle, etc. that allows users to pay, request, or receive payment from other users. Users should be able to connect a payment system to their account. The system will have to interface with this system to send queries.</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Context Model - Externals cont.</a:t>
            </a:r>
            <a:endParaRPr>
              <a:solidFill>
                <a:schemeClr val="dk1"/>
              </a:solidFill>
            </a:endParaRPr>
          </a:p>
        </p:txBody>
      </p:sp>
      <p:sp>
        <p:nvSpPr>
          <p:cNvPr id="366" name="Google Shape;366;p28"/>
          <p:cNvSpPr txBox="1"/>
          <p:nvPr>
            <p:ph idx="1" type="body"/>
          </p:nvPr>
        </p:nvSpPr>
        <p:spPr>
          <a:xfrm>
            <a:off x="585800" y="1143000"/>
            <a:ext cx="7748400" cy="372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700">
                <a:solidFill>
                  <a:schemeClr val="dk1"/>
                </a:solidFill>
              </a:rPr>
              <a:t>Google web server: </a:t>
            </a:r>
            <a:r>
              <a:rPr lang="en" sz="1600">
                <a:solidFill>
                  <a:schemeClr val="dk1"/>
                </a:solidFill>
                <a:latin typeface="Arial"/>
                <a:ea typeface="Arial"/>
                <a:cs typeface="Arial"/>
                <a:sym typeface="Arial"/>
              </a:rPr>
              <a:t>The SplitSmart software needs to interact with the Google web-server in order to allow users to create accounts through existing Gmail accounts.This interaction is needed so that users can link their Gmail accounts rather than creating an account with SplitSmart if they prefer.</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sz="16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Char char="●"/>
            </a:pPr>
            <a:r>
              <a:rPr lang="en" sz="1600">
                <a:solidFill>
                  <a:schemeClr val="dk1"/>
                </a:solidFill>
                <a:latin typeface="Arial"/>
                <a:ea typeface="Arial"/>
                <a:cs typeface="Arial"/>
                <a:sym typeface="Arial"/>
              </a:rPr>
              <a:t>System Database: The system database is a database that holds information about user accounts, SplitSmart expense sheets, etc. The system must interface with this database in order to retrieve information about users such as login information, associated expense sheets, and other information. The system will send queries to the database and receive back data.</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flipH="1">
            <a:off x="404600" y="598575"/>
            <a:ext cx="1627500" cy="27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Use Case  Diagram </a:t>
            </a:r>
            <a:endParaRPr sz="2700"/>
          </a:p>
        </p:txBody>
      </p:sp>
      <p:pic>
        <p:nvPicPr>
          <p:cNvPr id="372" name="Google Shape;372;p29"/>
          <p:cNvPicPr preferRelativeResize="0"/>
          <p:nvPr/>
        </p:nvPicPr>
        <p:blipFill>
          <a:blip r:embed="rId3">
            <a:alphaModFix/>
          </a:blip>
          <a:stretch>
            <a:fillRect/>
          </a:stretch>
        </p:blipFill>
        <p:spPr>
          <a:xfrm>
            <a:off x="2269075" y="0"/>
            <a:ext cx="516042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689450" y="0"/>
            <a:ext cx="70305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Use Case Cards </a:t>
            </a:r>
            <a:endParaRPr/>
          </a:p>
        </p:txBody>
      </p:sp>
      <p:pic>
        <p:nvPicPr>
          <p:cNvPr id="378" name="Google Shape;378;p30"/>
          <p:cNvPicPr preferRelativeResize="0"/>
          <p:nvPr/>
        </p:nvPicPr>
        <p:blipFill>
          <a:blip r:embed="rId3">
            <a:alphaModFix/>
          </a:blip>
          <a:stretch>
            <a:fillRect/>
          </a:stretch>
        </p:blipFill>
        <p:spPr>
          <a:xfrm>
            <a:off x="-63425" y="400200"/>
            <a:ext cx="4992624" cy="4743300"/>
          </a:xfrm>
          <a:prstGeom prst="rect">
            <a:avLst/>
          </a:prstGeom>
          <a:noFill/>
          <a:ln>
            <a:noFill/>
          </a:ln>
        </p:spPr>
      </p:pic>
      <p:pic>
        <p:nvPicPr>
          <p:cNvPr id="379" name="Google Shape;379;p30"/>
          <p:cNvPicPr preferRelativeResize="0"/>
          <p:nvPr/>
        </p:nvPicPr>
        <p:blipFill>
          <a:blip r:embed="rId4">
            <a:alphaModFix/>
          </a:blip>
          <a:stretch>
            <a:fillRect/>
          </a:stretch>
        </p:blipFill>
        <p:spPr>
          <a:xfrm>
            <a:off x="4841200" y="400200"/>
            <a:ext cx="4302802" cy="4743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1"/>
          <p:cNvPicPr preferRelativeResize="0"/>
          <p:nvPr/>
        </p:nvPicPr>
        <p:blipFill>
          <a:blip r:embed="rId3">
            <a:alphaModFix/>
          </a:blip>
          <a:stretch>
            <a:fillRect/>
          </a:stretch>
        </p:blipFill>
        <p:spPr>
          <a:xfrm>
            <a:off x="-85725" y="0"/>
            <a:ext cx="4500576" cy="5143499"/>
          </a:xfrm>
          <a:prstGeom prst="rect">
            <a:avLst/>
          </a:prstGeom>
          <a:noFill/>
          <a:ln>
            <a:noFill/>
          </a:ln>
        </p:spPr>
      </p:pic>
      <p:pic>
        <p:nvPicPr>
          <p:cNvPr id="385" name="Google Shape;385;p31"/>
          <p:cNvPicPr preferRelativeResize="0"/>
          <p:nvPr/>
        </p:nvPicPr>
        <p:blipFill>
          <a:blip r:embed="rId4">
            <a:alphaModFix/>
          </a:blip>
          <a:stretch>
            <a:fillRect/>
          </a:stretch>
        </p:blipFill>
        <p:spPr>
          <a:xfrm>
            <a:off x="4322225" y="0"/>
            <a:ext cx="48217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32350" y="86550"/>
            <a:ext cx="7030500" cy="6135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Introduction</a:t>
            </a:r>
            <a:endParaRPr sz="2400"/>
          </a:p>
        </p:txBody>
      </p:sp>
      <p:sp>
        <p:nvSpPr>
          <p:cNvPr id="284" name="Google Shape;284;p14"/>
          <p:cNvSpPr txBox="1"/>
          <p:nvPr>
            <p:ph idx="1" type="body"/>
          </p:nvPr>
        </p:nvSpPr>
        <p:spPr>
          <a:xfrm>
            <a:off x="1300175" y="871550"/>
            <a:ext cx="7365600" cy="41433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rgbClr val="B45F06"/>
              </a:buClr>
              <a:buSzPts val="1800"/>
              <a:buChar char="●"/>
            </a:pPr>
            <a:r>
              <a:rPr lang="en" sz="1800">
                <a:solidFill>
                  <a:srgbClr val="B45F06"/>
                </a:solidFill>
              </a:rPr>
              <a:t>Users of Split Smart will be able to establish and keep track of spending as well as pay off any outstanding amounts for splitting costs with friends, roommates, family, coworkers, or other individuals or groups of people.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The scope, goals, and objectives of the new system are laid forth in this document.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This document represents the functional needs with use cases, interaction diagrams, and class models in addition to documenting the non-functional requirements. </a:t>
            </a:r>
            <a:endParaRPr sz="1800">
              <a:solidFill>
                <a:srgbClr val="B45F06"/>
              </a:solidFill>
            </a:endParaRPr>
          </a:p>
          <a:p>
            <a:pPr indent="-342900" lvl="0" marL="457200" rtl="0" algn="just">
              <a:spcBef>
                <a:spcPts val="0"/>
              </a:spcBef>
              <a:spcAft>
                <a:spcPts val="0"/>
              </a:spcAft>
              <a:buClr>
                <a:srgbClr val="B45F06"/>
              </a:buClr>
              <a:buSzPts val="1800"/>
              <a:buChar char="●"/>
            </a:pPr>
            <a:r>
              <a:rPr lang="en" sz="1800">
                <a:solidFill>
                  <a:srgbClr val="B45F06"/>
                </a:solidFill>
              </a:rPr>
              <a:t>The goal of this paper is to provide guidance for the object-oriented language used in the target system's design and implementation.</a:t>
            </a:r>
            <a:endParaRPr sz="1800">
              <a:solidFill>
                <a:srgbClr val="B45F06"/>
              </a:solidFill>
            </a:endParaRPr>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2"/>
          <p:cNvPicPr preferRelativeResize="0"/>
          <p:nvPr/>
        </p:nvPicPr>
        <p:blipFill>
          <a:blip r:embed="rId3">
            <a:alphaModFix/>
          </a:blip>
          <a:stretch>
            <a:fillRect/>
          </a:stretch>
        </p:blipFill>
        <p:spPr>
          <a:xfrm>
            <a:off x="-185725" y="0"/>
            <a:ext cx="4757727" cy="5143500"/>
          </a:xfrm>
          <a:prstGeom prst="rect">
            <a:avLst/>
          </a:prstGeom>
          <a:noFill/>
          <a:ln>
            <a:noFill/>
          </a:ln>
        </p:spPr>
      </p:pic>
      <p:pic>
        <p:nvPicPr>
          <p:cNvPr id="391" name="Google Shape;391;p32"/>
          <p:cNvPicPr preferRelativeResize="0"/>
          <p:nvPr/>
        </p:nvPicPr>
        <p:blipFill>
          <a:blip r:embed="rId4">
            <a:alphaModFix/>
          </a:blip>
          <a:stretch>
            <a:fillRect/>
          </a:stretch>
        </p:blipFill>
        <p:spPr>
          <a:xfrm>
            <a:off x="4477775" y="0"/>
            <a:ext cx="4666223"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3"/>
          <p:cNvPicPr preferRelativeResize="0"/>
          <p:nvPr/>
        </p:nvPicPr>
        <p:blipFill>
          <a:blip r:embed="rId3">
            <a:alphaModFix/>
          </a:blip>
          <a:stretch>
            <a:fillRect/>
          </a:stretch>
        </p:blipFill>
        <p:spPr>
          <a:xfrm>
            <a:off x="0" y="0"/>
            <a:ext cx="4643452" cy="5143500"/>
          </a:xfrm>
          <a:prstGeom prst="rect">
            <a:avLst/>
          </a:prstGeom>
          <a:noFill/>
          <a:ln>
            <a:noFill/>
          </a:ln>
        </p:spPr>
      </p:pic>
      <p:pic>
        <p:nvPicPr>
          <p:cNvPr id="397" name="Google Shape;397;p33"/>
          <p:cNvPicPr preferRelativeResize="0"/>
          <p:nvPr/>
        </p:nvPicPr>
        <p:blipFill>
          <a:blip r:embed="rId4">
            <a:alphaModFix/>
          </a:blip>
          <a:stretch>
            <a:fillRect/>
          </a:stretch>
        </p:blipFill>
        <p:spPr>
          <a:xfrm>
            <a:off x="4572000" y="0"/>
            <a:ext cx="4571999"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4"/>
          <p:cNvPicPr preferRelativeResize="0"/>
          <p:nvPr/>
        </p:nvPicPr>
        <p:blipFill>
          <a:blip r:embed="rId3">
            <a:alphaModFix/>
          </a:blip>
          <a:stretch>
            <a:fillRect/>
          </a:stretch>
        </p:blipFill>
        <p:spPr>
          <a:xfrm>
            <a:off x="0" y="1994879"/>
            <a:ext cx="9144000" cy="3148621"/>
          </a:xfrm>
          <a:prstGeom prst="rect">
            <a:avLst/>
          </a:prstGeom>
          <a:noFill/>
          <a:ln>
            <a:noFill/>
          </a:ln>
        </p:spPr>
      </p:pic>
      <p:sp>
        <p:nvSpPr>
          <p:cNvPr id="403" name="Google Shape;403;p34"/>
          <p:cNvSpPr txBox="1"/>
          <p:nvPr/>
        </p:nvSpPr>
        <p:spPr>
          <a:xfrm>
            <a:off x="3475650" y="546825"/>
            <a:ext cx="21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Class Model</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785425" y="255525"/>
            <a:ext cx="210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Classes</a:t>
            </a:r>
            <a:endParaRPr/>
          </a:p>
        </p:txBody>
      </p:sp>
      <p:pic>
        <p:nvPicPr>
          <p:cNvPr id="409" name="Google Shape;409;p35"/>
          <p:cNvPicPr preferRelativeResize="0"/>
          <p:nvPr/>
        </p:nvPicPr>
        <p:blipFill rotWithShape="1">
          <a:blip r:embed="rId3">
            <a:alphaModFix/>
          </a:blip>
          <a:srcRect b="0" l="3484" r="0" t="0"/>
          <a:stretch/>
        </p:blipFill>
        <p:spPr>
          <a:xfrm>
            <a:off x="3096313" y="612375"/>
            <a:ext cx="2415353" cy="1891550"/>
          </a:xfrm>
          <a:prstGeom prst="rect">
            <a:avLst/>
          </a:prstGeom>
          <a:noFill/>
          <a:ln>
            <a:noFill/>
          </a:ln>
        </p:spPr>
      </p:pic>
      <p:pic>
        <p:nvPicPr>
          <p:cNvPr id="410" name="Google Shape;410;p35"/>
          <p:cNvPicPr preferRelativeResize="0"/>
          <p:nvPr/>
        </p:nvPicPr>
        <p:blipFill>
          <a:blip r:embed="rId4">
            <a:alphaModFix/>
          </a:blip>
          <a:stretch>
            <a:fillRect/>
          </a:stretch>
        </p:blipFill>
        <p:spPr>
          <a:xfrm>
            <a:off x="5904200" y="330925"/>
            <a:ext cx="2362200" cy="1109947"/>
          </a:xfrm>
          <a:prstGeom prst="rect">
            <a:avLst/>
          </a:prstGeom>
          <a:noFill/>
          <a:ln>
            <a:noFill/>
          </a:ln>
        </p:spPr>
      </p:pic>
      <p:pic>
        <p:nvPicPr>
          <p:cNvPr id="411" name="Google Shape;411;p35"/>
          <p:cNvPicPr preferRelativeResize="0"/>
          <p:nvPr/>
        </p:nvPicPr>
        <p:blipFill>
          <a:blip r:embed="rId5">
            <a:alphaModFix/>
          </a:blip>
          <a:stretch>
            <a:fillRect/>
          </a:stretch>
        </p:blipFill>
        <p:spPr>
          <a:xfrm>
            <a:off x="240213" y="3313218"/>
            <a:ext cx="1796375" cy="1233332"/>
          </a:xfrm>
          <a:prstGeom prst="rect">
            <a:avLst/>
          </a:prstGeom>
          <a:noFill/>
          <a:ln>
            <a:noFill/>
          </a:ln>
        </p:spPr>
      </p:pic>
      <p:pic>
        <p:nvPicPr>
          <p:cNvPr id="412" name="Google Shape;412;p35"/>
          <p:cNvPicPr preferRelativeResize="0"/>
          <p:nvPr/>
        </p:nvPicPr>
        <p:blipFill>
          <a:blip r:embed="rId6">
            <a:alphaModFix/>
          </a:blip>
          <a:stretch>
            <a:fillRect/>
          </a:stretch>
        </p:blipFill>
        <p:spPr>
          <a:xfrm>
            <a:off x="152400" y="1017725"/>
            <a:ext cx="2262468" cy="1676400"/>
          </a:xfrm>
          <a:prstGeom prst="rect">
            <a:avLst/>
          </a:prstGeom>
          <a:noFill/>
          <a:ln>
            <a:noFill/>
          </a:ln>
        </p:spPr>
      </p:pic>
      <p:pic>
        <p:nvPicPr>
          <p:cNvPr id="413" name="Google Shape;413;p35"/>
          <p:cNvPicPr preferRelativeResize="0"/>
          <p:nvPr/>
        </p:nvPicPr>
        <p:blipFill>
          <a:blip r:embed="rId7">
            <a:alphaModFix/>
          </a:blip>
          <a:stretch>
            <a:fillRect/>
          </a:stretch>
        </p:blipFill>
        <p:spPr>
          <a:xfrm>
            <a:off x="7035925" y="1777325"/>
            <a:ext cx="1796375" cy="1126300"/>
          </a:xfrm>
          <a:prstGeom prst="rect">
            <a:avLst/>
          </a:prstGeom>
          <a:noFill/>
          <a:ln>
            <a:noFill/>
          </a:ln>
        </p:spPr>
      </p:pic>
      <p:pic>
        <p:nvPicPr>
          <p:cNvPr id="414" name="Google Shape;414;p35"/>
          <p:cNvPicPr preferRelativeResize="0"/>
          <p:nvPr/>
        </p:nvPicPr>
        <p:blipFill>
          <a:blip r:embed="rId8">
            <a:alphaModFix/>
          </a:blip>
          <a:stretch>
            <a:fillRect/>
          </a:stretch>
        </p:blipFill>
        <p:spPr>
          <a:xfrm>
            <a:off x="6187125" y="3240078"/>
            <a:ext cx="1796350" cy="1379597"/>
          </a:xfrm>
          <a:prstGeom prst="rect">
            <a:avLst/>
          </a:prstGeom>
          <a:noFill/>
          <a:ln>
            <a:noFill/>
          </a:ln>
        </p:spPr>
      </p:pic>
      <p:pic>
        <p:nvPicPr>
          <p:cNvPr id="415" name="Google Shape;415;p35"/>
          <p:cNvPicPr preferRelativeResize="0"/>
          <p:nvPr/>
        </p:nvPicPr>
        <p:blipFill>
          <a:blip r:embed="rId9">
            <a:alphaModFix/>
          </a:blip>
          <a:stretch>
            <a:fillRect/>
          </a:stretch>
        </p:blipFill>
        <p:spPr>
          <a:xfrm>
            <a:off x="2414875" y="3118343"/>
            <a:ext cx="3096800" cy="17981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Project Summary</a:t>
            </a:r>
            <a:endParaRPr sz="2400"/>
          </a:p>
        </p:txBody>
      </p:sp>
      <p:sp>
        <p:nvSpPr>
          <p:cNvPr id="290" name="Google Shape;290;p15"/>
          <p:cNvSpPr txBox="1"/>
          <p:nvPr>
            <p:ph idx="1" type="body"/>
          </p:nvPr>
        </p:nvSpPr>
        <p:spPr>
          <a:xfrm>
            <a:off x="1303800" y="1371600"/>
            <a:ext cx="7030500" cy="316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800">
                <a:solidFill>
                  <a:srgbClr val="CC4125"/>
                </a:solidFill>
              </a:rPr>
              <a:t>Project Name: Split Smart</a:t>
            </a:r>
            <a:endParaRPr sz="1800">
              <a:solidFill>
                <a:srgbClr val="CC4125"/>
              </a:solidFill>
            </a:endParaRPr>
          </a:p>
          <a:p>
            <a:pPr indent="0" lvl="0" marL="0" rtl="0" algn="l">
              <a:spcBef>
                <a:spcPts val="1200"/>
              </a:spcBef>
              <a:spcAft>
                <a:spcPts val="0"/>
              </a:spcAft>
              <a:buClr>
                <a:schemeClr val="dk1"/>
              </a:buClr>
              <a:buSzPts val="1100"/>
              <a:buFont typeface="Arial"/>
              <a:buNone/>
            </a:pPr>
            <a:r>
              <a:rPr lang="en" sz="1800">
                <a:solidFill>
                  <a:srgbClr val="CC4125"/>
                </a:solidFill>
              </a:rPr>
              <a:t>Project Manager: Zhiwei Xu</a:t>
            </a:r>
            <a:endParaRPr sz="1800">
              <a:solidFill>
                <a:srgbClr val="CC4125"/>
              </a:solidFill>
            </a:endParaRPr>
          </a:p>
          <a:p>
            <a:pPr indent="0" lvl="0" marL="0" rtl="0" algn="l">
              <a:spcBef>
                <a:spcPts val="1200"/>
              </a:spcBef>
              <a:spcAft>
                <a:spcPts val="0"/>
              </a:spcAft>
              <a:buClr>
                <a:schemeClr val="dk1"/>
              </a:buClr>
              <a:buSzPts val="1100"/>
              <a:buFont typeface="Arial"/>
              <a:buNone/>
            </a:pPr>
            <a:r>
              <a:rPr lang="en" sz="1800">
                <a:solidFill>
                  <a:srgbClr val="CC4125"/>
                </a:solidFill>
              </a:rPr>
              <a:t>Project Analysts:  Nidhi, Elishbah, Pamela, Zan, Ahmed</a:t>
            </a:r>
            <a:endParaRPr sz="1800">
              <a:solidFill>
                <a:srgbClr val="CC4125"/>
              </a:solidFill>
            </a:endParaRPr>
          </a:p>
          <a:p>
            <a:pPr indent="0" lvl="0" marL="0" rtl="0" algn="l">
              <a:spcBef>
                <a:spcPts val="1200"/>
              </a:spcBef>
              <a:spcAft>
                <a:spcPts val="1200"/>
              </a:spcAft>
              <a:buClr>
                <a:schemeClr val="dk1"/>
              </a:buClr>
              <a:buSzPts val="1100"/>
              <a:buFont typeface="Arial"/>
              <a:buNone/>
            </a:pPr>
            <a:r>
              <a:rPr lang="en" sz="1800">
                <a:solidFill>
                  <a:srgbClr val="CC4125"/>
                </a:solidFill>
              </a:rPr>
              <a:t>Users: User and Group Manager</a:t>
            </a:r>
            <a:endParaRPr sz="1800">
              <a:solidFill>
                <a:srgbClr val="CC412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Background</a:t>
            </a:r>
            <a:endParaRPr sz="2400"/>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CC4125"/>
              </a:buClr>
              <a:buSzPts val="1700"/>
              <a:buChar char="●"/>
            </a:pPr>
            <a:r>
              <a:rPr lang="en" sz="1700">
                <a:solidFill>
                  <a:srgbClr val="CC4125"/>
                </a:solidFill>
              </a:rPr>
              <a:t>SplitSmart is a web-based application with mobile apps for Android and IOS. </a:t>
            </a:r>
            <a:endParaRPr sz="1700">
              <a:solidFill>
                <a:srgbClr val="CC4125"/>
              </a:solidFill>
            </a:endParaRPr>
          </a:p>
          <a:p>
            <a:pPr indent="-336550" lvl="0" marL="457200" rtl="0" algn="l">
              <a:spcBef>
                <a:spcPts val="0"/>
              </a:spcBef>
              <a:spcAft>
                <a:spcPts val="0"/>
              </a:spcAft>
              <a:buClr>
                <a:srgbClr val="CC4125"/>
              </a:buClr>
              <a:buSzPts val="1700"/>
              <a:buChar char="●"/>
            </a:pPr>
            <a:r>
              <a:rPr lang="en" sz="1700">
                <a:solidFill>
                  <a:srgbClr val="CC4125"/>
                </a:solidFill>
              </a:rPr>
              <a:t>The software has user accounts, group management, expense creation, notification system, approval workflow, balance tracking, payment tracking, and reporting features.</a:t>
            </a:r>
            <a:endParaRPr sz="1700">
              <a:solidFill>
                <a:srgbClr val="CC4125"/>
              </a:solidFill>
            </a:endParaRPr>
          </a:p>
          <a:p>
            <a:pPr indent="-336550" lvl="0" marL="457200" rtl="0" algn="l">
              <a:spcBef>
                <a:spcPts val="0"/>
              </a:spcBef>
              <a:spcAft>
                <a:spcPts val="0"/>
              </a:spcAft>
              <a:buClr>
                <a:srgbClr val="CC4125"/>
              </a:buClr>
              <a:buSzPts val="1700"/>
              <a:buChar char="●"/>
            </a:pPr>
            <a:r>
              <a:rPr lang="en" sz="1700">
                <a:solidFill>
                  <a:srgbClr val="CC4125"/>
                </a:solidFill>
              </a:rPr>
              <a:t> Also allow users to create new expenses and add information such as amount, date, description.</a:t>
            </a:r>
            <a:endParaRPr sz="1700">
              <a:solidFill>
                <a:srgbClr val="CC412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Project Scope</a:t>
            </a:r>
            <a:endParaRPr sz="2400"/>
          </a:p>
        </p:txBody>
      </p:sp>
      <p:sp>
        <p:nvSpPr>
          <p:cNvPr id="302" name="Google Shape;302;p17"/>
          <p:cNvSpPr txBox="1"/>
          <p:nvPr>
            <p:ph idx="1" type="body"/>
          </p:nvPr>
        </p:nvSpPr>
        <p:spPr>
          <a:xfrm>
            <a:off x="1243025" y="1243025"/>
            <a:ext cx="7091400" cy="32886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CC4125"/>
              </a:buClr>
              <a:buSzPts val="1800"/>
              <a:buChar char="●"/>
            </a:pPr>
            <a:r>
              <a:rPr lang="en" sz="1800">
                <a:solidFill>
                  <a:srgbClr val="CC4125"/>
                </a:solidFill>
              </a:rPr>
              <a:t>The goal of this project is to provide a web-based tool that assists users in balancing their budgets and tracking their spending.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This project excludes product advertising, inventory management, and account billing.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The system will include an online search engine and a translator. </a:t>
            </a:r>
            <a:endParaRPr sz="1800">
              <a:solidFill>
                <a:srgbClr val="CC4125"/>
              </a:solidFill>
            </a:endParaRPr>
          </a:p>
          <a:p>
            <a:pPr indent="-342900" lvl="0" marL="457200" rtl="0" algn="l">
              <a:spcBef>
                <a:spcPts val="0"/>
              </a:spcBef>
              <a:spcAft>
                <a:spcPts val="0"/>
              </a:spcAft>
              <a:buClr>
                <a:srgbClr val="CC4125"/>
              </a:buClr>
              <a:buSzPts val="1800"/>
              <a:buChar char="●"/>
            </a:pPr>
            <a:r>
              <a:rPr lang="en" sz="1800">
                <a:solidFill>
                  <a:srgbClr val="CC4125"/>
                </a:solidFill>
              </a:rPr>
              <a:t>This project includes online security concerns that go beyond the site's password protection.</a:t>
            </a:r>
            <a:endParaRPr sz="2400">
              <a:solidFill>
                <a:srgbClr val="CC412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11700" y="345675"/>
            <a:ext cx="8520600" cy="426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55000"/>
              <a:buFont typeface="Arial"/>
              <a:buNone/>
            </a:pPr>
            <a:r>
              <a:rPr b="1" lang="en" sz="2000"/>
              <a:t>Users</a:t>
            </a:r>
            <a:endParaRPr sz="2000"/>
          </a:p>
        </p:txBody>
      </p:sp>
      <p:sp>
        <p:nvSpPr>
          <p:cNvPr id="308" name="Google Shape;308;p18"/>
          <p:cNvSpPr txBox="1"/>
          <p:nvPr>
            <p:ph idx="1" type="body"/>
          </p:nvPr>
        </p:nvSpPr>
        <p:spPr>
          <a:xfrm>
            <a:off x="311700" y="772575"/>
            <a:ext cx="8520600" cy="4170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Customers: </a:t>
            </a:r>
            <a:r>
              <a:rPr lang="en" sz="1600">
                <a:solidFill>
                  <a:schemeClr val="dk1"/>
                </a:solidFill>
                <a:latin typeface="Times New Roman"/>
                <a:ea typeface="Times New Roman"/>
                <a:cs typeface="Times New Roman"/>
                <a:sym typeface="Times New Roman"/>
              </a:rPr>
              <a:t>Customers will find it simple to manage their finances once the system is in place.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Product Owners: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Product owners will be able to easily update the information about the website.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Customer Service: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Due to clients being able to get the information they want from the website, the new system results in a reduction in the workload of Customer Service.</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Accounting: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00">
                <a:solidFill>
                  <a:schemeClr val="dk1"/>
                </a:solidFill>
                <a:latin typeface="Times New Roman"/>
                <a:ea typeface="Times New Roman"/>
                <a:cs typeface="Times New Roman"/>
                <a:sym typeface="Times New Roman"/>
              </a:rPr>
              <a:t>Information about purchases will be delivered directly to Accounting, and get notification when a new payment is created.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1600">
                <a:solidFill>
                  <a:schemeClr val="dk1"/>
                </a:solidFill>
                <a:latin typeface="Times New Roman"/>
                <a:ea typeface="Times New Roman"/>
                <a:cs typeface="Times New Roman"/>
                <a:sym typeface="Times New Roman"/>
              </a:rPr>
              <a:t>Information technology: </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Clr>
                <a:schemeClr val="dk1"/>
              </a:buClr>
              <a:buSzPts val="1018"/>
              <a:buFont typeface="Arial"/>
              <a:buNone/>
            </a:pPr>
            <a:r>
              <a:rPr lang="en" sz="1600">
                <a:solidFill>
                  <a:schemeClr val="dk1"/>
                </a:solidFill>
                <a:latin typeface="Times New Roman"/>
                <a:ea typeface="Times New Roman"/>
                <a:cs typeface="Times New Roman"/>
                <a:sym typeface="Times New Roman"/>
              </a:rPr>
              <a:t>This division is in charge of setting up the new database, hosting the website, and keeping everything running smoothly.</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Clr>
                <a:schemeClr val="dk1"/>
              </a:buClr>
              <a:buSzPts val="1100"/>
              <a:buFont typeface="Arial"/>
              <a:buNone/>
            </a:pPr>
            <a:r>
              <a:rPr b="1" lang="en" sz="2400"/>
              <a:t>Responsibilities</a:t>
            </a:r>
            <a:endParaRPr b="1" sz="2400"/>
          </a:p>
        </p:txBody>
      </p:sp>
      <p:sp>
        <p:nvSpPr>
          <p:cNvPr id="314" name="Google Shape;314;p19"/>
          <p:cNvSpPr txBox="1"/>
          <p:nvPr>
            <p:ph idx="1" type="body"/>
          </p:nvPr>
        </p:nvSpPr>
        <p:spPr>
          <a:xfrm>
            <a:off x="900125" y="1100150"/>
            <a:ext cx="7245000" cy="34608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dk1"/>
              </a:buClr>
              <a:buSzPts val="1800"/>
              <a:buChar char="●"/>
            </a:pPr>
            <a:r>
              <a:rPr lang="en" sz="1800">
                <a:solidFill>
                  <a:schemeClr val="dk1"/>
                </a:solidFill>
              </a:rPr>
              <a:t>User needs to log in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Guidance for website navigation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Users to create new expenses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Get notification when someone creates new expenses</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Account has information such as amount, date, description, etc.</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 track the balance owed by other user in the group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 can track payments that have been made to settle balances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Users will get reports of their expenses, balances, and payments.</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Online help </a:t>
            </a:r>
            <a:r>
              <a:rPr lang="en" sz="1800">
                <a:solidFill>
                  <a:schemeClr val="dk1"/>
                </a:solidFill>
              </a:rPr>
              <a:t>option</a:t>
            </a:r>
            <a:r>
              <a:rPr lang="en" sz="1800">
                <a:solidFill>
                  <a:schemeClr val="dk1"/>
                </a:solidFill>
              </a:rPr>
              <a:t> in website navigation</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Password protection scheme for non-public web pages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311700" y="29050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400"/>
              <a:t> Overview </a:t>
            </a:r>
            <a:endParaRPr sz="2400"/>
          </a:p>
        </p:txBody>
      </p:sp>
      <p:sp>
        <p:nvSpPr>
          <p:cNvPr id="320" name="Google Shape;320;p20"/>
          <p:cNvSpPr txBox="1"/>
          <p:nvPr>
            <p:ph idx="1" type="body"/>
          </p:nvPr>
        </p:nvSpPr>
        <p:spPr>
          <a:xfrm>
            <a:off x="311700" y="757250"/>
            <a:ext cx="8732400" cy="4386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2: Functional Objectives</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Each goal outlines the system's expected behavior, and a test to see whether it has been effectively accomplished. </a:t>
            </a:r>
            <a:endParaRPr sz="1500">
              <a:solidFill>
                <a:schemeClr val="dk1"/>
              </a:solidFill>
            </a:endParaRPr>
          </a:p>
          <a:p>
            <a:pPr indent="0" lvl="0" marL="0" rtl="0" algn="l">
              <a:lnSpc>
                <a:spcPct val="105000"/>
              </a:lnSpc>
              <a:spcBef>
                <a:spcPts val="1200"/>
              </a:spcBef>
              <a:spcAft>
                <a:spcPts val="0"/>
              </a:spcAft>
              <a:buSzPts val="275"/>
              <a:buNone/>
            </a:pPr>
            <a:r>
              <a:rPr lang="en" sz="1500">
                <a:solidFill>
                  <a:schemeClr val="dk1"/>
                </a:solidFill>
              </a:rPr>
              <a:t>Section 3: Non-Functional Objectives</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Each goal defines a technological need or restriction on the system's general features. </a:t>
            </a:r>
            <a:endParaRPr sz="1500">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4: Context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It describes the external entities that communicate with the system.</a:t>
            </a:r>
            <a:endParaRPr sz="1500">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1500">
                <a:solidFill>
                  <a:schemeClr val="dk1"/>
                </a:solidFill>
              </a:rPr>
              <a:t>Section 5: Use Case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Use cases go into depth of the features.</a:t>
            </a:r>
            <a:r>
              <a:rPr lang="en" sz="1500">
                <a:solidFill>
                  <a:schemeClr val="dk1"/>
                </a:solidFill>
                <a:highlight>
                  <a:srgbClr val="FFFFFF"/>
                </a:highlight>
              </a:rPr>
              <a:t> Use case is </a:t>
            </a:r>
            <a:r>
              <a:rPr lang="en" sz="1500">
                <a:solidFill>
                  <a:schemeClr val="dk1"/>
                </a:solidFill>
              </a:rPr>
              <a:t>describing the purpose of a new system</a:t>
            </a:r>
            <a:r>
              <a:rPr lang="en" sz="1500">
                <a:solidFill>
                  <a:schemeClr val="dk1"/>
                </a:solidFill>
                <a:highlight>
                  <a:srgbClr val="FFFFFF"/>
                </a:highlight>
              </a:rPr>
              <a:t>. </a:t>
            </a:r>
            <a:endParaRPr sz="1500">
              <a:solidFill>
                <a:schemeClr val="dk1"/>
              </a:solidFill>
            </a:endParaRPr>
          </a:p>
          <a:p>
            <a:pPr indent="0" lvl="0" marL="0" rtl="0" algn="l">
              <a:lnSpc>
                <a:spcPct val="105000"/>
              </a:lnSpc>
              <a:spcBef>
                <a:spcPts val="1200"/>
              </a:spcBef>
              <a:spcAft>
                <a:spcPts val="0"/>
              </a:spcAft>
              <a:buSzPts val="275"/>
              <a:buNone/>
            </a:pPr>
            <a:r>
              <a:rPr lang="en" sz="1500">
                <a:solidFill>
                  <a:schemeClr val="dk1"/>
                </a:solidFill>
              </a:rPr>
              <a:t>Section 6: Class Model</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All analytical classes and their connections are displayed. </a:t>
            </a:r>
            <a:endParaRPr sz="1500">
              <a:solidFill>
                <a:schemeClr val="dk1"/>
              </a:solidFill>
            </a:endParaRPr>
          </a:p>
          <a:p>
            <a:pPr indent="0" lvl="0" marL="0" rtl="0" algn="l">
              <a:lnSpc>
                <a:spcPct val="105000"/>
              </a:lnSpc>
              <a:spcBef>
                <a:spcPts val="1200"/>
              </a:spcBef>
              <a:spcAft>
                <a:spcPts val="1200"/>
              </a:spcAft>
              <a:buSzPts val="275"/>
              <a:buNone/>
            </a:pPr>
            <a:r>
              <a:t/>
            </a:r>
            <a:endParaRPr sz="5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0"/>
            <a:ext cx="7030500" cy="51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2860">
                <a:solidFill>
                  <a:schemeClr val="dk1"/>
                </a:solidFill>
                <a:latin typeface="Arial"/>
                <a:ea typeface="Arial"/>
                <a:cs typeface="Arial"/>
                <a:sym typeface="Arial"/>
              </a:rPr>
              <a:t>Functional Objectives </a:t>
            </a:r>
            <a:endParaRPr sz="4120">
              <a:solidFill>
                <a:schemeClr val="dk1"/>
              </a:solidFill>
            </a:endParaRPr>
          </a:p>
        </p:txBody>
      </p:sp>
      <p:sp>
        <p:nvSpPr>
          <p:cNvPr id="326" name="Google Shape;326;p21"/>
          <p:cNvSpPr txBox="1"/>
          <p:nvPr>
            <p:ph idx="1" type="body"/>
          </p:nvPr>
        </p:nvSpPr>
        <p:spPr>
          <a:xfrm>
            <a:off x="757250" y="685800"/>
            <a:ext cx="8286900" cy="434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chemeClr val="dk1"/>
                </a:solidFill>
                <a:latin typeface="Arial"/>
                <a:ea typeface="Arial"/>
                <a:cs typeface="Arial"/>
                <a:sym typeface="Arial"/>
              </a:rPr>
              <a:t>2.1 High Priority</a:t>
            </a:r>
            <a:endParaRPr b="1" sz="18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The system will allow users to get registered in the system and log in to access to use the system function of creating expenses and managing that.</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 The system will allow users to create and manage groups of people. Users can share the expenses with group members.</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 The system will allow users to create new expenses.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Users will insert data about the expense in a form that consists of date, description, shared manner or split%, and image if any.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Users can also add members who are related to this expense to adjust the balance.</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The system will send a notification to all the users when a group member creates a new expense.</a:t>
            </a:r>
            <a:endParaRPr sz="1600">
              <a:solidFill>
                <a:schemeClr val="dk1"/>
              </a:solidFill>
              <a:latin typeface="Arial"/>
              <a:ea typeface="Arial"/>
              <a:cs typeface="Arial"/>
              <a:sym typeface="Arial"/>
            </a:endParaRPr>
          </a:p>
          <a:p>
            <a:pPr indent="0" lvl="0" marL="0" rtl="0" algn="l">
              <a:spcBef>
                <a:spcPts val="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