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5e8d1918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5e8d1918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5e8d1918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5e8d1918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5e8d1918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5e8d1918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5f6c36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5f6c36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5f6c36a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5f6c36a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5f6c36a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5f6c36a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5f6c36a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5f6c36a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5fb7c78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5fb7c78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5fb7c78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5fb7c78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5fb7c78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5fb7c78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5cd80aee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5cd80aee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5fb7c78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5fb7c78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5cd80aee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5cd80aee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5cd80ae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5cd80ae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5cd80ae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5cd80ae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5cd80ae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5cd80ae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5e8d1918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5e8d1918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5e8d1918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5e8d1918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5e8d191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5e8d191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5e8d191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5e8d191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Arial"/>
                <a:ea typeface="Arial"/>
                <a:cs typeface="Arial"/>
                <a:sym typeface="Arial"/>
              </a:rPr>
              <a:t>SplitSmart</a:t>
            </a:r>
            <a:r>
              <a:rPr lang="en" sz="3600">
                <a:latin typeface="Arial"/>
                <a:ea typeface="Arial"/>
                <a:cs typeface="Arial"/>
                <a:sym typeface="Arial"/>
              </a:rPr>
              <a:t> Project</a:t>
            </a:r>
            <a:endParaRPr sz="3600">
              <a:latin typeface="Arial"/>
              <a:ea typeface="Arial"/>
              <a:cs typeface="Arial"/>
              <a:sym typeface="Aria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Nidhi Patel, Elishbah, Pamela, Ahmed Alfaris, Zan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technical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16 (11-10) * (11-9)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amount of programming experience by group members in chosen language</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10. The team has discussed our experience and identified that this is a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9. This is a high impact risk. It can be worked around by distributing work to effectively utilize different team members experience but will be a risk throughout the project.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distribute workload and check in with team members to make sure no one feels overwhelmed by the work.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by distributing the workload we can minimize the impact of this risk. All team members are capable so we can fall back on each other if necessary.</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a few extra days to become familiar with the code and work off of other members’ code.</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 cont.</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technical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36 (11-9) * (11-6)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how much experience team members have with database design</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9</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8</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continually check in to make sure everyone is somewhat familiar with the assigned tasks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fall back on other team members in case someone is not familiar with database design/SQL</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a few extra days to learn about databases.</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 cont.</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project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25. (11-10) * (11-6)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alternative commitments to jobs and other classes.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10. Will definitely occur because we have discussed our schedules.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6. This issue can be worked around for now. We will revisit this risk if it proves to be a problem</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open line of communication to ensure team members are comfortable expressing issues in scheduling or meeting times.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change around the workload if absolutely necessary. Try to have at least a few days of padding before a milestone of the project in case we run behind schedule.</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using the additional days of padding we reserve before a milestone and having some team members pick up work for others if necessary.</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Estimates - Estimation </a:t>
            </a:r>
            <a:r>
              <a:rPr lang="en"/>
              <a:t>Technique</a:t>
            </a:r>
            <a:endParaRPr/>
          </a:p>
        </p:txBody>
      </p:sp>
      <p:sp>
        <p:nvSpPr>
          <p:cNvPr id="203" name="Google Shape;203;p25"/>
          <p:cNvSpPr txBox="1"/>
          <p:nvPr>
            <p:ph idx="1" type="body"/>
          </p:nvPr>
        </p:nvSpPr>
        <p:spPr>
          <a:xfrm>
            <a:off x="2303875" y="1635850"/>
            <a:ext cx="4088400" cy="274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 COCOMO (Constructive Cost Model):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LOC (lines of code) :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Calculation: 55 		Data: 30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I/O: 22 				Logic: 16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Setup: 15 			 	Text: 34</a:t>
            </a:r>
            <a:br>
              <a:rPr lang="en" sz="1700">
                <a:solidFill>
                  <a:srgbClr val="000000"/>
                </a:solidFill>
                <a:latin typeface="Times New Roman"/>
                <a:ea typeface="Times New Roman"/>
                <a:cs typeface="Times New Roman"/>
                <a:sym typeface="Times New Roman"/>
              </a:rPr>
            </a:b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55+30+16+15+34 = 15 K lines</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514200"/>
            <a:ext cx="75057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Estimates - Estimation Technique </a:t>
            </a:r>
            <a:r>
              <a:rPr i="1" lang="en"/>
              <a:t>m</a:t>
            </a:r>
            <a:endParaRPr i="1"/>
          </a:p>
        </p:txBody>
      </p:sp>
      <p:sp>
        <p:nvSpPr>
          <p:cNvPr id="209" name="Google Shape;209;p26"/>
          <p:cNvSpPr txBox="1"/>
          <p:nvPr>
            <p:ph idx="1" type="body"/>
          </p:nvPr>
        </p:nvSpPr>
        <p:spPr>
          <a:xfrm>
            <a:off x="527500" y="1556325"/>
            <a:ext cx="7946100" cy="29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Using a Semi-detached model due to the need of a database, intricate user interface and complexity of the program.</a:t>
            </a:r>
            <a:br>
              <a:rPr lang="en" sz="1700">
                <a:solidFill>
                  <a:srgbClr val="000000"/>
                </a:solidFill>
                <a:latin typeface="Times New Roman"/>
                <a:ea typeface="Times New Roman"/>
                <a:cs typeface="Times New Roman"/>
                <a:sym typeface="Times New Roman"/>
              </a:rPr>
            </a:b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By using a semi-detached model we know a = 3.0 and b = 1.12</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Therefore Effort = a * (LOC) ^ b			</a:t>
            </a:r>
            <a:r>
              <a:rPr lang="en" sz="1700">
                <a:solidFill>
                  <a:srgbClr val="000000"/>
                </a:solidFill>
                <a:latin typeface="Times New Roman"/>
                <a:ea typeface="Times New Roman"/>
                <a:cs typeface="Times New Roman"/>
                <a:sym typeface="Times New Roman"/>
              </a:rPr>
              <a:t>Duration = a * (Effort) ^ b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3 * (150) ^ 1.12 						</a:t>
            </a:r>
            <a:r>
              <a:rPr lang="en" sz="1700">
                <a:solidFill>
                  <a:srgbClr val="000000"/>
                </a:solidFill>
                <a:latin typeface="Times New Roman"/>
                <a:ea typeface="Times New Roman"/>
                <a:cs typeface="Times New Roman"/>
                <a:sym typeface="Times New Roman"/>
              </a:rPr>
              <a:t>2.5 * (876.37) ^ 0.35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700">
                <a:solidFill>
                  <a:srgbClr val="000000"/>
                </a:solidFill>
                <a:latin typeface="Times New Roman"/>
                <a:ea typeface="Times New Roman"/>
                <a:cs typeface="Times New Roman"/>
                <a:sym typeface="Times New Roman"/>
              </a:rPr>
              <a:t>Effort = 876.37 						</a:t>
            </a:r>
            <a:r>
              <a:rPr lang="en" sz="1700">
                <a:solidFill>
                  <a:srgbClr val="000000"/>
                </a:solidFill>
                <a:latin typeface="Times New Roman"/>
                <a:ea typeface="Times New Roman"/>
                <a:cs typeface="Times New Roman"/>
                <a:sym typeface="Times New Roman"/>
              </a:rPr>
              <a:t>Duration = 26.78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540700"/>
            <a:ext cx="7505700" cy="7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Estimates - Reconciled Estimate</a:t>
            </a:r>
            <a:endParaRPr/>
          </a:p>
        </p:txBody>
      </p:sp>
      <p:sp>
        <p:nvSpPr>
          <p:cNvPr id="215" name="Google Shape;215;p27"/>
          <p:cNvSpPr txBox="1"/>
          <p:nvPr>
            <p:ph idx="1" type="body"/>
          </p:nvPr>
        </p:nvSpPr>
        <p:spPr>
          <a:xfrm>
            <a:off x="819150" y="1728625"/>
            <a:ext cx="7505700" cy="25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 final cost, effort, time (duration) estimate for the project (at this point in time) is presented here.</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Cost: none as we are students therefore this will not cost our professor anything.</a:t>
            </a:r>
            <a:br>
              <a:rPr lang="en" sz="1700">
                <a:solidFill>
                  <a:srgbClr val="000000"/>
                </a:solidFill>
                <a:latin typeface="Times New Roman"/>
                <a:ea typeface="Times New Roman"/>
                <a:cs typeface="Times New Roman"/>
                <a:sym typeface="Times New Roman"/>
              </a:rPr>
            </a:b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Effort: 876.37</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Time: 27 days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029750" y="673250"/>
            <a:ext cx="70845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Estimates - Project Resources</a:t>
            </a:r>
            <a:endParaRPr/>
          </a:p>
        </p:txBody>
      </p:sp>
      <p:sp>
        <p:nvSpPr>
          <p:cNvPr id="221" name="Google Shape;221;p28"/>
          <p:cNvSpPr txBox="1"/>
          <p:nvPr>
            <p:ph idx="1" type="body"/>
          </p:nvPr>
        </p:nvSpPr>
        <p:spPr>
          <a:xfrm>
            <a:off x="819150" y="15532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People, hardware, software, tools, and other resources required to build the software are noted here.</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People: Five CIS students with varying experience</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Hardware: Personal PCs and access to lab equipment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Software: Open source software for database design, development, and testing (IDE and database management system)</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Tools: Any open source software that may be needed for the project</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76175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Team Structure - Team structure is identified </a:t>
            </a:r>
            <a:endParaRPr/>
          </a:p>
        </p:txBody>
      </p:sp>
      <p:sp>
        <p:nvSpPr>
          <p:cNvPr id="227" name="Google Shape;227;p29"/>
          <p:cNvSpPr txBox="1"/>
          <p:nvPr>
            <p:ph idx="1" type="body"/>
          </p:nvPr>
        </p:nvSpPr>
        <p:spPr>
          <a:xfrm>
            <a:off x="819150" y="1481550"/>
            <a:ext cx="7505700" cy="2957100"/>
          </a:xfrm>
          <a:prstGeom prst="rect">
            <a:avLst/>
          </a:prstGeom>
        </p:spPr>
        <p:txBody>
          <a:bodyPr anchorCtr="0" anchor="t" bIns="91425" lIns="91425" spcFirstLastPara="1" rIns="91425" wrap="square" tIns="91425">
            <a:normAutofit lnSpcReduction="10000"/>
          </a:bodyPr>
          <a:lstStyle/>
          <a:p>
            <a:pPr indent="-355600" lvl="0" marL="457200" rtl="0" algn="l">
              <a:lnSpc>
                <a:spcPct val="126465"/>
              </a:lnSpc>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The project is very straightforward, neither large or small, but because none of the team members are experts  and it will probably take more time than it would for a group of experts. The tasks can be modularized in a logical manner, but communication among team members is a must to ensure the system functions properly as a whole. For these reasons, an agile team approach would be the best fit.  </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rPr lang="en" sz="1600">
                <a:solidFill>
                  <a:srgbClr val="000000"/>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are defined</a:t>
            </a:r>
            <a:endParaRPr/>
          </a:p>
        </p:txBody>
      </p:sp>
      <p:sp>
        <p:nvSpPr>
          <p:cNvPr id="233" name="Google Shape;233;p30"/>
          <p:cNvSpPr txBox="1"/>
          <p:nvPr>
            <p:ph idx="1" type="body"/>
          </p:nvPr>
        </p:nvSpPr>
        <p:spPr>
          <a:xfrm>
            <a:off x="819150" y="1579400"/>
            <a:ext cx="7505700" cy="2859300"/>
          </a:xfrm>
          <a:prstGeom prst="rect">
            <a:avLst/>
          </a:prstGeom>
        </p:spPr>
        <p:txBody>
          <a:bodyPr anchorCtr="0" anchor="t" bIns="91425" lIns="91425" spcFirstLastPara="1" rIns="91425" wrap="square" tIns="91425">
            <a:normAutofit/>
          </a:bodyPr>
          <a:lstStyle/>
          <a:p>
            <a:pPr indent="-349250" lvl="0" marL="457200" rtl="0" algn="l">
              <a:lnSpc>
                <a:spcPct val="126465"/>
              </a:lnSpc>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The team is small, but highly motivated and self-organizing.  </a:t>
            </a:r>
            <a:endParaRPr sz="1900">
              <a:solidFill>
                <a:srgbClr val="000000"/>
              </a:solidFill>
              <a:highlight>
                <a:srgbClr val="FFFFFF"/>
              </a:highlight>
              <a:latin typeface="Times New Roman"/>
              <a:ea typeface="Times New Roman"/>
              <a:cs typeface="Times New Roman"/>
              <a:sym typeface="Times New Roman"/>
            </a:endParaRPr>
          </a:p>
          <a:p>
            <a:pPr indent="0" lvl="0" marL="0" rtl="0" algn="l">
              <a:lnSpc>
                <a:spcPct val="126465"/>
              </a:lnSpc>
              <a:spcBef>
                <a:spcPts val="0"/>
              </a:spcBef>
              <a:spcAft>
                <a:spcPts val="0"/>
              </a:spcAft>
              <a:buNone/>
            </a:pPr>
            <a:r>
              <a:rPr lang="en" sz="1900">
                <a:solidFill>
                  <a:srgbClr val="000000"/>
                </a:solidFill>
                <a:highlight>
                  <a:srgbClr val="FFFFFF"/>
                </a:highlight>
                <a:latin typeface="Times New Roman"/>
                <a:ea typeface="Times New Roman"/>
                <a:cs typeface="Times New Roman"/>
                <a:sym typeface="Times New Roman"/>
              </a:rPr>
              <a:t>We have decided that everyone will participate in each part of the plan. This way, we learn from each other, gain knowledge in every category, and benefit from new experiences. It is also a good way to organize ourselves and have experience in each respective role. </a:t>
            </a:r>
            <a:br>
              <a:rPr lang="en" sz="1900">
                <a:solidFill>
                  <a:srgbClr val="000000"/>
                </a:solidFill>
                <a:highlight>
                  <a:srgbClr val="FFFFFF"/>
                </a:highlight>
                <a:latin typeface="Times New Roman"/>
                <a:ea typeface="Times New Roman"/>
                <a:cs typeface="Times New Roman"/>
                <a:sym typeface="Times New Roman"/>
              </a:rPr>
            </a:br>
            <a:r>
              <a:rPr lang="en" sz="1900">
                <a:solidFill>
                  <a:srgbClr val="000000"/>
                </a:solidFill>
                <a:highlight>
                  <a:srgbClr val="FFFFFF"/>
                </a:highlight>
                <a:latin typeface="Times New Roman"/>
                <a:ea typeface="Times New Roman"/>
                <a:cs typeface="Times New Roman"/>
                <a:sym typeface="Times New Roman"/>
              </a:rPr>
              <a:t>Such as : Analysis, Design, Programming, Testing and Training </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a:t>
            </a:r>
            <a:r>
              <a:rPr lang="en"/>
              <a:t> Reporting and Communication</a:t>
            </a:r>
            <a:endParaRPr/>
          </a:p>
        </p:txBody>
      </p:sp>
      <p:sp>
        <p:nvSpPr>
          <p:cNvPr id="239" name="Google Shape;239;p31"/>
          <p:cNvSpPr txBox="1"/>
          <p:nvPr>
            <p:ph idx="1" type="body"/>
          </p:nvPr>
        </p:nvSpPr>
        <p:spPr>
          <a:xfrm>
            <a:off x="819150" y="1411675"/>
            <a:ext cx="7505700" cy="3354600"/>
          </a:xfrm>
          <a:prstGeom prst="rect">
            <a:avLst/>
          </a:prstGeom>
        </p:spPr>
        <p:txBody>
          <a:bodyPr anchorCtr="0" anchor="t" bIns="91425" lIns="91425" spcFirstLastPara="1" rIns="91425" wrap="square" tIns="91425">
            <a:noAutofit/>
          </a:bodyPr>
          <a:lstStyle/>
          <a:p>
            <a:pPr indent="-336550" lvl="0" marL="685800"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Regular Team Meetings</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Regular team meetings, such as  weekly status meetings, provide an opportunity for each of our team members to share progress updates, discuss challenges, and align on goals. These meetings foster communication and collaboration within the team. </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336550" lvl="0" marL="685800" rtl="0" algn="l">
              <a:spcBef>
                <a:spcPts val="0"/>
              </a:spcBef>
              <a:spcAft>
                <a:spcPts val="0"/>
              </a:spcAft>
              <a:buClr>
                <a:srgbClr val="000000"/>
              </a:buClr>
              <a:buSzPts val="1700"/>
              <a:buFont typeface="Times New Roman"/>
              <a:buAutoNum type="arabicPeriod" startAt="2"/>
            </a:pPr>
            <a:r>
              <a:rPr b="1" lang="en" sz="1700">
                <a:solidFill>
                  <a:srgbClr val="000000"/>
                </a:solidFill>
                <a:latin typeface="Times New Roman"/>
                <a:ea typeface="Times New Roman"/>
                <a:cs typeface="Times New Roman"/>
                <a:sym typeface="Times New Roman"/>
              </a:rPr>
              <a:t>Progress Reports</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 Regular progress reports provide a snapshot of project status, accomplishments, and challenges. These reports will be prepared on a weekly basis and shared with everyone to keep them informed about the project's progress.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Scope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will be testing the overall look and functionality of the SplitSmart.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table should be presented neatly and the inputs should line up creating a clean and organized look.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All entries will be checked for validation and ensure that they are the correct data type if necessary.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Each valid entry should be entered and should go to the correct spot and align with the other inputs.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 Reporting and Communication</a:t>
            </a:r>
            <a:endParaRPr/>
          </a:p>
        </p:txBody>
      </p:sp>
      <p:sp>
        <p:nvSpPr>
          <p:cNvPr id="245" name="Google Shape;245;p32"/>
          <p:cNvSpPr txBox="1"/>
          <p:nvPr>
            <p:ph idx="1" type="body"/>
          </p:nvPr>
        </p:nvSpPr>
        <p:spPr>
          <a:xfrm>
            <a:off x="819150" y="1439625"/>
            <a:ext cx="7505700" cy="3382500"/>
          </a:xfrm>
          <a:prstGeom prst="rect">
            <a:avLst/>
          </a:prstGeom>
        </p:spPr>
        <p:txBody>
          <a:bodyPr anchorCtr="0" anchor="t" bIns="91425" lIns="91425" spcFirstLastPara="1" rIns="91425" wrap="square" tIns="91425">
            <a:noAutofit/>
          </a:bodyPr>
          <a:lstStyle/>
          <a:p>
            <a:pPr indent="-330200" lvl="0" marL="685800" rtl="0" algn="l">
              <a:spcBef>
                <a:spcPts val="0"/>
              </a:spcBef>
              <a:spcAft>
                <a:spcPts val="0"/>
              </a:spcAft>
              <a:buClr>
                <a:srgbClr val="000000"/>
              </a:buClr>
              <a:buSzPts val="1600"/>
              <a:buFont typeface="Times New Roman"/>
              <a:buAutoNum type="arabicPeriod" startAt="3"/>
            </a:pPr>
            <a:r>
              <a:rPr b="1" lang="en" sz="1600">
                <a:solidFill>
                  <a:srgbClr val="000000"/>
                </a:solidFill>
                <a:latin typeface="Times New Roman"/>
                <a:ea typeface="Times New Roman"/>
                <a:cs typeface="Times New Roman"/>
                <a:sym typeface="Times New Roman"/>
              </a:rPr>
              <a:t>Communication Tools</a:t>
            </a:r>
            <a:br>
              <a:rPr lang="en" sz="1600">
                <a:solidFill>
                  <a:srgbClr val="000000"/>
                </a:solidFill>
                <a:latin typeface="Times New Roman"/>
                <a:ea typeface="Times New Roman"/>
                <a:cs typeface="Times New Roman"/>
                <a:sym typeface="Times New Roman"/>
              </a:rPr>
            </a:br>
            <a:r>
              <a:rPr lang="en" sz="1600">
                <a:solidFill>
                  <a:srgbClr val="000000"/>
                </a:solidFill>
                <a:latin typeface="Times New Roman"/>
                <a:ea typeface="Times New Roman"/>
                <a:cs typeface="Times New Roman"/>
                <a:sym typeface="Times New Roman"/>
              </a:rPr>
              <a:t>Instant messaging and communication tools, such as Microsoft Teams, E-mail, Zoom facilitate quick and efficient communication among team members. These tools help us in real-time messaging, file sharing, and the creation of dedicated channels for specific topics or project updates.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30200" lvl="0" marL="685800" rtl="0" algn="l">
              <a:spcBef>
                <a:spcPts val="0"/>
              </a:spcBef>
              <a:spcAft>
                <a:spcPts val="0"/>
              </a:spcAft>
              <a:buClr>
                <a:srgbClr val="000000"/>
              </a:buClr>
              <a:buSzPts val="1600"/>
              <a:buFont typeface="Times New Roman"/>
              <a:buAutoNum type="arabicPeriod" startAt="4"/>
            </a:pPr>
            <a:r>
              <a:rPr b="1" lang="en" sz="1600">
                <a:solidFill>
                  <a:srgbClr val="000000"/>
                </a:solidFill>
                <a:latin typeface="Times New Roman"/>
                <a:ea typeface="Times New Roman"/>
                <a:cs typeface="Times New Roman"/>
                <a:sym typeface="Times New Roman"/>
              </a:rPr>
              <a:t>Collaborative Documentation</a:t>
            </a:r>
            <a:br>
              <a:rPr lang="en" sz="1600">
                <a:solidFill>
                  <a:srgbClr val="000000"/>
                </a:solidFill>
                <a:latin typeface="Times New Roman"/>
                <a:ea typeface="Times New Roman"/>
                <a:cs typeface="Times New Roman"/>
                <a:sym typeface="Times New Roman"/>
              </a:rPr>
            </a:br>
            <a:r>
              <a:rPr lang="en" sz="1600">
                <a:solidFill>
                  <a:srgbClr val="000000"/>
                </a:solidFill>
                <a:latin typeface="Times New Roman"/>
                <a:ea typeface="Times New Roman"/>
                <a:cs typeface="Times New Roman"/>
                <a:sym typeface="Times New Roman"/>
              </a:rPr>
              <a:t> Platforms such as Google Docs help our team to create and share project-related documents, specifications, meeting notes, and other relevant information. Collaborative documentation ensures that our team members have access to up-to-date information and fosters inter-team communication.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819150" y="398325"/>
            <a:ext cx="7505700" cy="60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 Quality assurance and control</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1" name="Google Shape;251;p33"/>
          <p:cNvSpPr txBox="1"/>
          <p:nvPr>
            <p:ph idx="1" type="body"/>
          </p:nvPr>
        </p:nvSpPr>
        <p:spPr>
          <a:xfrm>
            <a:off x="573050" y="866575"/>
            <a:ext cx="7953000" cy="4053300"/>
          </a:xfrm>
          <a:prstGeom prst="rect">
            <a:avLst/>
          </a:prstGeom>
        </p:spPr>
        <p:txBody>
          <a:bodyPr anchorCtr="0" anchor="t" bIns="91425" lIns="91425" spcFirstLastPara="1" rIns="91425" wrap="square" tIns="91425">
            <a:noAutofit/>
          </a:bodyPr>
          <a:lstStyle/>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Setting Checkpoints:</a:t>
            </a:r>
            <a:r>
              <a:rPr lang="en" sz="1600">
                <a:solidFill>
                  <a:srgbClr val="000000"/>
                </a:solidFill>
                <a:latin typeface="Times New Roman"/>
                <a:ea typeface="Times New Roman"/>
                <a:cs typeface="Times New Roman"/>
                <a:sym typeface="Times New Roman"/>
              </a:rPr>
              <a:t> Team sets the checkpoints at specified intervals for checking software’s performance, quality, and scheduling.</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Cambria"/>
              <a:buChar char="●"/>
            </a:pPr>
            <a:r>
              <a:rPr b="1" lang="en" sz="1600">
                <a:solidFill>
                  <a:srgbClr val="000000"/>
                </a:solidFill>
                <a:latin typeface="Times New Roman"/>
                <a:ea typeface="Times New Roman"/>
                <a:cs typeface="Times New Roman"/>
                <a:sym typeface="Times New Roman"/>
              </a:rPr>
              <a:t>Measure Change Impact:</a:t>
            </a:r>
            <a:r>
              <a:rPr lang="en" sz="1600">
                <a:solidFill>
                  <a:srgbClr val="000000"/>
                </a:solidFill>
                <a:latin typeface="Times New Roman"/>
                <a:ea typeface="Times New Roman"/>
                <a:cs typeface="Times New Roman"/>
                <a:sym typeface="Times New Roman"/>
              </a:rPr>
              <a:t> For detected defects, teams will fix defects and verify whether the fix defect introduces another within the software. Teams should also check for new defects when introducing new functionalities. </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Management Planning:</a:t>
            </a:r>
            <a:r>
              <a:rPr lang="en" sz="1600">
                <a:solidFill>
                  <a:srgbClr val="000000"/>
                </a:solidFill>
                <a:latin typeface="Times New Roman"/>
                <a:ea typeface="Times New Roman"/>
                <a:cs typeface="Times New Roman"/>
                <a:sym typeface="Times New Roman"/>
              </a:rPr>
              <a:t> SQA strategies should be implemented for project requirements and individuals within the team. SQA should be utilized within the project in the most efficient way.</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Reports and Records</a:t>
            </a:r>
            <a:r>
              <a:rPr lang="en" sz="1600">
                <a:solidFill>
                  <a:srgbClr val="000000"/>
                </a:solidFill>
                <a:latin typeface="Times New Roman"/>
                <a:ea typeface="Times New Roman"/>
                <a:cs typeface="Times New Roman"/>
                <a:sym typeface="Times New Roman"/>
              </a:rPr>
              <a:t>: Teams should maintain all records  and documents such as test cases, modifications, defect logs/fixes, requirements, and stakeholder meetings. All should be documented for future reference.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 Major software functions</a:t>
            </a:r>
            <a:endParaRPr/>
          </a:p>
        </p:txBody>
      </p:sp>
      <p:sp>
        <p:nvSpPr>
          <p:cNvPr id="141" name="Google Shape;141;p15"/>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Our team has limited time to complete this project as well as additional commitments besides it. As each team member is busy, setting a schedule to work together and give updates on a time constraint is difficult.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majority of the team's programmers lack the necessary web development knowledge. As a result, additional work is needed to learn and create a usable product.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592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Management and technical constraints </a:t>
            </a:r>
            <a:endParaRPr sz="2400">
              <a:latin typeface="Times New Roman"/>
              <a:ea typeface="Times New Roman"/>
              <a:cs typeface="Times New Roman"/>
              <a:sym typeface="Times New Roman"/>
            </a:endParaRPr>
          </a:p>
        </p:txBody>
      </p:sp>
      <p:sp>
        <p:nvSpPr>
          <p:cNvPr id="147" name="Google Shape;147;p16"/>
          <p:cNvSpPr txBox="1"/>
          <p:nvPr>
            <p:ph idx="1" type="body"/>
          </p:nvPr>
        </p:nvSpPr>
        <p:spPr>
          <a:xfrm>
            <a:off x="871775" y="1536500"/>
            <a:ext cx="7453200" cy="29022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Developers - Utilize version control features in Git, communicate with other contributors how code functions, talk to each other..</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Quality Assurance - Apply industry-developed QA tactics to avoid software bugs, routinely seek to clarify the development intentions of developers, scheduling the responsibilities of themselves and others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Client - Help the contributors to build a complete, comprehensive model of how the user should interact with the final product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Schedule </a:t>
            </a:r>
            <a:endParaRPr/>
          </a:p>
        </p:txBody>
      </p:sp>
      <p:pic>
        <p:nvPicPr>
          <p:cNvPr id="153" name="Google Shape;153;p17"/>
          <p:cNvPicPr preferRelativeResize="0"/>
          <p:nvPr/>
        </p:nvPicPr>
        <p:blipFill>
          <a:blip r:embed="rId3">
            <a:alphaModFix/>
          </a:blip>
          <a:stretch>
            <a:fillRect/>
          </a:stretch>
        </p:blipFill>
        <p:spPr>
          <a:xfrm>
            <a:off x="649150" y="1404629"/>
            <a:ext cx="5701127" cy="1335500"/>
          </a:xfrm>
          <a:prstGeom prst="rect">
            <a:avLst/>
          </a:prstGeom>
          <a:noFill/>
          <a:ln>
            <a:noFill/>
          </a:ln>
        </p:spPr>
      </p:pic>
      <p:pic>
        <p:nvPicPr>
          <p:cNvPr id="154" name="Google Shape;154;p17"/>
          <p:cNvPicPr preferRelativeResize="0"/>
          <p:nvPr/>
        </p:nvPicPr>
        <p:blipFill>
          <a:blip r:embed="rId4">
            <a:alphaModFix/>
          </a:blip>
          <a:stretch>
            <a:fillRect/>
          </a:stretch>
        </p:blipFill>
        <p:spPr>
          <a:xfrm>
            <a:off x="1600550" y="2667828"/>
            <a:ext cx="3670190" cy="19820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a:t>
            </a:r>
            <a:r>
              <a:rPr lang="en"/>
              <a:t>Composition</a:t>
            </a:r>
            <a:r>
              <a:rPr lang="en"/>
              <a:t> </a:t>
            </a:r>
            <a:endParaRPr/>
          </a:p>
        </p:txBody>
      </p:sp>
      <p:sp>
        <p:nvSpPr>
          <p:cNvPr id="160" name="Google Shape;160;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User Functions</a:t>
            </a:r>
            <a:endParaRPr b="1" sz="1200">
              <a:latin typeface="Times New Roman"/>
              <a:ea typeface="Times New Roman"/>
              <a:cs typeface="Times New Roman"/>
              <a:sym typeface="Times New Roman"/>
            </a:endParaRPr>
          </a:p>
        </p:txBody>
      </p:sp>
      <p:pic>
        <p:nvPicPr>
          <p:cNvPr id="161" name="Google Shape;161;p18"/>
          <p:cNvPicPr preferRelativeResize="0"/>
          <p:nvPr/>
        </p:nvPicPr>
        <p:blipFill>
          <a:blip r:embed="rId3">
            <a:alphaModFix/>
          </a:blip>
          <a:stretch>
            <a:fillRect/>
          </a:stretch>
        </p:blipFill>
        <p:spPr>
          <a:xfrm>
            <a:off x="2225425" y="1752850"/>
            <a:ext cx="2887598"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 Chart for project deliverables </a:t>
            </a:r>
            <a:endParaRPr/>
          </a:p>
        </p:txBody>
      </p:sp>
      <p:pic>
        <p:nvPicPr>
          <p:cNvPr id="167" name="Google Shape;167;p19"/>
          <p:cNvPicPr preferRelativeResize="0"/>
          <p:nvPr/>
        </p:nvPicPr>
        <p:blipFill>
          <a:blip r:embed="rId3">
            <a:alphaModFix/>
          </a:blip>
          <a:stretch>
            <a:fillRect/>
          </a:stretch>
        </p:blipFill>
        <p:spPr>
          <a:xfrm>
            <a:off x="1725425" y="1586400"/>
            <a:ext cx="3595208" cy="303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project risks</a:t>
            </a:r>
            <a:endParaRPr/>
          </a:p>
        </p:txBody>
      </p:sp>
      <p:sp>
        <p:nvSpPr>
          <p:cNvPr id="173" name="Google Shape;173;p20"/>
          <p:cNvSpPr txBox="1"/>
          <p:nvPr/>
        </p:nvSpPr>
        <p:spPr>
          <a:xfrm>
            <a:off x="936475" y="1822000"/>
            <a:ext cx="7388400" cy="2068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666666"/>
              </a:buClr>
              <a:buSzPts val="1200"/>
              <a:buFont typeface="Verdana"/>
              <a:buChar char="●"/>
            </a:pPr>
            <a:r>
              <a:rPr b="1" lang="en" sz="1200">
                <a:solidFill>
                  <a:srgbClr val="666666"/>
                </a:solidFill>
                <a:latin typeface="Times New Roman"/>
                <a:ea typeface="Times New Roman"/>
                <a:cs typeface="Times New Roman"/>
                <a:sym typeface="Times New Roman"/>
              </a:rPr>
              <a:t>Unfamiliarity with different programming languages</a:t>
            </a:r>
            <a:r>
              <a:rPr lang="en" sz="1200">
                <a:solidFill>
                  <a:srgbClr val="666666"/>
                </a:solidFill>
                <a:latin typeface="Times New Roman"/>
                <a:ea typeface="Times New Roman"/>
                <a:cs typeface="Times New Roman"/>
                <a:sym typeface="Times New Roman"/>
              </a:rPr>
              <a:t>: with many of the team members having varying levels of experience in programming, there is a risk that some members will not have experience with the programming language chosen for the project.</a:t>
            </a:r>
            <a:endParaRPr sz="12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666666"/>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666666"/>
              </a:buClr>
              <a:buSzPts val="1200"/>
              <a:buFont typeface="Times New Roman"/>
              <a:buChar char="●"/>
            </a:pPr>
            <a:r>
              <a:rPr b="1" lang="en" sz="1200">
                <a:solidFill>
                  <a:srgbClr val="666666"/>
                </a:solidFill>
                <a:latin typeface="Times New Roman"/>
                <a:ea typeface="Times New Roman"/>
                <a:cs typeface="Times New Roman"/>
                <a:sym typeface="Times New Roman"/>
              </a:rPr>
              <a:t>Lack of experience with databases</a:t>
            </a:r>
            <a:r>
              <a:rPr lang="en" sz="1200">
                <a:solidFill>
                  <a:srgbClr val="666666"/>
                </a:solidFill>
                <a:latin typeface="Times New Roman"/>
                <a:ea typeface="Times New Roman"/>
                <a:cs typeface="Times New Roman"/>
                <a:sym typeface="Times New Roman"/>
              </a:rPr>
              <a:t>: some team members are not familiar with DB design and SQL programming.</a:t>
            </a:r>
            <a:endParaRPr sz="12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666666"/>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666666"/>
              </a:buClr>
              <a:buSzPts val="1200"/>
              <a:buFont typeface="Times New Roman"/>
              <a:buChar char="●"/>
            </a:pPr>
            <a:r>
              <a:rPr b="1" lang="en" sz="1200">
                <a:solidFill>
                  <a:srgbClr val="666666"/>
                </a:solidFill>
                <a:latin typeface="Times New Roman"/>
                <a:ea typeface="Times New Roman"/>
                <a:cs typeface="Times New Roman"/>
                <a:sym typeface="Times New Roman"/>
              </a:rPr>
              <a:t>Scheduling conflicts</a:t>
            </a:r>
            <a:r>
              <a:rPr lang="en" sz="1200">
                <a:solidFill>
                  <a:srgbClr val="666666"/>
                </a:solidFill>
                <a:latin typeface="Times New Roman"/>
                <a:ea typeface="Times New Roman"/>
                <a:cs typeface="Times New Roman"/>
                <a:sym typeface="Times New Roman"/>
              </a:rPr>
              <a:t>: some team members work full time along with school. Scheduling conflicts are a concern.</a:t>
            </a:r>
            <a:endParaRPr sz="1200">
              <a:solidFill>
                <a:srgbClr val="66666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table</a:t>
            </a:r>
            <a:endParaRPr/>
          </a:p>
        </p:txBody>
      </p:sp>
      <p:pic>
        <p:nvPicPr>
          <p:cNvPr id="179" name="Google Shape;179;p21"/>
          <p:cNvPicPr preferRelativeResize="0"/>
          <p:nvPr/>
        </p:nvPicPr>
        <p:blipFill>
          <a:blip r:embed="rId3">
            <a:alphaModFix/>
          </a:blip>
          <a:stretch>
            <a:fillRect/>
          </a:stretch>
        </p:blipFill>
        <p:spPr>
          <a:xfrm>
            <a:off x="870075" y="1459050"/>
            <a:ext cx="5099550" cy="2996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