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1" r:id="rId14"/>
    <p:sldId id="268" r:id="rId15"/>
    <p:sldId id="272" r:id="rId16"/>
    <p:sldId id="269"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795DD9-FC13-46F4-BA3B-B88E0E4F6E1F}">
          <p14:sldIdLst>
            <p14:sldId id="256"/>
            <p14:sldId id="257"/>
            <p14:sldId id="258"/>
            <p14:sldId id="259"/>
            <p14:sldId id="260"/>
            <p14:sldId id="261"/>
            <p14:sldId id="262"/>
            <p14:sldId id="263"/>
            <p14:sldId id="265"/>
            <p14:sldId id="264"/>
            <p14:sldId id="266"/>
            <p14:sldId id="267"/>
            <p14:sldId id="271"/>
            <p14:sldId id="268"/>
            <p14:sldId id="272"/>
            <p14:sldId id="269"/>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7" d="100"/>
          <a:sy n="97" d="100"/>
        </p:scale>
        <p:origin x="9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261175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401763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1153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576682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179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2546955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1127279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70296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63771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B27F5-4102-4666-A31C-3016578BF7BA}"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317775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B27F5-4102-4666-A31C-3016578BF7BA}"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282390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B27F5-4102-4666-A31C-3016578BF7BA}" type="datetimeFigureOut">
              <a:rPr lang="en-IN" smtClean="0"/>
              <a:t>22-10-2020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181575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B27F5-4102-4666-A31C-3016578BF7BA}" type="datetimeFigureOut">
              <a:rPr lang="en-IN" smtClean="0"/>
              <a:t>22-10-2020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30940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B27F5-4102-4666-A31C-3016578BF7BA}" type="datetimeFigureOut">
              <a:rPr lang="en-IN" smtClean="0"/>
              <a:t>22-10-2020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256898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0B27F5-4102-4666-A31C-3016578BF7BA}"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018969-CF0D-4EA8-8CCC-34EEDB3BDF70}" type="slidenum">
              <a:rPr lang="en-IN" smtClean="0"/>
              <a:t>‹#›</a:t>
            </a:fld>
            <a:endParaRPr lang="en-IN"/>
          </a:p>
        </p:txBody>
      </p:sp>
    </p:spTree>
    <p:extLst>
      <p:ext uri="{BB962C8B-B14F-4D97-AF65-F5344CB8AC3E}">
        <p14:creationId xmlns:p14="http://schemas.microsoft.com/office/powerpoint/2010/main" val="355723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018969-CF0D-4EA8-8CCC-34EEDB3BDF70}" type="slidenum">
              <a:rPr lang="en-IN" smtClean="0"/>
              <a:t>‹#›</a:t>
            </a:fld>
            <a:endParaRPr lang="en-IN"/>
          </a:p>
        </p:txBody>
      </p:sp>
      <p:sp>
        <p:nvSpPr>
          <p:cNvPr id="5" name="Date Placeholder 4"/>
          <p:cNvSpPr>
            <a:spLocks noGrp="1"/>
          </p:cNvSpPr>
          <p:nvPr>
            <p:ph type="dt" sz="half" idx="10"/>
          </p:nvPr>
        </p:nvSpPr>
        <p:spPr/>
        <p:txBody>
          <a:bodyPr/>
          <a:lstStyle/>
          <a:p>
            <a:fld id="{B80B27F5-4102-4666-A31C-3016578BF7BA}" type="datetimeFigureOut">
              <a:rPr lang="en-IN" smtClean="0"/>
              <a:t>22-10-2020</a:t>
            </a:fld>
            <a:endParaRPr lang="en-IN"/>
          </a:p>
        </p:txBody>
      </p:sp>
    </p:spTree>
    <p:extLst>
      <p:ext uri="{BB962C8B-B14F-4D97-AF65-F5344CB8AC3E}">
        <p14:creationId xmlns:p14="http://schemas.microsoft.com/office/powerpoint/2010/main" val="256881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0B27F5-4102-4666-A31C-3016578BF7BA}" type="datetimeFigureOut">
              <a:rPr lang="en-IN" smtClean="0"/>
              <a:t>22-10-2020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018969-CF0D-4EA8-8CCC-34EEDB3BDF70}" type="slidenum">
              <a:rPr lang="en-IN" smtClean="0"/>
              <a:t>‹#›</a:t>
            </a:fld>
            <a:endParaRPr lang="en-IN"/>
          </a:p>
        </p:txBody>
      </p:sp>
    </p:spTree>
    <p:extLst>
      <p:ext uri="{BB962C8B-B14F-4D97-AF65-F5344CB8AC3E}">
        <p14:creationId xmlns:p14="http://schemas.microsoft.com/office/powerpoint/2010/main" val="31165927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1801-FC7E-4E33-AD48-B334B3A642BF}"/>
              </a:ext>
            </a:extLst>
          </p:cNvPr>
          <p:cNvSpPr>
            <a:spLocks noGrp="1"/>
          </p:cNvSpPr>
          <p:nvPr>
            <p:ph type="ctrTitle"/>
          </p:nvPr>
        </p:nvSpPr>
        <p:spPr>
          <a:xfrm>
            <a:off x="722116" y="1636294"/>
            <a:ext cx="9144000" cy="481263"/>
          </a:xfrm>
        </p:spPr>
        <p:txBody>
          <a:bodyPr>
            <a:noAutofit/>
          </a:bodyPr>
          <a:lstStyle/>
          <a:p>
            <a:pPr algn="ctr"/>
            <a:r>
              <a:rPr lang="en-IN" sz="4000" dirty="0">
                <a:solidFill>
                  <a:schemeClr val="tx1"/>
                </a:solidFill>
                <a:latin typeface="Times New Roman" panose="02020603050405020304" pitchFamily="18" charset="0"/>
                <a:cs typeface="Times New Roman" panose="02020603050405020304" pitchFamily="18" charset="0"/>
              </a:rPr>
              <a:t>Data Science Project</a:t>
            </a:r>
          </a:p>
        </p:txBody>
      </p:sp>
      <p:sp>
        <p:nvSpPr>
          <p:cNvPr id="3" name="Subtitle 2">
            <a:extLst>
              <a:ext uri="{FF2B5EF4-FFF2-40B4-BE49-F238E27FC236}">
                <a16:creationId xmlns:a16="http://schemas.microsoft.com/office/drawing/2014/main" id="{E6115B80-058B-4C6A-B7C1-7CF7C90AFC6E}"/>
              </a:ext>
            </a:extLst>
          </p:cNvPr>
          <p:cNvSpPr>
            <a:spLocks noGrp="1"/>
          </p:cNvSpPr>
          <p:nvPr>
            <p:ph type="subTitle" idx="1"/>
          </p:nvPr>
        </p:nvSpPr>
        <p:spPr>
          <a:xfrm>
            <a:off x="1410648" y="2887580"/>
            <a:ext cx="7766936" cy="2139837"/>
          </a:xfrm>
        </p:spPr>
        <p:txBody>
          <a:bodyPr>
            <a:noAutofit/>
          </a:bodyPr>
          <a:lstStyle/>
          <a:p>
            <a:pPr algn="ctr"/>
            <a:r>
              <a:rPr lang="en-IN" sz="4400" b="1" dirty="0"/>
              <a:t>Insurance Forecast using Machine Learning</a:t>
            </a:r>
          </a:p>
        </p:txBody>
      </p:sp>
    </p:spTree>
    <p:extLst>
      <p:ext uri="{BB962C8B-B14F-4D97-AF65-F5344CB8AC3E}">
        <p14:creationId xmlns:p14="http://schemas.microsoft.com/office/powerpoint/2010/main" val="333034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927F92-AE98-418E-AFA5-EFDF9BB7B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68" y="360947"/>
            <a:ext cx="9604637" cy="6124075"/>
          </a:xfrm>
          <a:prstGeom prst="rect">
            <a:avLst/>
          </a:prstGeom>
        </p:spPr>
      </p:pic>
    </p:spTree>
    <p:extLst>
      <p:ext uri="{BB962C8B-B14F-4D97-AF65-F5344CB8AC3E}">
        <p14:creationId xmlns:p14="http://schemas.microsoft.com/office/powerpoint/2010/main" val="167181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47B91F-6833-463E-A0F4-B7C66FFC1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31" y="353396"/>
            <a:ext cx="7836569" cy="6324129"/>
          </a:xfrm>
          <a:prstGeom prst="rect">
            <a:avLst/>
          </a:prstGeom>
        </p:spPr>
      </p:pic>
    </p:spTree>
    <p:extLst>
      <p:ext uri="{BB962C8B-B14F-4D97-AF65-F5344CB8AC3E}">
        <p14:creationId xmlns:p14="http://schemas.microsoft.com/office/powerpoint/2010/main" val="3508915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A9A7-06D0-477C-8F23-B3E98CF76D0D}"/>
              </a:ext>
            </a:extLst>
          </p:cNvPr>
          <p:cNvSpPr>
            <a:spLocks noGrp="1"/>
          </p:cNvSpPr>
          <p:nvPr>
            <p:ph type="title"/>
          </p:nvPr>
        </p:nvSpPr>
        <p:spPr>
          <a:xfrm>
            <a:off x="501316" y="365125"/>
            <a:ext cx="10515600" cy="728889"/>
          </a:xfrm>
        </p:spPr>
        <p:txBody>
          <a:bodyPr>
            <a:normAutofit/>
          </a:bodyPr>
          <a:lstStyle/>
          <a:p>
            <a:r>
              <a:rPr lang="en-IN" dirty="0"/>
              <a:t>Linear Regression Model</a:t>
            </a:r>
          </a:p>
        </p:txBody>
      </p:sp>
      <p:pic>
        <p:nvPicPr>
          <p:cNvPr id="4" name="Picture 3">
            <a:extLst>
              <a:ext uri="{FF2B5EF4-FFF2-40B4-BE49-F238E27FC236}">
                <a16:creationId xmlns:a16="http://schemas.microsoft.com/office/drawing/2014/main" id="{F6A7C918-D7CF-4AE5-9E2F-3C12D24D1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16" y="1094014"/>
            <a:ext cx="9653337" cy="5455115"/>
          </a:xfrm>
          <a:prstGeom prst="rect">
            <a:avLst/>
          </a:prstGeom>
        </p:spPr>
      </p:pic>
    </p:spTree>
    <p:extLst>
      <p:ext uri="{BB962C8B-B14F-4D97-AF65-F5344CB8AC3E}">
        <p14:creationId xmlns:p14="http://schemas.microsoft.com/office/powerpoint/2010/main" val="130886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1409DB-1BA8-4B13-82DC-201911107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06" y="422403"/>
            <a:ext cx="9107905" cy="5894175"/>
          </a:xfrm>
          <a:prstGeom prst="rect">
            <a:avLst/>
          </a:prstGeom>
        </p:spPr>
      </p:pic>
    </p:spTree>
    <p:extLst>
      <p:ext uri="{BB962C8B-B14F-4D97-AF65-F5344CB8AC3E}">
        <p14:creationId xmlns:p14="http://schemas.microsoft.com/office/powerpoint/2010/main" val="105163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7680-6A47-4D43-85CC-54628DBA32F2}"/>
              </a:ext>
            </a:extLst>
          </p:cNvPr>
          <p:cNvSpPr>
            <a:spLocks noGrp="1"/>
          </p:cNvSpPr>
          <p:nvPr>
            <p:ph type="title"/>
          </p:nvPr>
        </p:nvSpPr>
        <p:spPr>
          <a:xfrm>
            <a:off x="549442" y="365126"/>
            <a:ext cx="10515600" cy="581932"/>
          </a:xfrm>
        </p:spPr>
        <p:txBody>
          <a:bodyPr>
            <a:normAutofit fontScale="90000"/>
          </a:bodyPr>
          <a:lstStyle/>
          <a:p>
            <a:r>
              <a:rPr lang="en-IN" dirty="0"/>
              <a:t>Decision Tree Model</a:t>
            </a:r>
          </a:p>
        </p:txBody>
      </p:sp>
      <p:pic>
        <p:nvPicPr>
          <p:cNvPr id="4" name="Picture 3">
            <a:extLst>
              <a:ext uri="{FF2B5EF4-FFF2-40B4-BE49-F238E27FC236}">
                <a16:creationId xmlns:a16="http://schemas.microsoft.com/office/drawing/2014/main" id="{5FD462C1-3F97-4C98-AF92-12DB7A44F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42" y="1070810"/>
            <a:ext cx="9960227" cy="4991386"/>
          </a:xfrm>
          <a:prstGeom prst="rect">
            <a:avLst/>
          </a:prstGeom>
        </p:spPr>
      </p:pic>
    </p:spTree>
    <p:extLst>
      <p:ext uri="{BB962C8B-B14F-4D97-AF65-F5344CB8AC3E}">
        <p14:creationId xmlns:p14="http://schemas.microsoft.com/office/powerpoint/2010/main" val="301501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F9FB49-F92F-47EB-935F-B406BB374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25" y="292643"/>
            <a:ext cx="9303848" cy="6096125"/>
          </a:xfrm>
          <a:prstGeom prst="rect">
            <a:avLst/>
          </a:prstGeom>
        </p:spPr>
      </p:pic>
    </p:spTree>
    <p:extLst>
      <p:ext uri="{BB962C8B-B14F-4D97-AF65-F5344CB8AC3E}">
        <p14:creationId xmlns:p14="http://schemas.microsoft.com/office/powerpoint/2010/main" val="373103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71A9-9391-4258-A2D3-9CB477FB4E31}"/>
              </a:ext>
            </a:extLst>
          </p:cNvPr>
          <p:cNvSpPr>
            <a:spLocks noGrp="1"/>
          </p:cNvSpPr>
          <p:nvPr>
            <p:ph type="title"/>
          </p:nvPr>
        </p:nvSpPr>
        <p:spPr>
          <a:xfrm>
            <a:off x="368969" y="425283"/>
            <a:ext cx="10515600" cy="728889"/>
          </a:xfrm>
        </p:spPr>
        <p:txBody>
          <a:bodyPr>
            <a:normAutofit/>
          </a:bodyPr>
          <a:lstStyle/>
          <a:p>
            <a:r>
              <a:rPr lang="en-IN" dirty="0"/>
              <a:t>Random Forest Model</a:t>
            </a:r>
          </a:p>
        </p:txBody>
      </p:sp>
      <p:pic>
        <p:nvPicPr>
          <p:cNvPr id="4" name="Picture 3">
            <a:extLst>
              <a:ext uri="{FF2B5EF4-FFF2-40B4-BE49-F238E27FC236}">
                <a16:creationId xmlns:a16="http://schemas.microsoft.com/office/drawing/2014/main" id="{448572B7-3AE3-4CB6-8887-D0DF6CC40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69" y="1429609"/>
            <a:ext cx="9581147" cy="4437503"/>
          </a:xfrm>
          <a:prstGeom prst="rect">
            <a:avLst/>
          </a:prstGeom>
        </p:spPr>
      </p:pic>
    </p:spTree>
    <p:extLst>
      <p:ext uri="{BB962C8B-B14F-4D97-AF65-F5344CB8AC3E}">
        <p14:creationId xmlns:p14="http://schemas.microsoft.com/office/powerpoint/2010/main" val="165062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3C91B-2C95-428E-BA4A-B8568D97D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07" y="318748"/>
            <a:ext cx="9798862" cy="6106116"/>
          </a:xfrm>
          <a:prstGeom prst="rect">
            <a:avLst/>
          </a:prstGeom>
        </p:spPr>
      </p:pic>
    </p:spTree>
    <p:extLst>
      <p:ext uri="{BB962C8B-B14F-4D97-AF65-F5344CB8AC3E}">
        <p14:creationId xmlns:p14="http://schemas.microsoft.com/office/powerpoint/2010/main" val="261012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B20C-4276-46C3-B6DB-C2EE0A6206E1}"/>
              </a:ext>
            </a:extLst>
          </p:cNvPr>
          <p:cNvSpPr>
            <a:spLocks noGrp="1"/>
          </p:cNvSpPr>
          <p:nvPr>
            <p:ph type="title"/>
          </p:nvPr>
        </p:nvSpPr>
        <p:spPr>
          <a:xfrm>
            <a:off x="838200" y="365126"/>
            <a:ext cx="10515600" cy="769992"/>
          </a:xfrm>
        </p:spPr>
        <p:txBody>
          <a:bodyPr/>
          <a:lstStyle/>
          <a:p>
            <a:pPr algn="ctr"/>
            <a:r>
              <a:rPr lang="en-IN" dirty="0"/>
              <a:t>Conclusion</a:t>
            </a:r>
          </a:p>
        </p:txBody>
      </p:sp>
      <p:sp>
        <p:nvSpPr>
          <p:cNvPr id="3" name="Content Placeholder 2">
            <a:extLst>
              <a:ext uri="{FF2B5EF4-FFF2-40B4-BE49-F238E27FC236}">
                <a16:creationId xmlns:a16="http://schemas.microsoft.com/office/drawing/2014/main" id="{591C8FCA-A42A-4EE4-9B4E-8D37F4221733}"/>
              </a:ext>
            </a:extLst>
          </p:cNvPr>
          <p:cNvSpPr>
            <a:spLocks noGrp="1"/>
          </p:cNvSpPr>
          <p:nvPr>
            <p:ph idx="1"/>
          </p:nvPr>
        </p:nvSpPr>
        <p:spPr>
          <a:xfrm>
            <a:off x="489285" y="1440055"/>
            <a:ext cx="10515600" cy="4821129"/>
          </a:xfrm>
        </p:spPr>
        <p:txBody>
          <a:bodyPr/>
          <a:lstStyle/>
          <a:p>
            <a:pPr marL="0" indent="0">
              <a:buNone/>
            </a:pPr>
            <a:r>
              <a:rPr lang="en-IN" dirty="0"/>
              <a:t>As per our project we got the best performance out from RANDOM FOREST model.</a:t>
            </a:r>
          </a:p>
          <a:p>
            <a:pPr marL="0" indent="0">
              <a:buNone/>
            </a:pPr>
            <a:r>
              <a:rPr lang="en-IN" dirty="0"/>
              <a:t>Now, We can save this model for further use.</a:t>
            </a:r>
          </a:p>
          <a:p>
            <a:pPr marL="0" indent="0">
              <a:buNone/>
            </a:pPr>
            <a:endParaRPr lang="en-IN" dirty="0"/>
          </a:p>
        </p:txBody>
      </p:sp>
      <p:pic>
        <p:nvPicPr>
          <p:cNvPr id="5" name="Picture 4">
            <a:extLst>
              <a:ext uri="{FF2B5EF4-FFF2-40B4-BE49-F238E27FC236}">
                <a16:creationId xmlns:a16="http://schemas.microsoft.com/office/drawing/2014/main" id="{9B0CA404-5243-417F-8AE8-42A7965F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85" y="2681397"/>
            <a:ext cx="7920789" cy="3115110"/>
          </a:xfrm>
          <a:prstGeom prst="rect">
            <a:avLst/>
          </a:prstGeom>
        </p:spPr>
      </p:pic>
    </p:spTree>
    <p:extLst>
      <p:ext uri="{BB962C8B-B14F-4D97-AF65-F5344CB8AC3E}">
        <p14:creationId xmlns:p14="http://schemas.microsoft.com/office/powerpoint/2010/main" val="1828813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3004" y="2248124"/>
            <a:ext cx="7766936" cy="1646302"/>
          </a:xfrm>
        </p:spPr>
        <p:txBody>
          <a:bodyPr/>
          <a:lstStyle/>
          <a:p>
            <a:pPr algn="ctr"/>
            <a:r>
              <a:rPr lang="en-US" b="1" dirty="0">
                <a:solidFill>
                  <a:schemeClr val="accent2">
                    <a:lumMod val="50000"/>
                  </a:schemeClr>
                </a:solidFill>
              </a:rPr>
              <a:t>Thank YOU!</a:t>
            </a:r>
            <a:endParaRPr lang="en-IN" b="1" dirty="0">
              <a:solidFill>
                <a:schemeClr val="accent2">
                  <a:lumMod val="50000"/>
                </a:schemeClr>
              </a:solidFill>
            </a:endParaRPr>
          </a:p>
        </p:txBody>
      </p:sp>
    </p:spTree>
    <p:extLst>
      <p:ext uri="{BB962C8B-B14F-4D97-AF65-F5344CB8AC3E}">
        <p14:creationId xmlns:p14="http://schemas.microsoft.com/office/powerpoint/2010/main" val="398626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38E3-6D32-4E99-B656-2F0D683FDBEE}"/>
              </a:ext>
            </a:extLst>
          </p:cNvPr>
          <p:cNvSpPr>
            <a:spLocks noGrp="1"/>
          </p:cNvSpPr>
          <p:nvPr>
            <p:ph type="title"/>
          </p:nvPr>
        </p:nvSpPr>
        <p:spPr>
          <a:xfrm>
            <a:off x="332873" y="653884"/>
            <a:ext cx="10515600" cy="689124"/>
          </a:xfrm>
        </p:spPr>
        <p:txBody>
          <a:bodyPr>
            <a:normAutofit/>
          </a:bodyPr>
          <a:lstStyle/>
          <a:p>
            <a:pPr algn="ctr"/>
            <a:r>
              <a:rPr lang="en-IN" dirty="0">
                <a:solidFill>
                  <a:srgbClr val="5FCBEF"/>
                </a:solidFill>
              </a:rPr>
              <a:t>DATASET</a:t>
            </a:r>
          </a:p>
        </p:txBody>
      </p:sp>
      <p:sp>
        <p:nvSpPr>
          <p:cNvPr id="3" name="Content Placeholder 2">
            <a:extLst>
              <a:ext uri="{FF2B5EF4-FFF2-40B4-BE49-F238E27FC236}">
                <a16:creationId xmlns:a16="http://schemas.microsoft.com/office/drawing/2014/main" id="{01B4BC3B-816F-49E2-811D-68C13258AA81}"/>
              </a:ext>
            </a:extLst>
          </p:cNvPr>
          <p:cNvSpPr>
            <a:spLocks noGrp="1"/>
          </p:cNvSpPr>
          <p:nvPr>
            <p:ph idx="1"/>
          </p:nvPr>
        </p:nvSpPr>
        <p:spPr>
          <a:xfrm>
            <a:off x="332873" y="1564105"/>
            <a:ext cx="10515600" cy="5125453"/>
          </a:xfrm>
        </p:spPr>
        <p:txBody>
          <a:bodyPr/>
          <a:lstStyle/>
          <a:p>
            <a:r>
              <a:rPr lang="en-IN" dirty="0">
                <a:latin typeface="+mj-lt"/>
              </a:rPr>
              <a:t>In this project we are told to find cost of treatment of different patients.</a:t>
            </a:r>
          </a:p>
          <a:p>
            <a:r>
              <a:rPr lang="en-US" b="0" i="0" dirty="0">
                <a:effectLst/>
                <a:latin typeface="+mj-lt"/>
              </a:rPr>
              <a:t>The cost of treatment depends on many factors: diagnosis, type of clinic, city of </a:t>
            </a:r>
          </a:p>
          <a:p>
            <a:pPr marL="457200" lvl="1" indent="0">
              <a:buNone/>
            </a:pPr>
            <a:r>
              <a:rPr lang="en-US" sz="1800" b="0" i="0" dirty="0">
                <a:effectLst/>
                <a:latin typeface="+mj-lt"/>
              </a:rPr>
              <a:t>residence, age and so on.</a:t>
            </a:r>
          </a:p>
          <a:p>
            <a:r>
              <a:rPr lang="en-US" b="0" i="0" dirty="0">
                <a:effectLst/>
                <a:latin typeface="+mj-lt"/>
              </a:rPr>
              <a:t>We have no data on the diagnosis of patients. </a:t>
            </a:r>
          </a:p>
          <a:p>
            <a:r>
              <a:rPr lang="en-US" dirty="0">
                <a:latin typeface="+mj-lt"/>
              </a:rPr>
              <a:t>W</a:t>
            </a:r>
            <a:r>
              <a:rPr lang="en-US" b="0" i="0" dirty="0">
                <a:effectLst/>
                <a:latin typeface="+mj-lt"/>
              </a:rPr>
              <a:t>e have other information that can help us to make a conclusion about the health </a:t>
            </a:r>
          </a:p>
          <a:p>
            <a:pPr marL="0" indent="0">
              <a:buNone/>
            </a:pPr>
            <a:r>
              <a:rPr lang="en-US" dirty="0">
                <a:latin typeface="+mj-lt"/>
              </a:rPr>
              <a:t>	</a:t>
            </a:r>
            <a:r>
              <a:rPr lang="en-US" b="0" i="0" dirty="0">
                <a:effectLst/>
                <a:latin typeface="+mj-lt"/>
              </a:rPr>
              <a:t>of patients.</a:t>
            </a:r>
          </a:p>
          <a:p>
            <a:r>
              <a:rPr lang="en-IN" dirty="0">
                <a:latin typeface="+mj-lt"/>
              </a:rPr>
              <a:t>Here, Dataset contains information about patients age , BMI , sex ,</a:t>
            </a:r>
          </a:p>
          <a:p>
            <a:pPr marL="0" indent="0">
              <a:buNone/>
            </a:pPr>
            <a:r>
              <a:rPr lang="en-IN" dirty="0">
                <a:latin typeface="+mj-lt"/>
              </a:rPr>
              <a:t>	no. of children they have, whether they are smoker or not etc.</a:t>
            </a:r>
          </a:p>
        </p:txBody>
      </p:sp>
    </p:spTree>
    <p:extLst>
      <p:ext uri="{BB962C8B-B14F-4D97-AF65-F5344CB8AC3E}">
        <p14:creationId xmlns:p14="http://schemas.microsoft.com/office/powerpoint/2010/main" val="398163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FDEA-72A7-4167-B395-D27D37FF4BF1}"/>
              </a:ext>
            </a:extLst>
          </p:cNvPr>
          <p:cNvSpPr>
            <a:spLocks noGrp="1"/>
          </p:cNvSpPr>
          <p:nvPr>
            <p:ph type="title"/>
          </p:nvPr>
        </p:nvSpPr>
        <p:spPr>
          <a:xfrm>
            <a:off x="272716" y="401221"/>
            <a:ext cx="10515600" cy="565604"/>
          </a:xfrm>
        </p:spPr>
        <p:txBody>
          <a:bodyPr>
            <a:normAutofit fontScale="90000"/>
          </a:bodyPr>
          <a:lstStyle/>
          <a:p>
            <a:pPr algn="ctr"/>
            <a:r>
              <a:rPr lang="en-IN" dirty="0"/>
              <a:t>Dataset Columns:</a:t>
            </a:r>
          </a:p>
        </p:txBody>
      </p:sp>
      <p:sp>
        <p:nvSpPr>
          <p:cNvPr id="3" name="Content Placeholder 2">
            <a:extLst>
              <a:ext uri="{FF2B5EF4-FFF2-40B4-BE49-F238E27FC236}">
                <a16:creationId xmlns:a16="http://schemas.microsoft.com/office/drawing/2014/main" id="{E2779A6E-CD96-4002-8475-B179F0EDE344}"/>
              </a:ext>
            </a:extLst>
          </p:cNvPr>
          <p:cNvSpPr>
            <a:spLocks noGrp="1"/>
          </p:cNvSpPr>
          <p:nvPr>
            <p:ph idx="1"/>
          </p:nvPr>
        </p:nvSpPr>
        <p:spPr>
          <a:xfrm>
            <a:off x="272716" y="1171362"/>
            <a:ext cx="9256295" cy="5246233"/>
          </a:xfrm>
        </p:spPr>
        <p:txBody>
          <a:bodyPr>
            <a:normAutofit/>
          </a:bodyPr>
          <a:lstStyle/>
          <a:p>
            <a:pPr algn="l" fontAlgn="base">
              <a:buFont typeface="Arial" panose="020B0604020202020204" pitchFamily="34" charset="0"/>
              <a:buChar char="•"/>
            </a:pPr>
            <a:r>
              <a:rPr lang="en-US" dirty="0">
                <a:latin typeface="Inter"/>
              </a:rPr>
              <a:t>A</a:t>
            </a:r>
            <a:r>
              <a:rPr lang="en-US" b="0" i="0" dirty="0">
                <a:effectLst/>
                <a:latin typeface="Inter"/>
              </a:rPr>
              <a:t>ge: age of primary beneficiary</a:t>
            </a:r>
          </a:p>
          <a:p>
            <a:pPr algn="l" fontAlgn="base">
              <a:buFont typeface="Arial" panose="020B0604020202020204" pitchFamily="34" charset="0"/>
              <a:buChar char="•"/>
            </a:pPr>
            <a:r>
              <a:rPr lang="en-US" dirty="0">
                <a:latin typeface="Inter"/>
              </a:rPr>
              <a:t>S</a:t>
            </a:r>
            <a:r>
              <a:rPr lang="en-US" b="0" i="0" dirty="0">
                <a:effectLst/>
                <a:latin typeface="Inter"/>
              </a:rPr>
              <a:t>ex: insurance contractor gender, female, male</a:t>
            </a:r>
          </a:p>
          <a:p>
            <a:pPr algn="l" fontAlgn="base">
              <a:buFont typeface="Arial" panose="020B0604020202020204" pitchFamily="34" charset="0"/>
              <a:buChar char="•"/>
            </a:pPr>
            <a:r>
              <a:rPr lang="en-US" dirty="0">
                <a:latin typeface="Inter"/>
              </a:rPr>
              <a:t>BMI</a:t>
            </a:r>
            <a:r>
              <a:rPr lang="en-US" b="0" i="0" dirty="0">
                <a:effectLst/>
                <a:latin typeface="Inter"/>
              </a:rPr>
              <a:t>: Body mass index, providing an understanding of body, weights that are relatively high or low relative to height. </a:t>
            </a:r>
          </a:p>
          <a:p>
            <a:pPr algn="l" fontAlgn="base">
              <a:buFont typeface="Arial" panose="020B0604020202020204" pitchFamily="34" charset="0"/>
              <a:buChar char="•"/>
            </a:pPr>
            <a:r>
              <a:rPr lang="en-US" dirty="0">
                <a:latin typeface="Inter"/>
              </a:rPr>
              <a:t>C</a:t>
            </a:r>
            <a:r>
              <a:rPr lang="en-US" b="0" i="0" dirty="0">
                <a:effectLst/>
                <a:latin typeface="Inter"/>
              </a:rPr>
              <a:t>hildren: Number of children covered by health insurance / Number of dependents</a:t>
            </a:r>
          </a:p>
          <a:p>
            <a:pPr algn="l" fontAlgn="base">
              <a:buFont typeface="Arial" panose="020B0604020202020204" pitchFamily="34" charset="0"/>
              <a:buChar char="•"/>
            </a:pPr>
            <a:r>
              <a:rPr lang="en-US" dirty="0">
                <a:latin typeface="Inter"/>
              </a:rPr>
              <a:t>S</a:t>
            </a:r>
            <a:r>
              <a:rPr lang="en-US" b="0" i="0" dirty="0">
                <a:effectLst/>
                <a:latin typeface="Inter"/>
              </a:rPr>
              <a:t>moker: Does the person smoke or not.</a:t>
            </a:r>
          </a:p>
          <a:p>
            <a:pPr algn="l" fontAlgn="base">
              <a:buFont typeface="Arial" panose="020B0604020202020204" pitchFamily="34" charset="0"/>
              <a:buChar char="•"/>
            </a:pPr>
            <a:r>
              <a:rPr lang="en-US" dirty="0">
                <a:latin typeface="Inter"/>
              </a:rPr>
              <a:t>R</a:t>
            </a:r>
            <a:r>
              <a:rPr lang="en-US" b="0" i="0" dirty="0">
                <a:effectLst/>
                <a:latin typeface="Inter"/>
              </a:rPr>
              <a:t>egion: </a:t>
            </a:r>
            <a:r>
              <a:rPr lang="en-US" dirty="0">
                <a:latin typeface="Inter"/>
              </a:rPr>
              <a:t>T</a:t>
            </a:r>
            <a:r>
              <a:rPr lang="en-US" b="0" i="0" dirty="0">
                <a:effectLst/>
                <a:latin typeface="Inter"/>
              </a:rPr>
              <a:t>he beneficiary's residential area in the US, northeast, southeast, southwest, northwest.</a:t>
            </a:r>
          </a:p>
          <a:p>
            <a:pPr algn="l" fontAlgn="base">
              <a:buFont typeface="Arial" panose="020B0604020202020204" pitchFamily="34" charset="0"/>
              <a:buChar char="•"/>
            </a:pPr>
            <a:r>
              <a:rPr lang="en-US" dirty="0">
                <a:latin typeface="Inter"/>
              </a:rPr>
              <a:t>C</a:t>
            </a:r>
            <a:r>
              <a:rPr lang="en-US" b="0" i="0" dirty="0">
                <a:effectLst/>
                <a:latin typeface="Inter"/>
              </a:rPr>
              <a:t>harges: Individual medical costs billed by health insurance</a:t>
            </a:r>
          </a:p>
        </p:txBody>
      </p:sp>
    </p:spTree>
    <p:extLst>
      <p:ext uri="{BB962C8B-B14F-4D97-AF65-F5344CB8AC3E}">
        <p14:creationId xmlns:p14="http://schemas.microsoft.com/office/powerpoint/2010/main" val="83631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80DD-08F9-4B05-9B2C-ECD5F6F2A64F}"/>
              </a:ext>
            </a:extLst>
          </p:cNvPr>
          <p:cNvSpPr>
            <a:spLocks noGrp="1"/>
          </p:cNvSpPr>
          <p:nvPr>
            <p:ph type="title"/>
          </p:nvPr>
        </p:nvSpPr>
        <p:spPr>
          <a:xfrm>
            <a:off x="429127" y="389189"/>
            <a:ext cx="10515600" cy="516618"/>
          </a:xfrm>
        </p:spPr>
        <p:txBody>
          <a:bodyPr>
            <a:normAutofit fontScale="90000"/>
          </a:bodyPr>
          <a:lstStyle/>
          <a:p>
            <a:pPr algn="ctr"/>
            <a:r>
              <a:rPr lang="en-IN" dirty="0"/>
              <a:t>Algorithm Description:</a:t>
            </a:r>
          </a:p>
        </p:txBody>
      </p:sp>
      <p:sp>
        <p:nvSpPr>
          <p:cNvPr id="3" name="Content Placeholder 2">
            <a:extLst>
              <a:ext uri="{FF2B5EF4-FFF2-40B4-BE49-F238E27FC236}">
                <a16:creationId xmlns:a16="http://schemas.microsoft.com/office/drawing/2014/main" id="{933D0BF4-09D1-4BCA-A51E-CA57F11EEF74}"/>
              </a:ext>
            </a:extLst>
          </p:cNvPr>
          <p:cNvSpPr>
            <a:spLocks noGrp="1"/>
          </p:cNvSpPr>
          <p:nvPr>
            <p:ph idx="1"/>
          </p:nvPr>
        </p:nvSpPr>
        <p:spPr>
          <a:xfrm>
            <a:off x="429127" y="1253003"/>
            <a:ext cx="9184105" cy="5164592"/>
          </a:xfrm>
        </p:spPr>
        <p:txBody>
          <a:bodyPr/>
          <a:lstStyle/>
          <a:p>
            <a:pPr marL="0" indent="0">
              <a:buNone/>
            </a:pPr>
            <a:r>
              <a:rPr lang="en-IN" dirty="0"/>
              <a:t>Machine Learning is iterative process.</a:t>
            </a:r>
          </a:p>
          <a:p>
            <a:pPr marL="0" indent="0">
              <a:buNone/>
            </a:pPr>
            <a:r>
              <a:rPr lang="en-IN" dirty="0"/>
              <a:t>First you try an initial model building based on statistical analysis and then observing the performance of initial model. You try to change model parameters , feature list, size of data and sometime regularizing techniques and changing the algorithm also to improve performance.</a:t>
            </a:r>
          </a:p>
          <a:p>
            <a:pPr marL="0" indent="0">
              <a:buNone/>
            </a:pPr>
            <a:endParaRPr lang="en-IN" dirty="0"/>
          </a:p>
          <a:p>
            <a:pPr marL="0" indent="0">
              <a:buNone/>
            </a:pPr>
            <a:r>
              <a:rPr lang="en-IN" dirty="0"/>
              <a:t>Here, first we are using Linear Regression model.</a:t>
            </a:r>
          </a:p>
          <a:p>
            <a:pPr marL="0" indent="0">
              <a:buNone/>
            </a:pPr>
            <a:r>
              <a:rPr lang="en-IN" dirty="0"/>
              <a:t>But after observing model performance and dataset we came to know that maybe classification algorithms like Decision Tree or Random forest will work better.</a:t>
            </a:r>
          </a:p>
        </p:txBody>
      </p:sp>
    </p:spTree>
    <p:extLst>
      <p:ext uri="{BB962C8B-B14F-4D97-AF65-F5344CB8AC3E}">
        <p14:creationId xmlns:p14="http://schemas.microsoft.com/office/powerpoint/2010/main" val="131860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0594-99A5-4C9C-979A-D6B835048A22}"/>
              </a:ext>
            </a:extLst>
          </p:cNvPr>
          <p:cNvSpPr>
            <a:spLocks noGrp="1"/>
          </p:cNvSpPr>
          <p:nvPr>
            <p:ph type="title"/>
          </p:nvPr>
        </p:nvSpPr>
        <p:spPr>
          <a:xfrm>
            <a:off x="838200" y="365125"/>
            <a:ext cx="10515600" cy="728889"/>
          </a:xfrm>
        </p:spPr>
        <p:txBody>
          <a:bodyPr>
            <a:normAutofit/>
          </a:bodyPr>
          <a:lstStyle/>
          <a:p>
            <a:pPr algn="ctr"/>
            <a:r>
              <a:rPr lang="en-IN" dirty="0"/>
              <a:t>Linear Regression</a:t>
            </a:r>
          </a:p>
        </p:txBody>
      </p:sp>
      <p:sp>
        <p:nvSpPr>
          <p:cNvPr id="3" name="Content Placeholder 2">
            <a:extLst>
              <a:ext uri="{FF2B5EF4-FFF2-40B4-BE49-F238E27FC236}">
                <a16:creationId xmlns:a16="http://schemas.microsoft.com/office/drawing/2014/main" id="{9063E5F2-8989-422F-B1AF-25690E8B0638}"/>
              </a:ext>
            </a:extLst>
          </p:cNvPr>
          <p:cNvSpPr>
            <a:spLocks noGrp="1"/>
          </p:cNvSpPr>
          <p:nvPr>
            <p:ph idx="1"/>
          </p:nvPr>
        </p:nvSpPr>
        <p:spPr>
          <a:xfrm>
            <a:off x="248653" y="1094014"/>
            <a:ext cx="9713495" cy="4924819"/>
          </a:xfrm>
        </p:spPr>
        <p:txBody>
          <a:bodyPr>
            <a:normAutofit fontScale="55000" lnSpcReduction="20000"/>
          </a:bodyPr>
          <a:lstStyle/>
          <a:p>
            <a:pPr marL="0" indent="0">
              <a:buNone/>
            </a:pPr>
            <a:r>
              <a:rPr lang="en-US" sz="4400" dirty="0">
                <a:latin typeface="Times New Roman" panose="02020603050405020304" pitchFamily="18" charset="0"/>
                <a:cs typeface="Times New Roman" panose="02020603050405020304" pitchFamily="18" charset="0"/>
              </a:rPr>
              <a:t>Linear regression may be defined as the statistical model that analyzes the linear relationship between a dependent variable with given set of independent variables. Linear relationship between variables means that when the value of one or more independent variables will change (increase or decrease), the value of dependent variable will also change accordingly (increase or decrease).</a:t>
            </a:r>
          </a:p>
          <a:p>
            <a:pPr marL="0" indent="0">
              <a:buNone/>
            </a:pPr>
            <a:r>
              <a:rPr lang="en-US" sz="4400" dirty="0">
                <a:latin typeface="Times New Roman" panose="02020603050405020304" pitchFamily="18" charset="0"/>
                <a:cs typeface="Times New Roman" panose="02020603050405020304" pitchFamily="18" charset="0"/>
              </a:rPr>
              <a:t>Mathematically the relationship can be represented with the help of following equation −</a:t>
            </a:r>
          </a:p>
          <a:p>
            <a:pPr marL="0" indent="0">
              <a:buNone/>
            </a:pPr>
            <a:r>
              <a:rPr lang="en-US" sz="4400" dirty="0">
                <a:latin typeface="Times New Roman" panose="02020603050405020304" pitchFamily="18" charset="0"/>
                <a:cs typeface="Times New Roman" panose="02020603050405020304" pitchFamily="18" charset="0"/>
              </a:rPr>
              <a:t>Y = </a:t>
            </a:r>
            <a:r>
              <a:rPr lang="en-US" sz="4400" dirty="0" err="1">
                <a:latin typeface="Times New Roman" panose="02020603050405020304" pitchFamily="18" charset="0"/>
                <a:cs typeface="Times New Roman" panose="02020603050405020304" pitchFamily="18" charset="0"/>
              </a:rPr>
              <a:t>mX</a:t>
            </a:r>
            <a:r>
              <a:rPr lang="en-US" sz="4400" dirty="0">
                <a:latin typeface="Times New Roman" panose="02020603050405020304" pitchFamily="18" charset="0"/>
                <a:cs typeface="Times New Roman" panose="02020603050405020304" pitchFamily="18" charset="0"/>
              </a:rPr>
              <a:t> + b</a:t>
            </a:r>
          </a:p>
          <a:p>
            <a:pPr marL="0" indent="0">
              <a:buNone/>
            </a:pPr>
            <a:r>
              <a:rPr lang="en-US" sz="4400" dirty="0">
                <a:latin typeface="Times New Roman" panose="02020603050405020304" pitchFamily="18" charset="0"/>
                <a:cs typeface="Times New Roman" panose="02020603050405020304" pitchFamily="18" charset="0"/>
              </a:rPr>
              <a:t>Here, Y is the dependent variable we are trying to predict</a:t>
            </a:r>
          </a:p>
          <a:p>
            <a:pPr marL="0" indent="0">
              <a:buNone/>
            </a:pPr>
            <a:r>
              <a:rPr lang="en-US" sz="4400" dirty="0">
                <a:latin typeface="Times New Roman" panose="02020603050405020304" pitchFamily="18" charset="0"/>
                <a:cs typeface="Times New Roman" panose="02020603050405020304" pitchFamily="18" charset="0"/>
              </a:rPr>
              <a:t>X is the dependent variable we are using to make predictions.</a:t>
            </a:r>
          </a:p>
          <a:p>
            <a:pPr marL="0" indent="0">
              <a:buNone/>
            </a:pPr>
            <a:r>
              <a:rPr lang="en-US" sz="4400" dirty="0">
                <a:latin typeface="Times New Roman" panose="02020603050405020304" pitchFamily="18" charset="0"/>
                <a:cs typeface="Times New Roman" panose="02020603050405020304" pitchFamily="18" charset="0"/>
              </a:rPr>
              <a:t>m is the slop of the regression line which represents the effect X has on Y</a:t>
            </a:r>
          </a:p>
          <a:p>
            <a:pPr marL="0" indent="0">
              <a:buNone/>
            </a:pPr>
            <a:r>
              <a:rPr lang="en-US" sz="4400" dirty="0">
                <a:latin typeface="Times New Roman" panose="02020603050405020304" pitchFamily="18" charset="0"/>
                <a:cs typeface="Times New Roman" panose="02020603050405020304" pitchFamily="18" charset="0"/>
              </a:rPr>
              <a:t>b is a constant, known as the Y-intercept. If X = 0,Y would be equal to b</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72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D050-C2BE-4E4A-AD63-1C53FA8496DB}"/>
              </a:ext>
            </a:extLst>
          </p:cNvPr>
          <p:cNvSpPr>
            <a:spLocks noGrp="1"/>
          </p:cNvSpPr>
          <p:nvPr>
            <p:ph type="title"/>
          </p:nvPr>
        </p:nvSpPr>
        <p:spPr>
          <a:xfrm>
            <a:off x="838200" y="365126"/>
            <a:ext cx="10515600" cy="647246"/>
          </a:xfrm>
        </p:spPr>
        <p:txBody>
          <a:bodyPr>
            <a:normAutofit/>
          </a:bodyPr>
          <a:lstStyle/>
          <a:p>
            <a:pPr algn="ctr"/>
            <a:r>
              <a:rPr lang="en-IN" dirty="0"/>
              <a:t>Decision Tree</a:t>
            </a:r>
          </a:p>
        </p:txBody>
      </p:sp>
      <p:sp>
        <p:nvSpPr>
          <p:cNvPr id="3" name="Content Placeholder 2">
            <a:extLst>
              <a:ext uri="{FF2B5EF4-FFF2-40B4-BE49-F238E27FC236}">
                <a16:creationId xmlns:a16="http://schemas.microsoft.com/office/drawing/2014/main" id="{57762989-1079-45F8-9169-1221B26C6626}"/>
              </a:ext>
            </a:extLst>
          </p:cNvPr>
          <p:cNvSpPr>
            <a:spLocks noGrp="1"/>
          </p:cNvSpPr>
          <p:nvPr>
            <p:ph idx="1"/>
          </p:nvPr>
        </p:nvSpPr>
        <p:spPr>
          <a:xfrm>
            <a:off x="477252" y="1182533"/>
            <a:ext cx="9123947" cy="5164591"/>
          </a:xfrm>
        </p:spPr>
        <p:txBody>
          <a:bodyPr/>
          <a:lstStyle/>
          <a:p>
            <a:pPr marL="0" indent="0">
              <a:buNone/>
            </a:pPr>
            <a:r>
              <a:rPr lang="en-US" dirty="0">
                <a:latin typeface="Times New Roman" panose="02020603050405020304" pitchFamily="18" charset="0"/>
                <a:cs typeface="Times New Roman" panose="02020603050405020304" pitchFamily="18" charset="0"/>
              </a:rPr>
              <a:t>A Decision tree is a flowchart like tree structure, where each internal node denotes a test on an attribute, each branch represents an outcome of the test, and each leaf node (terminal node) holds a class label.</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16B02E-C939-40BB-B760-0E722CED2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00850"/>
            <a:ext cx="9111342" cy="3403479"/>
          </a:xfrm>
          <a:prstGeom prst="rect">
            <a:avLst/>
          </a:prstGeom>
        </p:spPr>
      </p:pic>
    </p:spTree>
    <p:extLst>
      <p:ext uri="{BB962C8B-B14F-4D97-AF65-F5344CB8AC3E}">
        <p14:creationId xmlns:p14="http://schemas.microsoft.com/office/powerpoint/2010/main" val="55942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5017-6FAF-4400-A5B5-1D54252EB0E0}"/>
              </a:ext>
            </a:extLst>
          </p:cNvPr>
          <p:cNvSpPr>
            <a:spLocks noGrp="1"/>
          </p:cNvSpPr>
          <p:nvPr>
            <p:ph type="title"/>
          </p:nvPr>
        </p:nvSpPr>
        <p:spPr>
          <a:xfrm>
            <a:off x="838200" y="365126"/>
            <a:ext cx="10515600" cy="647246"/>
          </a:xfrm>
        </p:spPr>
        <p:txBody>
          <a:bodyPr>
            <a:normAutofit/>
          </a:bodyPr>
          <a:lstStyle/>
          <a:p>
            <a:pPr algn="ctr"/>
            <a:r>
              <a:rPr lang="en-IN" dirty="0"/>
              <a:t>Random Forest</a:t>
            </a:r>
          </a:p>
        </p:txBody>
      </p:sp>
      <p:sp>
        <p:nvSpPr>
          <p:cNvPr id="3" name="Content Placeholder 2">
            <a:extLst>
              <a:ext uri="{FF2B5EF4-FFF2-40B4-BE49-F238E27FC236}">
                <a16:creationId xmlns:a16="http://schemas.microsoft.com/office/drawing/2014/main" id="{2C525947-AFEC-438D-B0B1-9E59FF3FE2CB}"/>
              </a:ext>
            </a:extLst>
          </p:cNvPr>
          <p:cNvSpPr>
            <a:spLocks noGrp="1"/>
          </p:cNvSpPr>
          <p:nvPr>
            <p:ph idx="1"/>
          </p:nvPr>
        </p:nvSpPr>
        <p:spPr>
          <a:xfrm>
            <a:off x="838200" y="1062218"/>
            <a:ext cx="8642684" cy="5164591"/>
          </a:xfrm>
        </p:spPr>
        <p:txBody>
          <a:bodyPr/>
          <a:lstStyle/>
          <a:p>
            <a:pPr marL="0" indent="0">
              <a:buNone/>
            </a:pPr>
            <a:r>
              <a:rPr lang="en-US" dirty="0">
                <a:latin typeface="Times New Roman" panose="02020603050405020304" pitchFamily="18" charset="0"/>
                <a:cs typeface="Times New Roman" panose="02020603050405020304" pitchFamily="18" charset="0"/>
              </a:rPr>
              <a:t>Random forests is a supervised learning algorithm. It can be used both for classification and regression. It is also the most flexible and easy to use algorithm. </a:t>
            </a:r>
          </a:p>
          <a:p>
            <a:pPr marL="0" indent="0">
              <a:buNone/>
            </a:pPr>
            <a:r>
              <a:rPr lang="en-US" dirty="0">
                <a:latin typeface="Times New Roman" panose="02020603050405020304" pitchFamily="18" charset="0"/>
                <a:cs typeface="Times New Roman" panose="02020603050405020304" pitchFamily="18" charset="0"/>
              </a:rPr>
              <a:t>Random forests creates decision trees on randomly </a:t>
            </a:r>
            <a:r>
              <a:rPr lang="en-US" sz="2000" dirty="0">
                <a:latin typeface="Times New Roman" panose="02020603050405020304" pitchFamily="18" charset="0"/>
                <a:cs typeface="Times New Roman" panose="02020603050405020304" pitchFamily="18" charset="0"/>
              </a:rPr>
              <a:t>selected</a:t>
            </a:r>
            <a:r>
              <a:rPr lang="en-US" dirty="0">
                <a:latin typeface="Times New Roman" panose="02020603050405020304" pitchFamily="18" charset="0"/>
                <a:cs typeface="Times New Roman" panose="02020603050405020304" pitchFamily="18" charset="0"/>
              </a:rPr>
              <a:t> data samples, gets prediction from each tree and selects the best solution by means of voting. It also provides a pretty good indicator of the feature importance.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11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273B83-E238-49C4-8F82-9BC499F14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21" y="715636"/>
            <a:ext cx="8825163" cy="5178977"/>
          </a:xfrm>
          <a:prstGeom prst="rect">
            <a:avLst/>
          </a:prstGeom>
        </p:spPr>
      </p:pic>
    </p:spTree>
    <p:extLst>
      <p:ext uri="{BB962C8B-B14F-4D97-AF65-F5344CB8AC3E}">
        <p14:creationId xmlns:p14="http://schemas.microsoft.com/office/powerpoint/2010/main" val="100046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8FFE-2E60-48A0-8909-44AEB03A35D3}"/>
              </a:ext>
            </a:extLst>
          </p:cNvPr>
          <p:cNvSpPr>
            <a:spLocks noGrp="1"/>
          </p:cNvSpPr>
          <p:nvPr>
            <p:ph type="title"/>
          </p:nvPr>
        </p:nvSpPr>
        <p:spPr>
          <a:xfrm>
            <a:off x="838200" y="365125"/>
            <a:ext cx="10515600" cy="777875"/>
          </a:xfrm>
        </p:spPr>
        <p:txBody>
          <a:bodyPr/>
          <a:lstStyle/>
          <a:p>
            <a:pPr algn="ctr"/>
            <a:r>
              <a:rPr lang="en-IN" dirty="0"/>
              <a:t>Data Loading</a:t>
            </a:r>
          </a:p>
        </p:txBody>
      </p:sp>
      <p:pic>
        <p:nvPicPr>
          <p:cNvPr id="4" name="Picture 3">
            <a:extLst>
              <a:ext uri="{FF2B5EF4-FFF2-40B4-BE49-F238E27FC236}">
                <a16:creationId xmlns:a16="http://schemas.microsoft.com/office/drawing/2014/main" id="{9A82670F-C6EA-409A-90CD-25FB5EC6D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307558"/>
            <a:ext cx="10764833" cy="4937246"/>
          </a:xfrm>
          <a:prstGeom prst="rect">
            <a:avLst/>
          </a:prstGeom>
        </p:spPr>
      </p:pic>
    </p:spTree>
    <p:extLst>
      <p:ext uri="{BB962C8B-B14F-4D97-AF65-F5344CB8AC3E}">
        <p14:creationId xmlns:p14="http://schemas.microsoft.com/office/powerpoint/2010/main" val="22862842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259</TotalTime>
  <Words>585</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Inter</vt:lpstr>
      <vt:lpstr>Times New Roman</vt:lpstr>
      <vt:lpstr>Trebuchet MS</vt:lpstr>
      <vt:lpstr>Wingdings 3</vt:lpstr>
      <vt:lpstr>Facet</vt:lpstr>
      <vt:lpstr>Data Science Project</vt:lpstr>
      <vt:lpstr>DATASET</vt:lpstr>
      <vt:lpstr>Dataset Columns:</vt:lpstr>
      <vt:lpstr>Algorithm Description:</vt:lpstr>
      <vt:lpstr>Linear Regression</vt:lpstr>
      <vt:lpstr>Decision Tree</vt:lpstr>
      <vt:lpstr>Random Forest</vt:lpstr>
      <vt:lpstr>PowerPoint Presentation</vt:lpstr>
      <vt:lpstr>Data Loading</vt:lpstr>
      <vt:lpstr>PowerPoint Presentation</vt:lpstr>
      <vt:lpstr>PowerPoint Presentation</vt:lpstr>
      <vt:lpstr>Linear Regression Model</vt:lpstr>
      <vt:lpstr>PowerPoint Presentation</vt:lpstr>
      <vt:lpstr>Decision Tree Model</vt:lpstr>
      <vt:lpstr>PowerPoint Presentation</vt:lpstr>
      <vt:lpstr>Random Forest Model</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nil171823@gmail.com</dc:creator>
  <cp:lastModifiedBy>nil171823@gmail.com</cp:lastModifiedBy>
  <cp:revision>62</cp:revision>
  <dcterms:created xsi:type="dcterms:W3CDTF">2020-10-21T12:46:28Z</dcterms:created>
  <dcterms:modified xsi:type="dcterms:W3CDTF">2020-10-22T15:57:31Z</dcterms:modified>
</cp:coreProperties>
</file>